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64" r:id="rId3"/>
    <p:sldId id="262" r:id="rId4"/>
    <p:sldId id="318" r:id="rId5"/>
    <p:sldId id="311" r:id="rId6"/>
    <p:sldId id="312" r:id="rId7"/>
    <p:sldId id="281" r:id="rId8"/>
    <p:sldId id="283" r:id="rId9"/>
    <p:sldId id="274" r:id="rId10"/>
    <p:sldId id="275" r:id="rId11"/>
    <p:sldId id="288" r:id="rId12"/>
    <p:sldId id="290" r:id="rId13"/>
    <p:sldId id="291" r:id="rId14"/>
    <p:sldId id="292" r:id="rId15"/>
    <p:sldId id="310" r:id="rId16"/>
    <p:sldId id="313" r:id="rId17"/>
    <p:sldId id="31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BE7C8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01" autoAdjust="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12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F8665-CD05-4B69-9929-96F0F5017C53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0B21F-EC79-4A12-A88F-9D8CC33A87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90B21F-EC79-4A12-A88F-9D8CC33A87B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90B21F-EC79-4A12-A88F-9D8CC33A87B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AB78B-FF62-499F-981F-CC0CE80C1A24}" type="datetime1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D4625-04F2-4B05-BE6E-05B3B719BA2B}" type="datetime1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F8D99-2A93-4741-B648-91B98486191C}" type="datetime1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56350"/>
            <a:ext cx="2133600" cy="365125"/>
          </a:xfrm>
        </p:spPr>
        <p:txBody>
          <a:bodyPr/>
          <a:lstStyle/>
          <a:p>
            <a:fld id="{1F9DDEEB-AF7C-4771-9E10-72AD48A8B88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0944-A851-4D06-872F-173887616902}" type="datetime1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F91B-053C-4945-BD0A-6F019582ED48}" type="datetime1">
              <a:rPr lang="en-US" smtClean="0"/>
              <a:pPr/>
              <a:t>3/21/2011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0993-F7F7-4A33-934D-31EAEA82633B}" type="datetime1">
              <a:rPr lang="en-US" smtClean="0"/>
              <a:pPr/>
              <a:t>3/21/2011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FF7D9-BF3D-48B6-8868-C5E79E640FF1}" type="datetime1">
              <a:rPr lang="en-US" smtClean="0"/>
              <a:pPr/>
              <a:t>3/21/2011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423A-BB6F-49D6-AF20-DF907075B512}" type="datetime1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38BA6-B8E2-4EE0-AA5E-B649B1244C2E}" type="datetime1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215A6-D69E-4EE8-B7DD-BD024CE5B045}" type="datetime1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DEEB-AF7C-4771-9E10-72AD48A8B8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-16626" y="0"/>
            <a:ext cx="550026" cy="68580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  <a:alpha val="0"/>
                </a:schemeClr>
              </a:gs>
              <a:gs pos="66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990600" y="1295400"/>
            <a:ext cx="69342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obytes.com/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0"/>
            <a:ext cx="9144000" cy="2057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C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Towards Discovering Criminal Communities</a:t>
            </a:r>
            <a:br>
              <a:rPr lang="en-C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C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Textual Data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038600"/>
            <a:ext cx="8382000" cy="2590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Rabeah</a:t>
            </a:r>
            <a:r>
              <a:rPr lang="en-US" b="1" dirty="0" smtClean="0">
                <a:solidFill>
                  <a:schemeClr val="tx1"/>
                </a:solidFill>
              </a:rPr>
              <a:t> Al-</a:t>
            </a:r>
            <a:r>
              <a:rPr lang="en-US" b="1" dirty="0" err="1" smtClean="0">
                <a:solidFill>
                  <a:schemeClr val="tx1"/>
                </a:solidFill>
              </a:rPr>
              <a:t>Zaidy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    Benjamin C. M. Fung    </a:t>
            </a:r>
            <a:r>
              <a:rPr lang="en-US" b="1" dirty="0" err="1" smtClean="0">
                <a:solidFill>
                  <a:schemeClr val="tx1"/>
                </a:solidFill>
              </a:rPr>
              <a:t>Amr</a:t>
            </a:r>
            <a:r>
              <a:rPr lang="en-US" b="1" dirty="0" smtClean="0">
                <a:solidFill>
                  <a:schemeClr val="tx1"/>
                </a:solidFill>
              </a:rPr>
              <a:t> M. Youssef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Concordia Institute for Information Systems Security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Concordia University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Montreal, Quebec, Canada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ciise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792" y="7816"/>
            <a:ext cx="3124200" cy="1041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softEdge rad="63500"/>
          </a:effectLst>
        </p:spPr>
      </p:pic>
      <p:cxnSp>
        <p:nvCxnSpPr>
          <p:cNvPr id="6" name="Straight Connector 5"/>
          <p:cNvCxnSpPr/>
          <p:nvPr/>
        </p:nvCxnSpPr>
        <p:spPr>
          <a:xfrm>
            <a:off x="1219200" y="3886200"/>
            <a:ext cx="69342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62200" y="76200"/>
            <a:ext cx="65696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i="1" dirty="0" smtClean="0">
                <a:solidFill>
                  <a:srgbClr val="C00000"/>
                </a:solidFill>
              </a:rPr>
              <a:t>The 26th ACM SIGAPP Symposium on Applied Computing (SAC 2011</a:t>
            </a:r>
            <a:r>
              <a:rPr lang="en-CA" dirty="0">
                <a:solidFill>
                  <a:srgbClr val="C00000"/>
                </a:solidFill>
              </a:rPr>
              <a:t>)</a:t>
            </a:r>
            <a:endParaRPr lang="en-CA" dirty="0" smtClean="0">
              <a:solidFill>
                <a:srgbClr val="C00000"/>
              </a:solidFill>
            </a:endParaRPr>
          </a:p>
          <a:p>
            <a:pPr algn="r"/>
            <a:r>
              <a:rPr lang="en-CA" dirty="0" smtClean="0">
                <a:solidFill>
                  <a:srgbClr val="C00000"/>
                </a:solidFill>
              </a:rPr>
              <a:t>Computer Forensics Track</a:t>
            </a:r>
          </a:p>
          <a:p>
            <a:pPr algn="r"/>
            <a:r>
              <a:rPr lang="en-CA" sz="2000" b="1" dirty="0" err="1" smtClean="0">
                <a:solidFill>
                  <a:srgbClr val="C00000"/>
                </a:solidFill>
              </a:rPr>
              <a:t>TaiChung</a:t>
            </a:r>
            <a:r>
              <a:rPr lang="en-CA" sz="2000" b="1" dirty="0" smtClean="0">
                <a:solidFill>
                  <a:srgbClr val="C00000"/>
                </a:solidFill>
              </a:rPr>
              <a:t>, Taiwan</a:t>
            </a:r>
            <a:endParaRPr lang="en-CA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126"/>
    </mc:Choice>
    <mc:Fallback xmlns="">
      <p:transition spd="slow" advTm="3312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76200"/>
            <a:ext cx="9372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Extracting Prominent Community Information (Cont’d)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Key topics</a:t>
            </a:r>
            <a:endParaRPr lang="en-US" dirty="0"/>
          </a:p>
          <a:p>
            <a:pPr lvl="1"/>
            <a:r>
              <a:rPr lang="en-US" dirty="0" smtClean="0"/>
              <a:t>Apply text summarization method</a:t>
            </a:r>
          </a:p>
          <a:p>
            <a:r>
              <a:rPr lang="en-US" dirty="0" smtClean="0"/>
              <a:t>Names of other people who are not members of the prominent community</a:t>
            </a:r>
          </a:p>
          <a:p>
            <a:pPr lvl="1"/>
            <a:r>
              <a:rPr lang="en-US" dirty="0" smtClean="0"/>
              <a:t>Apply the Stanford NER</a:t>
            </a:r>
          </a:p>
          <a:p>
            <a:r>
              <a:rPr lang="en-US" dirty="0" smtClean="0"/>
              <a:t>Locations and addresses</a:t>
            </a:r>
          </a:p>
          <a:p>
            <a:r>
              <a:rPr lang="en-US" dirty="0" smtClean="0"/>
              <a:t>Phone numbers</a:t>
            </a:r>
          </a:p>
          <a:p>
            <a:r>
              <a:rPr lang="en-US" dirty="0" smtClean="0"/>
              <a:t>E-mail addresses</a:t>
            </a:r>
          </a:p>
          <a:p>
            <a:r>
              <a:rPr lang="en-US" dirty="0" smtClean="0"/>
              <a:t>Website URLs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495"/>
    </mc:Choice>
    <mc:Fallback xmlns="">
      <p:transition spd="slow" advTm="43495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Criminal Communities Mining System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0952" t="13714" r="25238" b="10857"/>
          <a:stretch>
            <a:fillRect/>
          </a:stretch>
        </p:blipFill>
        <p:spPr bwMode="auto">
          <a:xfrm>
            <a:off x="-52752" y="0"/>
            <a:ext cx="9196752" cy="6897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 l="31428" t="27124" r="34524" b="40190"/>
          <a:stretch>
            <a:fillRect/>
          </a:stretch>
        </p:blipFill>
        <p:spPr bwMode="auto">
          <a:xfrm>
            <a:off x="457200" y="304800"/>
            <a:ext cx="8229600" cy="493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381"/>
    </mc:Choice>
    <mc:Fallback xmlns="">
      <p:transition spd="slow" advTm="46381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# of Communities vs. Minimum Support</a:t>
            </a:r>
            <a:endParaRPr lang="en-US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1"/>
            <a:ext cx="7010400" cy="5122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794"/>
    </mc:Choice>
    <mc:Fallback xmlns="">
      <p:transition spd="slow" advTm="41794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Efficiency &amp; Scalability 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66799"/>
            <a:ext cx="7315200" cy="5320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174"/>
    </mc:Choice>
    <mc:Fallback xmlns="">
      <p:transition spd="slow" advTm="35174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Defined </a:t>
            </a:r>
            <a:r>
              <a:rPr lang="en-US" dirty="0" smtClean="0"/>
              <a:t>the notion of prominent community.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Efficiently identify prominent communities from unstructured text documents.</a:t>
            </a:r>
          </a:p>
          <a:p>
            <a:endParaRPr lang="en-US" dirty="0" smtClean="0"/>
          </a:p>
          <a:p>
            <a:r>
              <a:rPr lang="en-US" dirty="0" smtClean="0"/>
              <a:t>Measure closeness.</a:t>
            </a:r>
          </a:p>
          <a:p>
            <a:endParaRPr lang="en-US" dirty="0" smtClean="0"/>
          </a:p>
          <a:p>
            <a:r>
              <a:rPr lang="en-US" dirty="0" smtClean="0"/>
              <a:t>Identify the topics that bring a group together.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310"/>
    </mc:Choice>
    <mc:Fallback xmlns="">
      <p:transition spd="slow" advTm="4331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67000"/>
            <a:ext cx="8229600" cy="1981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 you.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fung@ciise.concordia.ca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835"/>
    </mc:Choice>
    <mc:Fallback xmlns="">
      <p:transition spd="slow" advTm="17835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75260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err="1"/>
              <a:t>Agrawal</a:t>
            </a:r>
            <a:r>
              <a:rPr lang="en-US" sz="1600" dirty="0"/>
              <a:t> R, </a:t>
            </a:r>
            <a:r>
              <a:rPr lang="en-US" sz="1600" dirty="0" err="1"/>
              <a:t>Imieli´nski</a:t>
            </a:r>
            <a:r>
              <a:rPr lang="en-US" sz="1600" dirty="0"/>
              <a:t> T, Swami A. Mining association rules between sets </a:t>
            </a:r>
            <a:r>
              <a:rPr lang="en-US" sz="1600" dirty="0" smtClean="0"/>
              <a:t>of items </a:t>
            </a:r>
            <a:r>
              <a:rPr lang="en-US" sz="1600" dirty="0"/>
              <a:t>in large databases. ACM SIGMOD Record 1993;22(2):207–16.</a:t>
            </a:r>
          </a:p>
          <a:p>
            <a:r>
              <a:rPr lang="en-US" sz="1600" dirty="0"/>
              <a:t>Al-</a:t>
            </a:r>
            <a:r>
              <a:rPr lang="en-US" sz="1600" dirty="0" err="1"/>
              <a:t>Zaidy</a:t>
            </a:r>
            <a:r>
              <a:rPr lang="en-US" sz="1600" dirty="0"/>
              <a:t> R, Fung BCM, Youssef AM. Towards discovering criminal </a:t>
            </a:r>
            <a:r>
              <a:rPr lang="en-US" sz="1600" dirty="0" smtClean="0"/>
              <a:t>communities from </a:t>
            </a:r>
            <a:r>
              <a:rPr lang="en-US" sz="1600" dirty="0"/>
              <a:t>textual data. In: Proc. of the 26th ACM SIGAPP </a:t>
            </a:r>
            <a:r>
              <a:rPr lang="en-US" sz="1600" dirty="0" smtClean="0"/>
              <a:t>Symposium on </a:t>
            </a:r>
            <a:r>
              <a:rPr lang="en-US" sz="1600" dirty="0"/>
              <a:t>Applied Computing (SAC). </a:t>
            </a:r>
            <a:r>
              <a:rPr lang="en-US" sz="1600" dirty="0" err="1"/>
              <a:t>TaiChung</a:t>
            </a:r>
            <a:r>
              <a:rPr lang="en-US" sz="1600" dirty="0"/>
              <a:t>, Taiwan; 2011</a:t>
            </a:r>
            <a:r>
              <a:rPr lang="en-US" sz="1600" dirty="0" smtClean="0"/>
              <a:t>.</a:t>
            </a:r>
          </a:p>
          <a:p>
            <a:r>
              <a:rPr lang="en-US" sz="1600" dirty="0" smtClean="0"/>
              <a:t>Chen </a:t>
            </a:r>
            <a:r>
              <a:rPr lang="en-US" sz="1600" dirty="0"/>
              <a:t>H, Chung W, </a:t>
            </a:r>
            <a:r>
              <a:rPr lang="en-US" sz="1600" dirty="0" err="1"/>
              <a:t>Xu</a:t>
            </a:r>
            <a:r>
              <a:rPr lang="en-US" sz="1600" dirty="0"/>
              <a:t> JJ, Wang G, Qin Y, </a:t>
            </a:r>
            <a:r>
              <a:rPr lang="en-US" sz="1600" dirty="0" err="1"/>
              <a:t>Chau</a:t>
            </a:r>
            <a:r>
              <a:rPr lang="en-US" sz="1600" dirty="0"/>
              <a:t> M. Crime data mining: </a:t>
            </a:r>
            <a:r>
              <a:rPr lang="en-US" sz="1600" dirty="0" smtClean="0"/>
              <a:t>a general </a:t>
            </a:r>
            <a:r>
              <a:rPr lang="en-US" sz="1600" dirty="0"/>
              <a:t>framework and some examples. Computer 2004;37(4):50–6.</a:t>
            </a:r>
          </a:p>
          <a:p>
            <a:r>
              <a:rPr lang="en-US" sz="1600" dirty="0" err="1"/>
              <a:t>Finkel</a:t>
            </a:r>
            <a:r>
              <a:rPr lang="en-US" sz="1600" dirty="0"/>
              <a:t> JR, </a:t>
            </a:r>
            <a:r>
              <a:rPr lang="en-US" sz="1600" dirty="0" err="1"/>
              <a:t>Grenager</a:t>
            </a:r>
            <a:r>
              <a:rPr lang="en-US" sz="1600" dirty="0"/>
              <a:t> T, Manning C. Incorporating non-local </a:t>
            </a:r>
            <a:r>
              <a:rPr lang="en-US" sz="1600" dirty="0" smtClean="0"/>
              <a:t>information into </a:t>
            </a:r>
            <a:r>
              <a:rPr lang="en-US" sz="1600" dirty="0"/>
              <a:t>information extraction systems by </a:t>
            </a:r>
            <a:r>
              <a:rPr lang="en-US" sz="1600" dirty="0" err="1"/>
              <a:t>gibbs</a:t>
            </a:r>
            <a:r>
              <a:rPr lang="en-US" sz="1600" dirty="0"/>
              <a:t> sampling. In: Proc. of </a:t>
            </a:r>
            <a:r>
              <a:rPr lang="en-US" sz="1600" dirty="0" smtClean="0"/>
              <a:t>the 43rd </a:t>
            </a:r>
            <a:r>
              <a:rPr lang="en-US" sz="1600" dirty="0"/>
              <a:t>Annual Meeting on Association for Computational Linguistics (ACL</a:t>
            </a:r>
            <a:r>
              <a:rPr lang="en-US" sz="1600" dirty="0" smtClean="0"/>
              <a:t>). 2005</a:t>
            </a:r>
            <a:r>
              <a:rPr lang="en-US" sz="1600" dirty="0"/>
              <a:t>. p. 363–70.</a:t>
            </a:r>
          </a:p>
          <a:p>
            <a:r>
              <a:rPr lang="en-US" sz="1600" dirty="0" err="1"/>
              <a:t>Friedl</a:t>
            </a:r>
            <a:r>
              <a:rPr lang="en-US" sz="1600" dirty="0"/>
              <a:t> JEF. Mastering Regular Expressions. 3rd ed. O’Reilly Media, </a:t>
            </a:r>
            <a:r>
              <a:rPr lang="en-US" sz="1600" dirty="0" smtClean="0"/>
              <a:t>2006. </a:t>
            </a:r>
            <a:r>
              <a:rPr lang="en-US" sz="1600" dirty="0" err="1" smtClean="0"/>
              <a:t>Geobytes</a:t>
            </a:r>
            <a:r>
              <a:rPr lang="en-US" sz="1600" dirty="0" smtClean="0"/>
              <a:t> </a:t>
            </a:r>
            <a:r>
              <a:rPr lang="en-US" sz="1600" dirty="0" err="1"/>
              <a:t>Inc</a:t>
            </a:r>
            <a:r>
              <a:rPr lang="en-US" sz="1600" dirty="0"/>
              <a:t> . </a:t>
            </a:r>
            <a:r>
              <a:rPr lang="en-US" sz="1600" dirty="0" err="1"/>
              <a:t>Geoworldmap</a:t>
            </a:r>
            <a:r>
              <a:rPr lang="en-US" sz="1600" dirty="0"/>
              <a:t>. 2003. </a:t>
            </a:r>
            <a:r>
              <a:rPr lang="en-US" sz="1600" dirty="0">
                <a:hlinkClick r:id="rId2"/>
              </a:rPr>
              <a:t>http://www.geobytes.com</a:t>
            </a:r>
            <a:r>
              <a:rPr lang="en-US" sz="1600" dirty="0" smtClean="0">
                <a:hlinkClick r:id="rId2"/>
              </a:rPr>
              <a:t>/</a:t>
            </a:r>
            <a:r>
              <a:rPr lang="en-US" sz="1600" dirty="0" smtClean="0"/>
              <a:t>. </a:t>
            </a:r>
          </a:p>
          <a:p>
            <a:r>
              <a:rPr lang="en-US" sz="1600" dirty="0" err="1" smtClean="0"/>
              <a:t>Getoor</a:t>
            </a:r>
            <a:r>
              <a:rPr lang="en-US" sz="1600" dirty="0" smtClean="0"/>
              <a:t> </a:t>
            </a:r>
            <a:r>
              <a:rPr lang="en-US" sz="1600" dirty="0"/>
              <a:t>L, Diehl CP. Link mining: a survey. ACM SIGKDD </a:t>
            </a:r>
            <a:r>
              <a:rPr lang="en-US" sz="1600" dirty="0" smtClean="0"/>
              <a:t>Explorations Newsletter </a:t>
            </a:r>
            <a:r>
              <a:rPr lang="en-US" sz="1600" dirty="0"/>
              <a:t>2005;7(2):3–12.</a:t>
            </a:r>
          </a:p>
          <a:p>
            <a:r>
              <a:rPr lang="en-US" sz="1600" dirty="0"/>
              <a:t>Hope T, Nishimura T, Takeda H. An integrated method for social </a:t>
            </a:r>
            <a:r>
              <a:rPr lang="en-US" sz="1600" dirty="0" smtClean="0"/>
              <a:t>network extraction</a:t>
            </a:r>
            <a:r>
              <a:rPr lang="en-US" sz="1600" dirty="0"/>
              <a:t>. In: Proc. of the 15th International Conference on World </a:t>
            </a:r>
            <a:r>
              <a:rPr lang="en-US" sz="1600" dirty="0" smtClean="0"/>
              <a:t>Wide Web </a:t>
            </a:r>
            <a:r>
              <a:rPr lang="en-US" sz="1600" dirty="0"/>
              <a:t>(WWW). 2006. p. 845–6.</a:t>
            </a:r>
          </a:p>
          <a:p>
            <a:r>
              <a:rPr lang="en-US" sz="1600" dirty="0"/>
              <a:t>Jin W, </a:t>
            </a:r>
            <a:r>
              <a:rPr lang="en-US" sz="1600" dirty="0" err="1"/>
              <a:t>Srihari</a:t>
            </a:r>
            <a:r>
              <a:rPr lang="en-US" sz="1600" dirty="0"/>
              <a:t> RK, Ho HH. A text mining model for hypothesis </a:t>
            </a:r>
            <a:r>
              <a:rPr lang="en-US" sz="1600" dirty="0" smtClean="0"/>
              <a:t>generation. In</a:t>
            </a:r>
            <a:r>
              <a:rPr lang="en-US" sz="1600" dirty="0"/>
              <a:t>: Proc. of the 19th IEEE International Conference on Tools </a:t>
            </a:r>
            <a:r>
              <a:rPr lang="en-US" sz="1600" dirty="0" smtClean="0"/>
              <a:t>with Artificial </a:t>
            </a:r>
            <a:r>
              <a:rPr lang="en-US" sz="1600" dirty="0"/>
              <a:t>Intelligence ICTAI. 2007. p. 156–62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0685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47"/>
    </mc:Choice>
    <mc:Fallback xmlns="">
      <p:transition spd="slow" advTm="4547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3400" y="152400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Jin </a:t>
            </a:r>
            <a:r>
              <a:rPr lang="en-US" sz="1600" dirty="0"/>
              <a:t>Y, Matsuo Y, Ishizuka M. Ranking companies on the web using </a:t>
            </a:r>
            <a:r>
              <a:rPr lang="en-US" sz="1600" dirty="0" smtClean="0"/>
              <a:t>social network </a:t>
            </a:r>
            <a:r>
              <a:rPr lang="en-US" sz="1600" dirty="0"/>
              <a:t>mining. In: Ting IH, Wu HJ, editors. Web Mining </a:t>
            </a:r>
            <a:r>
              <a:rPr lang="en-US" sz="1600" dirty="0" smtClean="0"/>
              <a:t>Applications in </a:t>
            </a:r>
            <a:r>
              <a:rPr lang="en-US" sz="1600" dirty="0"/>
              <a:t>E-commerce and E-services. Springer Berlin / Heidelberg; volume </a:t>
            </a:r>
            <a:r>
              <a:rPr lang="en-US" sz="1600" dirty="0" smtClean="0"/>
              <a:t>172 of </a:t>
            </a:r>
            <a:r>
              <a:rPr lang="en-US" sz="1600" dirty="0"/>
              <a:t>Studies in Computational Intelligence; 2009. p. 137–52.</a:t>
            </a:r>
          </a:p>
          <a:p>
            <a:r>
              <a:rPr lang="en-US" sz="1600" dirty="0"/>
              <a:t>RCFL . Regional computer forensic laboratory annual </a:t>
            </a:r>
            <a:r>
              <a:rPr lang="en-US" sz="1600" dirty="0" smtClean="0"/>
              <a:t>report 2009</a:t>
            </a:r>
            <a:r>
              <a:rPr lang="en-US" sz="1600" dirty="0"/>
              <a:t>. Technical Report; Federal Bureau of Investigation; </a:t>
            </a:r>
            <a:r>
              <a:rPr lang="en-US" sz="1600" dirty="0" smtClean="0"/>
              <a:t>2009. http</a:t>
            </a:r>
            <a:r>
              <a:rPr lang="en-US" sz="1600" dirty="0"/>
              <a:t>://www.rcfl.gov/downloads/documents/RCFL Nat Annual09.pdf</a:t>
            </a:r>
            <a:r>
              <a:rPr lang="en-US" sz="1600" dirty="0" smtClean="0"/>
              <a:t>.</a:t>
            </a:r>
          </a:p>
          <a:p>
            <a:r>
              <a:rPr lang="en-CA" sz="1600" dirty="0" err="1"/>
              <a:t>Rotem</a:t>
            </a:r>
            <a:r>
              <a:rPr lang="en-CA" sz="1600" dirty="0"/>
              <a:t> N. Open text summarizer. 2003. http://libots.sourceforge.net/.</a:t>
            </a:r>
          </a:p>
          <a:p>
            <a:r>
              <a:rPr lang="en-CA" sz="1600" dirty="0" err="1"/>
              <a:t>Skillicorn</a:t>
            </a:r>
            <a:r>
              <a:rPr lang="en-CA" sz="1600" dirty="0"/>
              <a:t> DB, Vats N. Novel information discovery for intelligence and </a:t>
            </a:r>
            <a:r>
              <a:rPr lang="en-CA" sz="1600" dirty="0" smtClean="0"/>
              <a:t>counterterrorism. Decision </a:t>
            </a:r>
            <a:r>
              <a:rPr lang="en-CA" sz="1600" dirty="0"/>
              <a:t>Support Systems 2007;43(4):1375 –82.</a:t>
            </a:r>
          </a:p>
          <a:p>
            <a:r>
              <a:rPr lang="en-CA" sz="1600" dirty="0" err="1"/>
              <a:t>Srinivasan</a:t>
            </a:r>
            <a:r>
              <a:rPr lang="en-CA" sz="1600" dirty="0"/>
              <a:t> P. Text mining: Generating hypotheses from </a:t>
            </a:r>
            <a:r>
              <a:rPr lang="en-CA" sz="1600" dirty="0" err="1"/>
              <a:t>medline</a:t>
            </a:r>
            <a:r>
              <a:rPr lang="en-CA" sz="1600" dirty="0"/>
              <a:t>. Journal </a:t>
            </a:r>
            <a:r>
              <a:rPr lang="en-CA" sz="1600" dirty="0" smtClean="0"/>
              <a:t>of the </a:t>
            </a:r>
            <a:r>
              <a:rPr lang="en-CA" sz="1600" dirty="0"/>
              <a:t>American Society for Information Science and Technology </a:t>
            </a:r>
            <a:r>
              <a:rPr lang="en-CA" sz="1600" dirty="0" smtClean="0"/>
              <a:t>2004;55:396–413</a:t>
            </a:r>
            <a:r>
              <a:rPr lang="en-CA" sz="1600" dirty="0"/>
              <a:t>.</a:t>
            </a:r>
          </a:p>
          <a:p>
            <a:r>
              <a:rPr lang="en-CA" sz="1600" dirty="0" err="1"/>
              <a:t>Xu</a:t>
            </a:r>
            <a:r>
              <a:rPr lang="en-CA" sz="1600" dirty="0"/>
              <a:t> J, Chen H. Criminal network analysis and visualization. </a:t>
            </a:r>
            <a:r>
              <a:rPr lang="en-CA" sz="1600" dirty="0" smtClean="0"/>
              <a:t>Communications of </a:t>
            </a:r>
            <a:r>
              <a:rPr lang="en-CA" sz="1600" dirty="0"/>
              <a:t>the ACM 2005;48(6):100–7.</a:t>
            </a:r>
          </a:p>
          <a:p>
            <a:r>
              <a:rPr lang="en-CA" sz="1600" dirty="0"/>
              <a:t>Yang CC, Ng TD. Terrorism and crime related weblog social network: </a:t>
            </a:r>
            <a:r>
              <a:rPr lang="en-CA" sz="1600" dirty="0" smtClean="0"/>
              <a:t>Link, content </a:t>
            </a:r>
            <a:r>
              <a:rPr lang="en-CA" sz="1600" dirty="0"/>
              <a:t>analysis and information visualization. In: IEEE </a:t>
            </a:r>
            <a:r>
              <a:rPr lang="en-CA" sz="1600" dirty="0" smtClean="0"/>
              <a:t>International Conference </a:t>
            </a:r>
            <a:r>
              <a:rPr lang="en-CA" sz="1600" dirty="0"/>
              <a:t>on Intelligence and Security Informatics (ISI). 2007. p. 55–8.</a:t>
            </a:r>
          </a:p>
          <a:p>
            <a:r>
              <a:rPr lang="pt-BR" sz="1600" dirty="0"/>
              <a:t>Zhou D, Manavoglu R, Li J, Giles CL, Zha H. Probabilistic models </a:t>
            </a:r>
            <a:r>
              <a:rPr lang="pt-BR" sz="1600" dirty="0" smtClean="0"/>
              <a:t>for </a:t>
            </a:r>
            <a:r>
              <a:rPr lang="en-CA" sz="1600" dirty="0" smtClean="0"/>
              <a:t>discovering </a:t>
            </a:r>
            <a:r>
              <a:rPr lang="en-CA" sz="1600" dirty="0"/>
              <a:t>e-communities. In: Proc. of the 15th International </a:t>
            </a:r>
            <a:r>
              <a:rPr lang="en-CA" sz="1600" dirty="0" smtClean="0"/>
              <a:t>Conference on </a:t>
            </a:r>
            <a:r>
              <a:rPr lang="en-CA" sz="1600" dirty="0"/>
              <a:t>World Wide Web (WWW). 2006. p. </a:t>
            </a:r>
            <a:r>
              <a:rPr lang="en-CA" sz="1600" dirty="0" smtClean="0"/>
              <a:t>173–82.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58531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82"/>
    </mc:Choice>
    <mc:Fallback xmlns="">
      <p:transition spd="slow" advTm="448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Input: A large collection of text documents seized from a suspect’s PC.</a:t>
            </a:r>
          </a:p>
          <a:p>
            <a:r>
              <a:rPr lang="en-US" dirty="0" smtClean="0"/>
              <a:t>Develop a method:</a:t>
            </a:r>
          </a:p>
          <a:p>
            <a:pPr lvl="1"/>
            <a:r>
              <a:rPr lang="en-US" dirty="0" smtClean="0"/>
              <a:t>To identify potential actors from </a:t>
            </a:r>
            <a:r>
              <a:rPr lang="en-US" dirty="0" smtClean="0">
                <a:solidFill>
                  <a:srgbClr val="0070C0"/>
                </a:solidFill>
              </a:rPr>
              <a:t>(unstructured) text documents</a:t>
            </a:r>
            <a:endParaRPr lang="en-US" dirty="0" smtClean="0"/>
          </a:p>
          <a:p>
            <a:pPr lvl="1"/>
            <a:r>
              <a:rPr lang="en-US" dirty="0" smtClean="0"/>
              <a:t>To identify the communities among the actors.</a:t>
            </a:r>
          </a:p>
          <a:p>
            <a:pPr lvl="1"/>
            <a:r>
              <a:rPr lang="en-US" dirty="0" smtClean="0"/>
              <a:t>To analyze relationships, </a:t>
            </a:r>
            <a:r>
              <a:rPr lang="en-US" dirty="0" smtClean="0">
                <a:solidFill>
                  <a:srgbClr val="0070C0"/>
                </a:solidFill>
              </a:rPr>
              <a:t>identify topics</a:t>
            </a:r>
            <a:r>
              <a:rPr lang="en-US" dirty="0" smtClean="0"/>
              <a:t>, and extract information relevant to crime investigation.</a:t>
            </a:r>
          </a:p>
          <a:p>
            <a:pPr lvl="1"/>
            <a:r>
              <a:rPr lang="en-US" dirty="0" smtClean="0"/>
              <a:t>To visualize the knowledge found.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697"/>
    </mc:Choice>
    <mc:Fallback xmlns="">
      <p:transition spd="slow" advTm="38697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Related Work:</a:t>
            </a:r>
            <a:br>
              <a:rPr lang="en-US" dirty="0" smtClean="0"/>
            </a:br>
            <a:r>
              <a:rPr lang="en-US" dirty="0" smtClean="0"/>
              <a:t>Criminal Network Analysis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Chen et al. (2004), University of Arizona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xtract criminal relations from police department’s incident summaries and database.</a:t>
            </a:r>
          </a:p>
          <a:p>
            <a:pPr lvl="1"/>
            <a:r>
              <a:rPr lang="en-CA" dirty="0"/>
              <a:t>U</a:t>
            </a:r>
            <a:r>
              <a:rPr lang="en-CA" dirty="0" smtClean="0"/>
              <a:t>se </a:t>
            </a:r>
            <a:r>
              <a:rPr lang="en-CA" dirty="0"/>
              <a:t>the co-occurrence </a:t>
            </a:r>
            <a:r>
              <a:rPr lang="en-CA" dirty="0" smtClean="0"/>
              <a:t>frequency to </a:t>
            </a:r>
            <a:r>
              <a:rPr lang="en-CA" dirty="0"/>
              <a:t>determine the weight of relationships between </a:t>
            </a:r>
            <a:r>
              <a:rPr lang="en-CA" i="1" dirty="0"/>
              <a:t>pairs</a:t>
            </a:r>
            <a:r>
              <a:rPr lang="en-CA" dirty="0"/>
              <a:t> of criminals.</a:t>
            </a:r>
            <a:endParaRPr lang="en-US" dirty="0" smtClean="0"/>
          </a:p>
          <a:p>
            <a:r>
              <a:rPr lang="en-US" dirty="0" smtClean="0"/>
              <a:t>Yang and Ng (2007)</a:t>
            </a:r>
          </a:p>
          <a:p>
            <a:pPr lvl="1"/>
            <a:r>
              <a:rPr lang="en-CA" dirty="0" smtClean="0"/>
              <a:t>Extract </a:t>
            </a:r>
            <a:r>
              <a:rPr lang="en-CA" dirty="0"/>
              <a:t>criminal networks from </a:t>
            </a:r>
            <a:r>
              <a:rPr lang="en-CA" dirty="0" smtClean="0"/>
              <a:t>websites </a:t>
            </a:r>
            <a:r>
              <a:rPr lang="en-CA" dirty="0"/>
              <a:t>that provide blogging services by using a topic-specific exploration </a:t>
            </a:r>
            <a:r>
              <a:rPr lang="en-CA" dirty="0" smtClean="0"/>
              <a:t>mechanism.</a:t>
            </a:r>
          </a:p>
          <a:p>
            <a:r>
              <a:rPr lang="en-CA" dirty="0" smtClean="0"/>
              <a:t>Our method:</a:t>
            </a:r>
          </a:p>
          <a:p>
            <a:pPr lvl="1"/>
            <a:r>
              <a:rPr lang="en-CA" dirty="0" smtClean="0"/>
              <a:t>Extract social networks from </a:t>
            </a:r>
            <a:r>
              <a:rPr lang="en-CA" dirty="0" smtClean="0">
                <a:solidFill>
                  <a:srgbClr val="FF0000"/>
                </a:solidFill>
              </a:rPr>
              <a:t>unstructured data</a:t>
            </a:r>
          </a:p>
          <a:p>
            <a:pPr lvl="1"/>
            <a:r>
              <a:rPr lang="en-CA" dirty="0" smtClean="0"/>
              <a:t>Discover </a:t>
            </a:r>
            <a:r>
              <a:rPr lang="en-CA" dirty="0"/>
              <a:t>prominent </a:t>
            </a:r>
            <a:r>
              <a:rPr lang="en-CA" dirty="0" smtClean="0"/>
              <a:t>communities consisting </a:t>
            </a:r>
            <a:r>
              <a:rPr lang="en-CA" dirty="0"/>
              <a:t>of any size, i.e., not limited to pairs of criminals.</a:t>
            </a:r>
            <a:endParaRPr lang="en-CA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466"/>
    </mc:Choice>
    <mc:Fallback xmlns="">
      <p:transition spd="slow" advTm="73466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CA" sz="4000" dirty="0" smtClean="0"/>
              <a:t>Overview of</a:t>
            </a:r>
            <a:br>
              <a:rPr lang="en-CA" sz="4000" dirty="0" smtClean="0"/>
            </a:br>
            <a:r>
              <a:rPr lang="en-US" sz="4000" dirty="0" smtClean="0"/>
              <a:t>Criminal </a:t>
            </a:r>
            <a:r>
              <a:rPr lang="en-US" sz="4000" dirty="0"/>
              <a:t>Communities Mining </a:t>
            </a:r>
            <a:r>
              <a:rPr lang="en-US" sz="4000" dirty="0" smtClean="0"/>
              <a:t>System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Phase 1: Identify personal identities </a:t>
            </a:r>
          </a:p>
          <a:p>
            <a:pPr lvl="1">
              <a:defRPr/>
            </a:pPr>
            <a:r>
              <a:rPr lang="en-US" dirty="0"/>
              <a:t>Apply Stanford Named Entity Tagger to documents</a:t>
            </a:r>
          </a:p>
          <a:p>
            <a:pPr lvl="1">
              <a:defRPr/>
            </a:pPr>
            <a:r>
              <a:rPr lang="en-US" dirty="0" smtClean="0"/>
              <a:t>Merge / remove identities </a:t>
            </a:r>
          </a:p>
          <a:p>
            <a:pPr lvl="2">
              <a:defRPr/>
            </a:pPr>
            <a:r>
              <a:rPr lang="en-US" dirty="0" smtClean="0"/>
              <a:t>e.g., J. Smith &amp; John Smith are merged</a:t>
            </a: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Phase 2: Extract prominent communities</a:t>
            </a:r>
          </a:p>
          <a:p>
            <a:pPr marL="0" indent="0">
              <a:buNone/>
            </a:pPr>
            <a:r>
              <a:rPr lang="en-CA" dirty="0" smtClean="0"/>
              <a:t>Phase 3: Extract relevant information from each prominent community</a:t>
            </a:r>
          </a:p>
          <a:p>
            <a:pPr marL="0" indent="0">
              <a:buNone/>
            </a:pPr>
            <a:r>
              <a:rPr lang="en-CA" dirty="0" smtClean="0"/>
              <a:t>Phase 4: Visualize the knowledge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82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81"/>
    </mc:Choice>
    <mc:Fallback xmlns="">
      <p:transition spd="slow" advTm="5928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Prominent Communities Extraction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33400" y="1371600"/>
            <a:ext cx="5105400" cy="5105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Community</a:t>
            </a:r>
            <a:r>
              <a:rPr lang="en-US" dirty="0" smtClean="0"/>
              <a:t>: a group of identities</a:t>
            </a:r>
          </a:p>
          <a:p>
            <a:r>
              <a:rPr lang="en-US" i="1" dirty="0" smtClean="0">
                <a:solidFill>
                  <a:srgbClr val="0070C0"/>
                </a:solidFill>
              </a:rPr>
              <a:t>k</a:t>
            </a:r>
            <a:r>
              <a:rPr lang="en-US" dirty="0" smtClean="0">
                <a:solidFill>
                  <a:srgbClr val="0070C0"/>
                </a:solidFill>
              </a:rPr>
              <a:t>-community</a:t>
            </a:r>
            <a:r>
              <a:rPr lang="en-US" dirty="0" smtClean="0"/>
              <a:t>: a group of k identities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Prominent community</a:t>
            </a:r>
            <a:r>
              <a:rPr lang="en-US" dirty="0" smtClean="0"/>
              <a:t>: a community with support greater than or equal to a user-specified minimum support threshold </a:t>
            </a:r>
            <a:r>
              <a:rPr lang="en-US" i="1" dirty="0" smtClean="0">
                <a:solidFill>
                  <a:schemeClr val="accent1"/>
                </a:solidFill>
              </a:rPr>
              <a:t>min_sup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Problem: Identify </a:t>
            </a:r>
            <a:r>
              <a:rPr lang="en-US" b="1" i="1" dirty="0" smtClean="0"/>
              <a:t>all</a:t>
            </a:r>
            <a:r>
              <a:rPr lang="en-US" b="1" dirty="0" smtClean="0"/>
              <a:t> prominent communities.</a:t>
            </a:r>
            <a:endParaRPr lang="en-US" b="1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82005340"/>
              </p:ext>
            </p:extLst>
          </p:nvPr>
        </p:nvGraphicFramePr>
        <p:xfrm>
          <a:off x="5562600" y="1524000"/>
          <a:ext cx="3505200" cy="3657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34571"/>
                <a:gridCol w="2670629"/>
              </a:tblGrid>
              <a:tr h="365760"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DocID</a:t>
                      </a:r>
                      <a:endParaRPr lang="en-US" i="1" dirty="0"/>
                    </a:p>
                  </a:txBody>
                  <a:tcPr marL="115389" marR="11538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Identities in d</a:t>
                      </a:r>
                      <a:endParaRPr lang="en-US" i="1" dirty="0"/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d1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/>
                        <a:t>{John, Jenny, </a:t>
                      </a:r>
                      <a:r>
                        <a:rPr lang="en-US" sz="1800" kern="1200" baseline="0" dirty="0" err="1" smtClean="0"/>
                        <a:t>Tedd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d2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/>
                        <a:t>{Jenny, Mike, Susan}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d3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{Jenny, Kim}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d4</a:t>
                      </a:r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{John, Jenny, Mike}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d5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John</a:t>
                      </a:r>
                      <a:r>
                        <a:rPr lang="en-US" sz="1800" kern="1200" baseline="0" dirty="0" smtClean="0"/>
                        <a:t>, 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Kim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d6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{Jenny, Kim}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d7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John</a:t>
                      </a:r>
                      <a:r>
                        <a:rPr lang="en-US" sz="1800" kern="1200" baseline="0" dirty="0" smtClean="0"/>
                        <a:t>, 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Kim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d8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baseline="0" dirty="0" smtClean="0"/>
                        <a:t>{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John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Jenny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Kim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en-US" sz="1800" kern="1200" baseline="0" dirty="0" err="1" smtClean="0"/>
                        <a:t>Tedd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dirty="0" smtClean="0"/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d9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kern="1200" baseline="0" dirty="0" smtClean="0"/>
                        <a:t>{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John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Jenny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Kim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dirty="0"/>
                    </a:p>
                  </a:txBody>
                  <a:tcPr marL="115389" marR="115389">
                    <a:noFill/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324600" y="5486400"/>
            <a:ext cx="16002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min_sup = 2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49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804"/>
    </mc:Choice>
    <mc:Fallback xmlns="">
      <p:transition spd="slow" advTm="123804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Prominent Communities Extraction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33400" y="1371600"/>
            <a:ext cx="5105400" cy="510540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Apriori</a:t>
            </a:r>
            <a:r>
              <a:rPr lang="en-US" dirty="0" smtClean="0">
                <a:solidFill>
                  <a:srgbClr val="0070C0"/>
                </a:solidFill>
              </a:rPr>
              <a:t> property: </a:t>
            </a:r>
            <a:r>
              <a:rPr lang="en-US" dirty="0"/>
              <a:t>All </a:t>
            </a:r>
            <a:r>
              <a:rPr lang="en-US" dirty="0" smtClean="0"/>
              <a:t>non-empty subsets </a:t>
            </a:r>
            <a:r>
              <a:rPr lang="en-US" dirty="0"/>
              <a:t>of a prominent community must also be </a:t>
            </a:r>
            <a:r>
              <a:rPr lang="en-US" dirty="0" smtClean="0"/>
              <a:t>prominent, e.g.,</a:t>
            </a:r>
          </a:p>
          <a:p>
            <a:r>
              <a:rPr lang="en-US" dirty="0" smtClean="0"/>
              <a:t>{John, Jenny, Kim} is prominent.</a:t>
            </a:r>
          </a:p>
          <a:p>
            <a:pPr lvl="1"/>
            <a:r>
              <a:rPr lang="en-US" dirty="0" smtClean="0"/>
              <a:t>{John, Jenny}</a:t>
            </a:r>
          </a:p>
          <a:p>
            <a:pPr lvl="1"/>
            <a:r>
              <a:rPr lang="en-US" dirty="0" smtClean="0"/>
              <a:t>{John, Kim}</a:t>
            </a:r>
          </a:p>
          <a:p>
            <a:pPr lvl="1"/>
            <a:r>
              <a:rPr lang="en-US" dirty="0" smtClean="0"/>
              <a:t>{Jenny, Kim}</a:t>
            </a:r>
          </a:p>
          <a:p>
            <a:pPr lvl="1"/>
            <a:r>
              <a:rPr lang="en-US" dirty="0" smtClean="0"/>
              <a:t>{John}</a:t>
            </a:r>
          </a:p>
          <a:p>
            <a:pPr lvl="1"/>
            <a:r>
              <a:rPr lang="en-US" dirty="0" smtClean="0"/>
              <a:t>{Jenny}</a:t>
            </a:r>
          </a:p>
          <a:p>
            <a:pPr lvl="1"/>
            <a:r>
              <a:rPr lang="en-US" dirty="0" smtClean="0"/>
              <a:t>{Kim}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50404394"/>
              </p:ext>
            </p:extLst>
          </p:nvPr>
        </p:nvGraphicFramePr>
        <p:xfrm>
          <a:off x="5562600" y="1524000"/>
          <a:ext cx="3505200" cy="3657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34571"/>
                <a:gridCol w="2670629"/>
              </a:tblGrid>
              <a:tr h="365760"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DocID</a:t>
                      </a:r>
                      <a:endParaRPr lang="en-US" i="1" dirty="0"/>
                    </a:p>
                  </a:txBody>
                  <a:tcPr marL="115389" marR="11538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Identities in d</a:t>
                      </a:r>
                      <a:endParaRPr lang="en-US" i="1" dirty="0"/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d1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/>
                        <a:t>{John, Jenny, </a:t>
                      </a:r>
                      <a:r>
                        <a:rPr lang="en-US" sz="1800" kern="1200" baseline="0" dirty="0" err="1" smtClean="0"/>
                        <a:t>Tedd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d2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/>
                        <a:t>{Jenny, Mike, Susan}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d3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{Jenny, Kim}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d4</a:t>
                      </a:r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{John, Jenny, Mike}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d5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John</a:t>
                      </a:r>
                      <a:r>
                        <a:rPr lang="en-US" sz="1800" kern="1200" baseline="0" dirty="0" smtClean="0"/>
                        <a:t>, 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Kim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d6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{Jenny, Kim}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d7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John</a:t>
                      </a:r>
                      <a:r>
                        <a:rPr lang="en-US" sz="1800" kern="1200" baseline="0" dirty="0" smtClean="0"/>
                        <a:t>, 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Kim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d8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baseline="0" dirty="0" smtClean="0"/>
                        <a:t>{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John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Jenny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Kim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en-US" sz="1800" kern="1200" baseline="0" dirty="0" err="1" smtClean="0"/>
                        <a:t>Tedd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dirty="0" smtClean="0"/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d9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kern="1200" baseline="0" dirty="0" smtClean="0"/>
                        <a:t>{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John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Jenny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pl-PL" sz="1800" kern="1200" baseline="0" dirty="0" smtClean="0">
                          <a:solidFill>
                            <a:srgbClr val="FF0000"/>
                          </a:solidFill>
                        </a:rPr>
                        <a:t>Kim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dirty="0"/>
                    </a:p>
                  </a:txBody>
                  <a:tcPr marL="115389" marR="115389">
                    <a:noFill/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324600" y="5486400"/>
            <a:ext cx="16002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min_sup = 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48407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400"/>
    </mc:Choice>
    <mc:Fallback xmlns="">
      <p:transition spd="slow" advTm="724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Prominent Communities Extraction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533400" y="1346861"/>
            <a:ext cx="60198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i="1" dirty="0" smtClean="0"/>
              <a:t>Cand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 </a:t>
            </a:r>
            <a:r>
              <a:rPr lang="en-US" sz="2000" i="1" dirty="0"/>
              <a:t>= {{John</a:t>
            </a:r>
            <a:r>
              <a:rPr lang="en-US" sz="2000" i="1" dirty="0" smtClean="0"/>
              <a:t>}, </a:t>
            </a:r>
            <a:r>
              <a:rPr lang="en-US" sz="2000" i="1" dirty="0"/>
              <a:t>{Jenny</a:t>
            </a:r>
            <a:r>
              <a:rPr lang="en-US" sz="2000" i="1" dirty="0" smtClean="0"/>
              <a:t>}, </a:t>
            </a:r>
            <a:r>
              <a:rPr lang="en-US" sz="2000" i="1" dirty="0"/>
              <a:t>{Kim</a:t>
            </a:r>
            <a:r>
              <a:rPr lang="en-US" sz="2000" i="1" dirty="0" smtClean="0"/>
              <a:t>}, </a:t>
            </a:r>
            <a:r>
              <a:rPr lang="en-US" sz="2000" i="1" dirty="0"/>
              <a:t>{Mike</a:t>
            </a:r>
            <a:r>
              <a:rPr lang="en-US" sz="2000" i="1" dirty="0" smtClean="0"/>
              <a:t>}, {Susan}, {</a:t>
            </a:r>
            <a:r>
              <a:rPr lang="en-US" sz="2000" i="1" dirty="0" err="1" smtClean="0"/>
              <a:t>Tedd</a:t>
            </a:r>
            <a:r>
              <a:rPr lang="en-US" sz="2000" i="1" dirty="0" smtClean="0"/>
              <a:t>}}</a:t>
            </a:r>
            <a:endParaRPr lang="en-US" sz="2000" i="1" dirty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2000" i="1" dirty="0" smtClean="0"/>
              <a:t>support</a:t>
            </a:r>
            <a:r>
              <a:rPr lang="en-US" sz="2000" i="1" dirty="0"/>
              <a:t>({John}) = 6</a:t>
            </a:r>
          </a:p>
          <a:p>
            <a:pPr>
              <a:buNone/>
            </a:pPr>
            <a:r>
              <a:rPr lang="en-US" sz="2000" i="1" dirty="0"/>
              <a:t>support({Jenny}) = 7</a:t>
            </a:r>
          </a:p>
          <a:p>
            <a:pPr>
              <a:buNone/>
            </a:pPr>
            <a:r>
              <a:rPr lang="en-US" sz="2000" i="1" dirty="0"/>
              <a:t>support({Kim}) = 6</a:t>
            </a:r>
          </a:p>
          <a:p>
            <a:pPr>
              <a:buNone/>
            </a:pPr>
            <a:r>
              <a:rPr lang="en-US" sz="2000" i="1" dirty="0"/>
              <a:t>support({Mike}) = </a:t>
            </a:r>
            <a:r>
              <a:rPr lang="en-US" sz="2000" i="1" dirty="0" smtClean="0"/>
              <a:t>2</a:t>
            </a:r>
          </a:p>
          <a:p>
            <a:pPr>
              <a:buNone/>
            </a:pPr>
            <a:r>
              <a:rPr lang="en-US" sz="2000" i="1" dirty="0" smtClean="0"/>
              <a:t>support({Susan}) = 1</a:t>
            </a:r>
            <a:endParaRPr lang="en-US" sz="2000" i="1" dirty="0"/>
          </a:p>
          <a:p>
            <a:pPr>
              <a:buNone/>
            </a:pPr>
            <a:r>
              <a:rPr lang="en-US" sz="2000" i="1" dirty="0"/>
              <a:t>support</a:t>
            </a:r>
            <a:r>
              <a:rPr lang="en-US" sz="2000" i="1" dirty="0" smtClean="0"/>
              <a:t>({</a:t>
            </a:r>
            <a:r>
              <a:rPr lang="en-US" sz="2000" i="1" dirty="0" err="1" smtClean="0"/>
              <a:t>Tedd</a:t>
            </a:r>
            <a:r>
              <a:rPr lang="en-US" sz="2000" i="1" dirty="0" smtClean="0"/>
              <a:t>}) </a:t>
            </a:r>
            <a:r>
              <a:rPr lang="en-US" sz="2000" i="1" dirty="0"/>
              <a:t>= </a:t>
            </a:r>
            <a:r>
              <a:rPr lang="en-US" sz="2000" i="1" dirty="0" smtClean="0"/>
              <a:t>2</a:t>
            </a:r>
          </a:p>
          <a:p>
            <a:pPr>
              <a:buNone/>
            </a:pPr>
            <a:endParaRPr lang="en-US" sz="2000" i="1" dirty="0" smtClean="0"/>
          </a:p>
          <a:p>
            <a:pPr>
              <a:buNone/>
            </a:pPr>
            <a:r>
              <a:rPr lang="en-US" sz="2000" i="1" dirty="0" smtClean="0"/>
              <a:t>L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 </a:t>
            </a:r>
            <a:r>
              <a:rPr lang="en-US" sz="2000" i="1" dirty="0"/>
              <a:t>= {{John}, {Jenny}, {Kim}, {Mike}, {</a:t>
            </a:r>
            <a:r>
              <a:rPr lang="en-US" sz="2000" i="1" dirty="0" err="1"/>
              <a:t>Tedd</a:t>
            </a:r>
            <a:r>
              <a:rPr lang="en-US" sz="2000" i="1" dirty="0"/>
              <a:t>}}</a:t>
            </a:r>
          </a:p>
          <a:p>
            <a:pPr>
              <a:buNone/>
            </a:pPr>
            <a:endParaRPr lang="en-US" sz="12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11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5637672"/>
              </p:ext>
            </p:extLst>
          </p:nvPr>
        </p:nvGraphicFramePr>
        <p:xfrm>
          <a:off x="5638800" y="1916668"/>
          <a:ext cx="3505200" cy="3657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34571"/>
                <a:gridCol w="2670629"/>
              </a:tblGrid>
              <a:tr h="365760"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DocID</a:t>
                      </a:r>
                      <a:endParaRPr lang="en-US" i="1" dirty="0"/>
                    </a:p>
                  </a:txBody>
                  <a:tcPr marL="115389" marR="11538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Identities in d</a:t>
                      </a:r>
                      <a:endParaRPr lang="en-US" i="1" dirty="0"/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d1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/>
                        <a:t>{John, Jenny, </a:t>
                      </a:r>
                      <a:r>
                        <a:rPr lang="en-US" sz="1800" kern="1200" baseline="0" dirty="0" err="1" smtClean="0"/>
                        <a:t>Tedd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d2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/>
                        <a:t>{Jenny, Mike, Susan}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d3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{Jenny, Kim}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d4</a:t>
                      </a:r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{John, Jenny, Mike}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d5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John</a:t>
                      </a:r>
                      <a:r>
                        <a:rPr lang="en-US" sz="1800" kern="1200" baseline="0" dirty="0" smtClean="0"/>
                        <a:t>, 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Kim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d6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{Jenny, Kim}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d7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John</a:t>
                      </a:r>
                      <a:r>
                        <a:rPr lang="en-US" sz="1800" kern="1200" baseline="0" dirty="0" smtClean="0"/>
                        <a:t>, 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Kim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d8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baseline="0" dirty="0" smtClean="0"/>
                        <a:t>{</a:t>
                      </a:r>
                      <a:r>
                        <a:rPr lang="pl-PL" sz="1800" kern="1200" baseline="0" dirty="0" smtClean="0">
                          <a:solidFill>
                            <a:schemeClr val="tx1"/>
                          </a:solidFill>
                        </a:rPr>
                        <a:t>John, Jenny, Kim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en-US" sz="1800" kern="1200" baseline="0" dirty="0" err="1" smtClean="0"/>
                        <a:t>Tedd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dirty="0" smtClean="0"/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d9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kern="1200" baseline="0" dirty="0" smtClean="0"/>
                        <a:t>{</a:t>
                      </a:r>
                      <a:r>
                        <a:rPr lang="pl-PL" sz="1800" kern="1200" baseline="0" dirty="0" smtClean="0">
                          <a:solidFill>
                            <a:schemeClr val="tx1"/>
                          </a:solidFill>
                        </a:rPr>
                        <a:t>John, Jenny, Kim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}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15389" marR="115389"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096000" y="5879068"/>
            <a:ext cx="16002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min_sup = 2</a:t>
            </a:r>
            <a:endParaRPr lang="en-US" b="1" dirty="0"/>
          </a:p>
        </p:txBody>
      </p:sp>
      <p:cxnSp>
        <p:nvCxnSpPr>
          <p:cNvPr id="6" name="Straight Connector 5"/>
          <p:cNvCxnSpPr>
            <a:endCxn id="10" idx="1"/>
          </p:cNvCxnSpPr>
          <p:nvPr/>
        </p:nvCxnSpPr>
        <p:spPr>
          <a:xfrm flipH="1">
            <a:off x="533400" y="3609843"/>
            <a:ext cx="2304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227"/>
    </mc:Choice>
    <mc:Fallback xmlns="">
      <p:transition spd="slow" advTm="742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Prominent Communities Extraction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685800" y="1676400"/>
            <a:ext cx="4876800" cy="472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i="1" dirty="0" smtClean="0"/>
              <a:t>L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 = {{John}, {Jenny}, {Kim}, {Mike}, {</a:t>
            </a:r>
            <a:r>
              <a:rPr lang="en-US" sz="2000" i="1" dirty="0" err="1" smtClean="0"/>
              <a:t>Tedd</a:t>
            </a:r>
            <a:r>
              <a:rPr lang="en-US" sz="2000" i="1" dirty="0" smtClean="0"/>
              <a:t>}}</a:t>
            </a:r>
          </a:p>
          <a:p>
            <a:pPr>
              <a:buNone/>
            </a:pPr>
            <a:endParaRPr lang="en-US" sz="1200" i="1" dirty="0" smtClean="0"/>
          </a:p>
          <a:p>
            <a:pPr>
              <a:buNone/>
            </a:pPr>
            <a:r>
              <a:rPr lang="en-US" sz="2000" i="1" dirty="0" smtClean="0"/>
              <a:t>L</a:t>
            </a:r>
            <a:r>
              <a:rPr lang="en-US" sz="2000" i="1" baseline="-25000" dirty="0" smtClean="0"/>
              <a:t>2</a:t>
            </a:r>
            <a:r>
              <a:rPr lang="en-US" sz="2000" i="1" dirty="0" smtClean="0"/>
              <a:t> = {  {John, </a:t>
            </a:r>
            <a:r>
              <a:rPr lang="en-US" sz="2000" i="1" dirty="0"/>
              <a:t>Jenny</a:t>
            </a:r>
            <a:r>
              <a:rPr lang="en-US" sz="2000" i="1" dirty="0" smtClean="0"/>
              <a:t>}, </a:t>
            </a:r>
          </a:p>
          <a:p>
            <a:pPr>
              <a:buNone/>
            </a:pPr>
            <a:r>
              <a:rPr lang="en-US" sz="2000" i="1" dirty="0"/>
              <a:t>	</a:t>
            </a:r>
            <a:r>
              <a:rPr lang="en-US" sz="2000" i="1" dirty="0" smtClean="0"/>
              <a:t>	{John, Kim}, </a:t>
            </a:r>
          </a:p>
          <a:p>
            <a:pPr>
              <a:buNone/>
            </a:pPr>
            <a:r>
              <a:rPr lang="en-US" sz="2000" i="1" dirty="0"/>
              <a:t>	</a:t>
            </a:r>
            <a:r>
              <a:rPr lang="en-US" sz="2000" i="1" dirty="0" smtClean="0"/>
              <a:t>	{John, </a:t>
            </a:r>
            <a:r>
              <a:rPr lang="en-US" sz="2000" i="1" dirty="0" err="1" smtClean="0"/>
              <a:t>Tedd</a:t>
            </a:r>
            <a:r>
              <a:rPr lang="en-US" sz="2000" i="1" dirty="0" smtClean="0"/>
              <a:t>},</a:t>
            </a:r>
            <a:endParaRPr lang="en-US" sz="2000" i="1" dirty="0"/>
          </a:p>
          <a:p>
            <a:pPr>
              <a:buNone/>
            </a:pPr>
            <a:r>
              <a:rPr lang="en-US" sz="2000" i="1" dirty="0" smtClean="0"/>
              <a:t>		{Jenny, Kim}, </a:t>
            </a:r>
          </a:p>
          <a:p>
            <a:pPr>
              <a:buNone/>
            </a:pPr>
            <a:r>
              <a:rPr lang="en-US" sz="2000" i="1" dirty="0"/>
              <a:t>	</a:t>
            </a:r>
            <a:r>
              <a:rPr lang="en-US" sz="2000" i="1" dirty="0" smtClean="0"/>
              <a:t>	{Jenny, Mike},</a:t>
            </a:r>
          </a:p>
          <a:p>
            <a:pPr>
              <a:buNone/>
            </a:pPr>
            <a:r>
              <a:rPr lang="en-US" sz="2000" i="1" dirty="0"/>
              <a:t>	</a:t>
            </a:r>
            <a:r>
              <a:rPr lang="en-US" sz="2000" i="1" dirty="0" smtClean="0"/>
              <a:t>	{Jenny, </a:t>
            </a:r>
            <a:r>
              <a:rPr lang="en-US" sz="2000" i="1" dirty="0" err="1" smtClean="0"/>
              <a:t>Tedd</a:t>
            </a:r>
            <a:r>
              <a:rPr lang="en-US" sz="2000" i="1" dirty="0" smtClean="0"/>
              <a:t>}}</a:t>
            </a:r>
          </a:p>
          <a:p>
            <a:pPr>
              <a:buNone/>
            </a:pPr>
            <a:endParaRPr lang="en-US" sz="1100" i="1" dirty="0" smtClean="0"/>
          </a:p>
          <a:p>
            <a:pPr>
              <a:buNone/>
            </a:pPr>
            <a:r>
              <a:rPr lang="en-US" sz="2000" i="1" dirty="0" smtClean="0"/>
              <a:t>L</a:t>
            </a:r>
            <a:r>
              <a:rPr lang="en-US" sz="2000" i="1" baseline="-25000" dirty="0" smtClean="0"/>
              <a:t>3</a:t>
            </a:r>
            <a:r>
              <a:rPr lang="en-US" sz="2000" i="1" dirty="0" smtClean="0"/>
              <a:t> </a:t>
            </a:r>
            <a:r>
              <a:rPr lang="en-US" sz="2000" i="1" dirty="0"/>
              <a:t>= {{</a:t>
            </a:r>
            <a:r>
              <a:rPr lang="en-US" sz="2000" i="1" dirty="0" smtClean="0"/>
              <a:t>John, Jenny, Kim},</a:t>
            </a:r>
          </a:p>
          <a:p>
            <a:pPr>
              <a:buNone/>
            </a:pPr>
            <a:r>
              <a:rPr lang="en-US" sz="2000" i="1" dirty="0"/>
              <a:t>	 </a:t>
            </a:r>
            <a:r>
              <a:rPr lang="en-US" sz="2000" i="1" dirty="0" smtClean="0"/>
              <a:t>  {John, Jenny, </a:t>
            </a:r>
            <a:r>
              <a:rPr lang="en-US" sz="2000" i="1" dirty="0" err="1" smtClean="0"/>
              <a:t>Tedd</a:t>
            </a:r>
            <a:r>
              <a:rPr lang="en-US" sz="2000" i="1" dirty="0" smtClean="0"/>
              <a:t>}}</a:t>
            </a:r>
          </a:p>
          <a:p>
            <a:pPr>
              <a:buNone/>
            </a:pPr>
            <a:endParaRPr lang="en-US" sz="2000" i="1" dirty="0"/>
          </a:p>
          <a:p>
            <a:pPr>
              <a:buNone/>
            </a:pPr>
            <a:r>
              <a:rPr lang="en-US" sz="2000" i="1" dirty="0"/>
              <a:t>R</a:t>
            </a:r>
            <a:r>
              <a:rPr lang="en-US" sz="2000" i="1" dirty="0" smtClean="0"/>
              <a:t>({</a:t>
            </a:r>
            <a:r>
              <a:rPr lang="en-US" sz="2000" i="1" dirty="0" err="1" smtClean="0"/>
              <a:t>John,Jenny,Kim</a:t>
            </a:r>
            <a:r>
              <a:rPr lang="en-US" sz="2000" i="1" dirty="0" smtClean="0"/>
              <a:t>}) </a:t>
            </a:r>
            <a:r>
              <a:rPr lang="en-US" sz="2000" i="1" dirty="0"/>
              <a:t>= </a:t>
            </a:r>
            <a:r>
              <a:rPr lang="en-US" sz="2000" i="1" dirty="0" smtClean="0"/>
              <a:t>{d8</a:t>
            </a:r>
            <a:r>
              <a:rPr lang="en-US" sz="2000" i="1" dirty="0"/>
              <a:t>, d9}</a:t>
            </a:r>
          </a:p>
          <a:p>
            <a:pPr>
              <a:buNone/>
            </a:pPr>
            <a:r>
              <a:rPr lang="en-US" sz="2000" i="1" dirty="0"/>
              <a:t>R</a:t>
            </a:r>
            <a:r>
              <a:rPr lang="en-US" sz="2000" i="1" dirty="0" smtClean="0"/>
              <a:t>({</a:t>
            </a:r>
            <a:r>
              <a:rPr lang="en-US" sz="2000" i="1" dirty="0"/>
              <a:t>John, Jenny, </a:t>
            </a:r>
            <a:r>
              <a:rPr lang="en-US" sz="2000" i="1" dirty="0" err="1"/>
              <a:t>Tedd</a:t>
            </a:r>
            <a:r>
              <a:rPr lang="en-US" sz="2000" i="1" dirty="0" smtClean="0"/>
              <a:t>}) </a:t>
            </a:r>
            <a:r>
              <a:rPr lang="en-US" sz="2000" i="1" dirty="0"/>
              <a:t>= </a:t>
            </a:r>
            <a:r>
              <a:rPr lang="en-US" sz="2000" i="1" dirty="0" smtClean="0"/>
              <a:t>{d1,d8}</a:t>
            </a:r>
            <a:endParaRPr lang="en-US" sz="20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733800" y="2228496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4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33800" y="259782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4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3800" y="296716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2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33800" y="339127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4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33800" y="376060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2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33800" y="415327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2</a:t>
            </a:r>
            <a:endParaRPr lang="en-CA" dirty="0">
              <a:solidFill>
                <a:srgbClr val="FF0000"/>
              </a:solidFill>
            </a:endParaRPr>
          </a:p>
        </p:txBody>
      </p:sp>
      <p:graphicFrame>
        <p:nvGraphicFramePr>
          <p:cNvPr id="16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839247"/>
              </p:ext>
            </p:extLst>
          </p:nvPr>
        </p:nvGraphicFramePr>
        <p:xfrm>
          <a:off x="5638800" y="1916668"/>
          <a:ext cx="3505200" cy="3657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34571"/>
                <a:gridCol w="2670629"/>
              </a:tblGrid>
              <a:tr h="365760">
                <a:tc>
                  <a:txBody>
                    <a:bodyPr/>
                    <a:lstStyle/>
                    <a:p>
                      <a:r>
                        <a:rPr lang="en-US" i="1" dirty="0" err="1" smtClean="0"/>
                        <a:t>DocID</a:t>
                      </a:r>
                      <a:endParaRPr lang="en-US" i="1" dirty="0"/>
                    </a:p>
                  </a:txBody>
                  <a:tcPr marL="115389" marR="115389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Identities in d</a:t>
                      </a:r>
                      <a:endParaRPr lang="en-US" i="1" dirty="0"/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d1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/>
                        <a:t>{John, Jenny, </a:t>
                      </a:r>
                      <a:r>
                        <a:rPr lang="en-US" sz="1800" kern="1200" baseline="0" dirty="0" err="1" smtClean="0"/>
                        <a:t>Tedd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d2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/>
                        <a:t>{Jenny, Mike, Susan}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d3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{Jenny, Kim}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d4</a:t>
                      </a:r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{John, Jenny, Mike}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d5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John</a:t>
                      </a:r>
                      <a:r>
                        <a:rPr lang="en-US" sz="1800" kern="1200" baseline="0" dirty="0" smtClean="0"/>
                        <a:t>, 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Kim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d6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{Jenny, Kim}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d7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/>
                        <a:t>{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John</a:t>
                      </a:r>
                      <a:r>
                        <a:rPr lang="en-US" sz="1800" kern="1200" baseline="0" dirty="0" smtClean="0"/>
                        <a:t>, 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Kim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sz="1800" i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5389" marR="115389">
                    <a:noFill/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d8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baseline="0" dirty="0" smtClean="0"/>
                        <a:t>{</a:t>
                      </a:r>
                      <a:r>
                        <a:rPr lang="pl-PL" sz="1800" kern="1200" baseline="0" dirty="0" smtClean="0">
                          <a:solidFill>
                            <a:schemeClr val="tx1"/>
                          </a:solidFill>
                        </a:rPr>
                        <a:t>John, Jenny, Kim</a:t>
                      </a:r>
                      <a:r>
                        <a:rPr lang="pl-PL" sz="1800" kern="1200" baseline="0" dirty="0" smtClean="0"/>
                        <a:t>, </a:t>
                      </a:r>
                      <a:r>
                        <a:rPr lang="en-US" sz="1800" kern="1200" baseline="0" dirty="0" err="1" smtClean="0"/>
                        <a:t>Tedd</a:t>
                      </a:r>
                      <a:r>
                        <a:rPr lang="en-US" sz="1800" kern="1200" baseline="0" dirty="0" smtClean="0"/>
                        <a:t>}</a:t>
                      </a:r>
                      <a:endParaRPr lang="en-US" dirty="0" smtClean="0"/>
                    </a:p>
                  </a:txBody>
                  <a:tcPr marL="115389" marR="115389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cap="none" baseline="0" dirty="0" smtClean="0"/>
                        <a:t>d9</a:t>
                      </a:r>
                      <a:endParaRPr lang="en-US" cap="none" baseline="0" dirty="0"/>
                    </a:p>
                  </a:txBody>
                  <a:tcPr marL="115389" marR="115389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kern="1200" baseline="0" dirty="0" smtClean="0"/>
                        <a:t>{</a:t>
                      </a:r>
                      <a:r>
                        <a:rPr lang="pl-PL" sz="1800" kern="1200" baseline="0" dirty="0" smtClean="0">
                          <a:solidFill>
                            <a:schemeClr val="tx1"/>
                          </a:solidFill>
                        </a:rPr>
                        <a:t>John, Jenny, Kim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</a:rPr>
                        <a:t>}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15389" marR="115389">
                    <a:noFill/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096000" y="5879068"/>
            <a:ext cx="16002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min_sup = 2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733800" y="468836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2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33800" y="501449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</a:rPr>
              <a:t>2</a:t>
            </a:r>
            <a:endParaRPr lang="en-CA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827"/>
    </mc:Choice>
    <mc:Fallback xmlns="">
      <p:transition spd="slow" advTm="82827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Extracting Prominent Community Information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information in the set of documents containing their names bring them together.</a:t>
            </a:r>
          </a:p>
          <a:p>
            <a:endParaRPr lang="en-US" dirty="0"/>
          </a:p>
          <a:p>
            <a:r>
              <a:rPr lang="en-US" dirty="0" smtClean="0"/>
              <a:t>Extract useful information from the document set of each prominent community.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DDEEB-AF7C-4771-9E10-72AD48A8B88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010"/>
    </mc:Choice>
    <mc:Fallback xmlns="">
      <p:transition spd="slow" advTm="4001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2|16|33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5102</TotalTime>
  <Words>1388</Words>
  <Application>Microsoft Office PowerPoint</Application>
  <PresentationFormat>On-screen Show (4:3)</PresentationFormat>
  <Paragraphs>227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Towards Discovering Criminal Communities from Textual Data</vt:lpstr>
      <vt:lpstr>Objectives</vt:lpstr>
      <vt:lpstr>Related Work: Criminal Network Analysis tools</vt:lpstr>
      <vt:lpstr>Overview of Criminal Communities Mining System</vt:lpstr>
      <vt:lpstr>Prominent Communities Extraction</vt:lpstr>
      <vt:lpstr>Prominent Communities Extraction</vt:lpstr>
      <vt:lpstr>Prominent Communities Extraction</vt:lpstr>
      <vt:lpstr>Prominent Communities Extraction</vt:lpstr>
      <vt:lpstr>Extracting Prominent Community Information</vt:lpstr>
      <vt:lpstr>Extracting Prominent Community Information (Cont’d)</vt:lpstr>
      <vt:lpstr>Criminal Communities Mining System</vt:lpstr>
      <vt:lpstr># of Communities vs. Minimum Support</vt:lpstr>
      <vt:lpstr>Efficiency &amp; Scalability </vt:lpstr>
      <vt:lpstr>Conclusion</vt:lpstr>
      <vt:lpstr> Thank you.  fung@ciise.concordia.ca  </vt:lpstr>
      <vt:lpstr>References</vt:lpstr>
      <vt:lpstr>References</vt:lpstr>
    </vt:vector>
  </TitlesOfParts>
  <Company>ENCS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Discovering Criminal Communities</dc:title>
  <dc:creator>Benjamin Fung</dc:creator>
  <cp:lastModifiedBy>Benjamin Fung</cp:lastModifiedBy>
  <cp:revision>441</cp:revision>
  <dcterms:created xsi:type="dcterms:W3CDTF">2010-07-31T20:33:23Z</dcterms:created>
  <dcterms:modified xsi:type="dcterms:W3CDTF">2011-03-21T05:27:38Z</dcterms:modified>
  <cp:category>Digital forensics</cp:category>
</cp:coreProperties>
</file>