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6699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9" autoAdjust="0"/>
  </p:normalViewPr>
  <p:slideViewPr>
    <p:cSldViewPr>
      <p:cViewPr>
        <p:scale>
          <a:sx n="33" d="100"/>
          <a:sy n="33" d="100"/>
        </p:scale>
        <p:origin x="192" y="-78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0" d="100"/>
        <a:sy n="7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2CAF94-7887-4348-B37E-8732EC613FC9}" type="datetimeFigureOut">
              <a:rPr lang="en-US" altLang="zh-CN"/>
              <a:pPr/>
              <a:t>3/22/2011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zh-CN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02B8DC0-6357-4A0C-95DA-0B17F1881F7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99238C-C0DF-4685-B6D9-8601398CC43D}" type="slidenum">
              <a:rPr lang="en-US" altLang="zh-CN"/>
              <a:pPr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50839-7282-41EC-8748-93EB842CE6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D0C7E-EFEC-4E1C-8EC5-32F9577771E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879475"/>
            <a:ext cx="7405688" cy="18724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879475"/>
            <a:ext cx="22067837" cy="18724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24934A-D94B-4C09-872C-B553558E696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952637-5B17-47B8-8BD8-8C18056498F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A8936B-D089-4532-A6CE-94787D877F0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5121275"/>
            <a:ext cx="14736762" cy="1448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5121275"/>
            <a:ext cx="14736763" cy="1448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EA2D3-AB37-43A1-AFB6-EE51843E23B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7ACB0D-9B83-4541-9692-A38AF13CA36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38F7D1-99F3-4C40-AFBD-ECAE99321A6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A5A01C-F31D-468F-AD4D-B97D1B7B681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57A8B-1D66-4BB0-94C8-7F0BB109BA5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38F884-8B0B-4C2F-A3B2-0D89CC1DFA8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879475"/>
            <a:ext cx="296259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502" tIns="156751" rIns="313502" bIns="156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5121275"/>
            <a:ext cx="29625925" cy="144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19985038"/>
            <a:ext cx="7680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9985038"/>
            <a:ext cx="10423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 algn="ctr">
              <a:defRPr sz="4800"/>
            </a:lvl1pPr>
          </a:lstStyle>
          <a:p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9985038"/>
            <a:ext cx="7680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 algn="r">
              <a:defRPr sz="4800">
                <a:ea typeface="宋体" charset="-122"/>
              </a:defRPr>
            </a:lvl1pPr>
          </a:lstStyle>
          <a:p>
            <a:fld id="{24CE4CCB-46D7-40C0-BA89-E9B5082AE83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2pPr>
      <a:lvl3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3pPr>
      <a:lvl4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4pPr>
      <a:lvl5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5pPr>
      <a:lvl6pPr marL="4572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6pPr>
      <a:lvl7pPr marL="9144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7pPr>
      <a:lvl8pPr marL="13716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8pPr>
      <a:lvl9pPr marL="18288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9pPr>
    </p:titleStyle>
    <p:bodyStyle>
      <a:lvl1pPr marL="1176338" indent="-1176338" algn="l" defTabSz="313531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+mn-cs"/>
        </a:defRPr>
      </a:lvl1pPr>
      <a:lvl2pPr marL="2547938" indent="-98107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2pPr>
      <a:lvl3pPr marL="3919538" indent="-784225" algn="l" defTabSz="3135313" rtl="0" eaLnBrk="0" fontAlgn="base" hangingPunct="0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</a:defRPr>
      </a:lvl3pPr>
      <a:lvl4pPr marL="5486400" indent="-78422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0532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5104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6pPr>
      <a:lvl7pPr marL="79676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7pPr>
      <a:lvl8pPr marL="84248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8pPr>
      <a:lvl9pPr marL="88820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1"/>
          <p:cNvSpPr txBox="1">
            <a:spLocks noChangeArrowheads="1"/>
          </p:cNvSpPr>
          <p:nvPr/>
        </p:nvSpPr>
        <p:spPr bwMode="auto">
          <a:xfrm>
            <a:off x="0" y="0"/>
            <a:ext cx="32907288" cy="3884613"/>
          </a:xfrm>
          <a:prstGeom prst="rect">
            <a:avLst/>
          </a:prstGeom>
          <a:gradFill rotWithShape="1">
            <a:gsLst>
              <a:gs pos="0">
                <a:srgbClr val="800000"/>
              </a:gs>
              <a:gs pos="100000">
                <a:srgbClr val="500000"/>
              </a:gs>
            </a:gsLst>
            <a:lin ang="5400000" scaled="1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61170" tIns="30584" rIns="61170" bIns="30584" anchor="ctr" anchorCtr="1"/>
          <a:lstStyle/>
          <a:p>
            <a:pPr algn="ctr" defTabSz="4389438"/>
            <a:r>
              <a:rPr lang="en-US" altLang="zh-CN" sz="7200" dirty="0" smtClean="0">
                <a:solidFill>
                  <a:schemeClr val="bg1"/>
                </a:solidFill>
                <a:ea typeface="宋体" charset="-122"/>
              </a:rPr>
              <a:t>A Unified RFID Data </a:t>
            </a:r>
            <a:r>
              <a:rPr lang="en-US" altLang="zh-CN" sz="7200" dirty="0" err="1" smtClean="0">
                <a:solidFill>
                  <a:schemeClr val="bg1"/>
                </a:solidFill>
                <a:ea typeface="宋体" charset="-122"/>
              </a:rPr>
              <a:t>Anonymization</a:t>
            </a:r>
            <a:r>
              <a:rPr lang="en-US" altLang="zh-CN" sz="7200" dirty="0" smtClean="0">
                <a:solidFill>
                  <a:schemeClr val="bg1"/>
                </a:solidFill>
                <a:ea typeface="宋体" charset="-122"/>
              </a:rPr>
              <a:t> Platform</a:t>
            </a:r>
          </a:p>
          <a:p>
            <a:pPr algn="ctr" defTabSz="4389438"/>
            <a:r>
              <a:rPr lang="en-US" altLang="zh-CN" sz="4000" dirty="0" err="1" smtClean="0">
                <a:solidFill>
                  <a:schemeClr val="bg1"/>
                </a:solidFill>
                <a:ea typeface="宋体" charset="-122"/>
                <a:cs typeface="Arial" charset="0"/>
              </a:rPr>
              <a:t>Rui</a:t>
            </a:r>
            <a:r>
              <a:rPr lang="en-US" altLang="zh-CN" sz="4000" dirty="0" smtClean="0">
                <a:solidFill>
                  <a:schemeClr val="bg1"/>
                </a:solidFill>
                <a:ea typeface="宋体" charset="-122"/>
                <a:cs typeface="Arial" charset="0"/>
              </a:rPr>
              <a:t> Chen and </a:t>
            </a:r>
            <a:r>
              <a:rPr lang="en-US" altLang="zh-CN" sz="4000" dirty="0">
                <a:solidFill>
                  <a:schemeClr val="bg1"/>
                </a:solidFill>
                <a:ea typeface="宋体" charset="-122"/>
                <a:cs typeface="Arial" charset="0"/>
              </a:rPr>
              <a:t>Benjamin C. M. </a:t>
            </a:r>
            <a:r>
              <a:rPr lang="en-US" altLang="zh-CN" sz="4000" dirty="0" smtClean="0">
                <a:solidFill>
                  <a:schemeClr val="bg1"/>
                </a:solidFill>
                <a:ea typeface="宋体" charset="-122"/>
                <a:cs typeface="Arial" charset="0"/>
              </a:rPr>
              <a:t>Fung</a:t>
            </a:r>
            <a:endParaRPr lang="en-US" altLang="zh-CN" sz="4000" dirty="0">
              <a:solidFill>
                <a:schemeClr val="bg1"/>
              </a:solidFill>
              <a:ea typeface="宋体" charset="-122"/>
              <a:cs typeface="Arial" charset="0"/>
            </a:endParaRPr>
          </a:p>
          <a:p>
            <a:pPr algn="ctr" defTabSz="4389438" eaLnBrk="0" hangingPunct="0"/>
            <a:r>
              <a:rPr lang="en-US" altLang="zh-CN" sz="4000" dirty="0">
                <a:solidFill>
                  <a:schemeClr val="bg1"/>
                </a:solidFill>
                <a:ea typeface="宋体" charset="-122"/>
                <a:cs typeface="Arial" charset="0"/>
              </a:rPr>
              <a:t>Concordia University, Montreal, Canada</a:t>
            </a:r>
          </a:p>
        </p:txBody>
      </p:sp>
      <p:sp>
        <p:nvSpPr>
          <p:cNvPr id="2051" name="Text Box 46"/>
          <p:cNvSpPr txBox="1">
            <a:spLocks noChangeArrowheads="1"/>
          </p:cNvSpPr>
          <p:nvPr/>
        </p:nvSpPr>
        <p:spPr bwMode="auto">
          <a:xfrm>
            <a:off x="19943763" y="1951038"/>
            <a:ext cx="276225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15405" tIns="107703" rIns="215405" bIns="107703">
            <a:spAutoFit/>
          </a:bodyPr>
          <a:lstStyle/>
          <a:p>
            <a:pPr defTabSz="2154238" eaLnBrk="0" hangingPunct="0"/>
            <a:endParaRPr lang="zh-CN" altLang="zh-CN" sz="5700">
              <a:latin typeface="Times New Roman" pitchFamily="18" charset="0"/>
            </a:endParaRPr>
          </a:p>
        </p:txBody>
      </p:sp>
      <p:sp>
        <p:nvSpPr>
          <p:cNvPr id="2052" name="Text Box 54"/>
          <p:cNvSpPr txBox="1">
            <a:spLocks noChangeArrowheads="1"/>
          </p:cNvSpPr>
          <p:nvPr/>
        </p:nvSpPr>
        <p:spPr bwMode="auto">
          <a:xfrm>
            <a:off x="762000" y="4343400"/>
            <a:ext cx="9293225" cy="862013"/>
          </a:xfrm>
          <a:prstGeom prst="rect">
            <a:avLst/>
          </a:prstGeom>
          <a:gradFill rotWithShape="1">
            <a:gsLst>
              <a:gs pos="0">
                <a:srgbClr val="800000"/>
              </a:gs>
              <a:gs pos="100000">
                <a:srgbClr val="500000"/>
              </a:gs>
            </a:gsLst>
            <a:lin ang="0" scaled="1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4800" b="1">
                <a:solidFill>
                  <a:schemeClr val="bg1"/>
                </a:solidFill>
                <a:ea typeface="宋体" charset="-122"/>
                <a:cs typeface="Arial" charset="0"/>
              </a:rPr>
              <a:t>Introduction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685800" y="5374809"/>
            <a:ext cx="9372600" cy="1612749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square" lIns="182880" tIns="182880" rIns="182880" bIns="182880">
            <a:spAutoFit/>
          </a:bodyPr>
          <a:lstStyle/>
          <a:p>
            <a:pPr algn="just"/>
            <a:r>
              <a:rPr lang="en-US" altLang="zh-CN" dirty="0" smtClean="0">
                <a:ea typeface="宋体" charset="-122"/>
                <a:cs typeface="Times New Roman" pitchFamily="18" charset="0"/>
              </a:rPr>
              <a:t>With the wide application of Radio Frequency </a:t>
            </a:r>
            <a:r>
              <a:rPr lang="en-US" altLang="zh-CN" dirty="0" err="1" smtClean="0">
                <a:ea typeface="宋体" charset="-122"/>
                <a:cs typeface="Times New Roman" pitchFamily="18" charset="0"/>
              </a:rPr>
              <a:t>IDentification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 (RFID) technology, RFID data have been collected in various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sectors, such as hospitals, transit systems, and supply chains.</a:t>
            </a:r>
            <a:endParaRPr lang="en-US" altLang="zh-CN" dirty="0">
              <a:ea typeface="宋体" charset="-122"/>
              <a:cs typeface="Times New Roman" pitchFamily="18" charset="0"/>
            </a:endParaRPr>
          </a:p>
          <a:p>
            <a:r>
              <a:rPr lang="en-CA" dirty="0" smtClean="0">
                <a:cs typeface="Times New Roman" pitchFamily="18" charset="0"/>
              </a:rPr>
              <a:t> </a:t>
            </a:r>
            <a:endParaRPr lang="en-CA" dirty="0">
              <a:cs typeface="Times New Roman" pitchFamily="18" charset="0"/>
            </a:endParaRPr>
          </a:p>
          <a:p>
            <a:endParaRPr lang="en-CA" dirty="0">
              <a:cs typeface="Times New Roman" pitchFamily="18" charset="0"/>
            </a:endParaRPr>
          </a:p>
          <a:p>
            <a:endParaRPr lang="en-CA" dirty="0">
              <a:cs typeface="Times New Roman" pitchFamily="18" charset="0"/>
            </a:endParaRPr>
          </a:p>
          <a:p>
            <a:endParaRPr lang="en-CA" dirty="0">
              <a:cs typeface="Times New Roman" pitchFamily="18" charset="0"/>
            </a:endParaRPr>
          </a:p>
          <a:p>
            <a:endParaRPr lang="en-CA" dirty="0"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endParaRPr lang="en-CA" dirty="0">
              <a:cs typeface="Times New Roman" pitchFamily="18" charset="0"/>
            </a:endParaRPr>
          </a:p>
          <a:p>
            <a:pPr algn="just"/>
            <a:r>
              <a:rPr lang="en-US" altLang="zh-CN" dirty="0" smtClean="0">
                <a:ea typeface="宋体" charset="-122"/>
                <a:cs typeface="Times New Roman" pitchFamily="18" charset="0"/>
              </a:rPr>
              <a:t>Publishing RFID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data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for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various data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analysis purposes threatens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individual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privacy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since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raw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RFID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data provide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detailed </a:t>
            </a:r>
            <a:r>
              <a:rPr lang="en-US" altLang="zh-CN" dirty="0" err="1" smtClean="0">
                <a:ea typeface="宋体" charset="-122"/>
                <a:cs typeface="Times New Roman" pitchFamily="18" charset="0"/>
              </a:rPr>
              <a:t>spatio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-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temporal information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that identifies individuals and, potentially, their sensitive information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.</a:t>
            </a:r>
          </a:p>
          <a:p>
            <a:pPr algn="just"/>
            <a:endParaRPr lang="en-US" dirty="0" smtClean="0">
              <a:ea typeface="宋体" charset="-122"/>
              <a:cs typeface="Times New Roman" pitchFamily="18" charset="0"/>
            </a:endParaRPr>
          </a:p>
          <a:p>
            <a:pPr algn="just"/>
            <a:r>
              <a:rPr lang="en-US" dirty="0" smtClean="0">
                <a:ea typeface="宋体" charset="-122"/>
                <a:cs typeface="Times New Roman" pitchFamily="18" charset="0"/>
              </a:rPr>
              <a:t>The privacy concern embedded in RFID data becomes a major obstacle of sharing RFID data among different parties and </a:t>
            </a:r>
            <a:r>
              <a:rPr lang="en-US" dirty="0" smtClean="0">
                <a:ea typeface="宋体" charset="-122"/>
                <a:cs typeface="Times New Roman" pitchFamily="18" charset="0"/>
              </a:rPr>
              <a:t>the further application of RFID technology</a:t>
            </a:r>
            <a:r>
              <a:rPr lang="en-US" dirty="0" smtClean="0">
                <a:ea typeface="宋体" charset="-122"/>
                <a:cs typeface="Times New Roman" pitchFamily="18" charset="0"/>
              </a:rPr>
              <a:t>.</a:t>
            </a:r>
            <a:endParaRPr lang="en-CA" dirty="0">
              <a:cs typeface="Times New Roman" pitchFamily="18" charset="0"/>
            </a:endParaRPr>
          </a:p>
          <a:p>
            <a:endParaRPr lang="en-CA" dirty="0"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altLang="zh-CN" u="sng" dirty="0" smtClean="0">
                <a:ea typeface="宋体" charset="-122"/>
                <a:cs typeface="Times New Roman" pitchFamily="18" charset="0"/>
              </a:rPr>
              <a:t>Example</a:t>
            </a:r>
            <a:r>
              <a:rPr lang="en-US" altLang="zh-CN" u="sng" dirty="0">
                <a:ea typeface="宋体" charset="-122"/>
                <a:cs typeface="Times New Roman" pitchFamily="18" charset="0"/>
              </a:rPr>
              <a:t>: Privacy threats of publishing </a:t>
            </a:r>
            <a:r>
              <a:rPr lang="en-US" altLang="zh-CN" u="sng" dirty="0" smtClean="0">
                <a:ea typeface="宋体" charset="-122"/>
                <a:cs typeface="Times New Roman" pitchFamily="18" charset="0"/>
              </a:rPr>
              <a:t>RFID data</a:t>
            </a:r>
          </a:p>
          <a:p>
            <a:pPr>
              <a:spcAft>
                <a:spcPts val="1800"/>
              </a:spcAft>
            </a:pPr>
            <a:r>
              <a:rPr lang="en-US" altLang="zh-CN" dirty="0" smtClean="0">
                <a:ea typeface="宋体" charset="-122"/>
                <a:cs typeface="Times New Roman" pitchFamily="18" charset="0"/>
              </a:rPr>
              <a:t>Consider the data collected by a RFID patient tagging system [1].</a:t>
            </a:r>
            <a:endParaRPr lang="en-CA" u="sng" dirty="0"/>
          </a:p>
          <a:p>
            <a:pPr algn="ctr"/>
            <a:r>
              <a:rPr lang="en-CA" b="1" dirty="0" smtClean="0"/>
              <a:t>Table 1</a:t>
            </a:r>
            <a:r>
              <a:rPr lang="en-CA" dirty="0" smtClean="0"/>
              <a:t> Raw RFID data and health data</a:t>
            </a:r>
            <a:endParaRPr lang="en-CA" b="1" dirty="0"/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buFont typeface="Arial" charset="0"/>
              <a:buChar char="•"/>
            </a:pPr>
            <a:endParaRPr lang="en-US" altLang="zh-CN" dirty="0">
              <a:ea typeface="宋体" charset="-122"/>
            </a:endParaRPr>
          </a:p>
          <a:p>
            <a:pPr lvl="1">
              <a:spcAft>
                <a:spcPts val="1200"/>
              </a:spcAft>
            </a:pPr>
            <a:endParaRPr lang="en-US" altLang="zh-CN" dirty="0">
              <a:ea typeface="宋体" charset="-122"/>
            </a:endParaRPr>
          </a:p>
          <a:p>
            <a:pPr algn="just">
              <a:spcBef>
                <a:spcPts val="0"/>
              </a:spcBef>
              <a:buFont typeface="Arial" charset="0"/>
              <a:buChar char="•"/>
            </a:pPr>
            <a:r>
              <a:rPr lang="en-US" altLang="zh-CN" b="1" dirty="0">
                <a:ea typeface="宋体" charset="-122"/>
                <a:cs typeface="Times New Roman" pitchFamily="18" charset="0"/>
              </a:rPr>
              <a:t>Identity linkage: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With the background knowledge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d2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and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e4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, the adversary can identify the victim’s record,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Record#1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,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and his sensitive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value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HIV.</a:t>
            </a:r>
            <a:endParaRPr lang="en-US" altLang="zh-CN" dirty="0">
              <a:ea typeface="宋体" charset="-122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endParaRPr lang="en-US" altLang="zh-CN" dirty="0">
              <a:ea typeface="宋体" charset="-122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en-US" altLang="zh-CN" b="1" dirty="0">
                <a:ea typeface="宋体" charset="-122"/>
                <a:cs typeface="Times New Roman" pitchFamily="18" charset="0"/>
              </a:rPr>
              <a:t>Attribute linkage: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With the background knowledge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a1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 and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f6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, the adversary can infer that the victim has HIV with 2/3 </a:t>
            </a:r>
            <a:r>
              <a:rPr lang="en-US" altLang="zh-CN" dirty="0">
                <a:ea typeface="宋体" charset="-122"/>
                <a:cs typeface="Times New Roman" pitchFamily="18" charset="0"/>
              </a:rPr>
              <a:t>= 67% 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confidence because two out of the three records (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Records#1,5,8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) containing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a1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 and </a:t>
            </a:r>
            <a:r>
              <a:rPr lang="en-US" altLang="zh-CN" i="1" dirty="0" smtClean="0">
                <a:ea typeface="宋体" charset="-122"/>
                <a:cs typeface="Times New Roman" pitchFamily="18" charset="0"/>
              </a:rPr>
              <a:t>f6</a:t>
            </a:r>
            <a:r>
              <a:rPr lang="en-US" altLang="zh-CN" dirty="0" smtClean="0">
                <a:ea typeface="宋体" charset="-122"/>
                <a:cs typeface="Times New Roman" pitchFamily="18" charset="0"/>
              </a:rPr>
              <a:t> have sensitive value HIV.</a:t>
            </a:r>
            <a:endParaRPr lang="en-US" altLang="zh-CN" dirty="0">
              <a:ea typeface="宋体" charset="-122"/>
              <a:cs typeface="Times New Roman" pitchFamily="18" charset="0"/>
            </a:endParaRPr>
          </a:p>
          <a:p>
            <a:endParaRPr lang="en-US" altLang="zh-CN" dirty="0">
              <a:ea typeface="宋体" charset="-122"/>
              <a:cs typeface="Arial" charset="0"/>
            </a:endParaRP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22860000" y="16230600"/>
            <a:ext cx="9304337" cy="480131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182880" tIns="182880" rIns="182880" bIns="182880">
            <a:spAutoFit/>
          </a:bodyPr>
          <a:lstStyle/>
          <a:p>
            <a:pPr marL="252000" indent="-457200" algn="just"/>
            <a:r>
              <a:rPr lang="en-US" altLang="zh-CN" dirty="0" smtClean="0"/>
              <a:t>1.M. </a:t>
            </a:r>
            <a:r>
              <a:rPr lang="en-US" altLang="zh-CN" dirty="0" err="1" smtClean="0"/>
              <a:t>O’Halloran</a:t>
            </a:r>
            <a:r>
              <a:rPr lang="en-US" altLang="zh-CN" dirty="0" smtClean="0"/>
              <a:t> and M. </a:t>
            </a:r>
            <a:r>
              <a:rPr lang="en-US" altLang="zh-CN" dirty="0" err="1" smtClean="0"/>
              <a:t>Glavin</a:t>
            </a:r>
            <a:r>
              <a:rPr lang="en-US" altLang="zh-CN" dirty="0" smtClean="0"/>
              <a:t>. RFID patient tagging and database system. In Proc. of the International Conference on Networking, International Conference on Systems and International Conference on Mobile Communications and Learning Technologies, 2006.</a:t>
            </a:r>
          </a:p>
          <a:p>
            <a:pPr marL="252000" indent="-457200" algn="just"/>
            <a:r>
              <a:rPr lang="en-US" dirty="0" smtClean="0">
                <a:cs typeface="Times New Roman" pitchFamily="18" charset="0"/>
              </a:rPr>
              <a:t>2.B</a:t>
            </a:r>
            <a:r>
              <a:rPr lang="en-US" dirty="0" smtClean="0">
                <a:cs typeface="Times New Roman" pitchFamily="18" charset="0"/>
              </a:rPr>
              <a:t>. C. M. Fung, K. Al-</a:t>
            </a:r>
            <a:r>
              <a:rPr lang="en-US" dirty="0" err="1" smtClean="0">
                <a:cs typeface="Times New Roman" pitchFamily="18" charset="0"/>
              </a:rPr>
              <a:t>Hussaeni</a:t>
            </a:r>
            <a:r>
              <a:rPr lang="en-US" dirty="0" smtClean="0">
                <a:cs typeface="Times New Roman" pitchFamily="18" charset="0"/>
              </a:rPr>
              <a:t>, and M. Cao. Preserving RFID data privacy. In Proc. of the 2009 IEEE International Conference on RFID, 2009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US" altLang="zh-CN" dirty="0" smtClean="0"/>
          </a:p>
          <a:p>
            <a:pPr marL="252000" indent="-457200" algn="just">
              <a:defRPr/>
            </a:pPr>
            <a:r>
              <a:rPr lang="en-US" dirty="0" smtClean="0">
                <a:latin typeface="+mn-lt"/>
                <a:cs typeface="Times New Roman" pitchFamily="18" charset="0"/>
              </a:rPr>
              <a:t>3.R. Chen, B. C. M. Fung, N. Mohammed, B. C. Desai, and K. Wang. Privacy-preserving trajectory data publishing by local suppression. Information Sciences, accepted </a:t>
            </a:r>
            <a:r>
              <a:rPr lang="en-US" dirty="0" smtClean="0">
                <a:latin typeface="+mn-lt"/>
                <a:cs typeface="Times New Roman" pitchFamily="18" charset="0"/>
              </a:rPr>
              <a:t>with minor revision.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  <p:sp>
        <p:nvSpPr>
          <p:cNvPr id="2056" name="Text Box 59"/>
          <p:cNvSpPr txBox="1">
            <a:spLocks noChangeArrowheads="1"/>
          </p:cNvSpPr>
          <p:nvPr/>
        </p:nvSpPr>
        <p:spPr bwMode="auto">
          <a:xfrm>
            <a:off x="22928263" y="15240000"/>
            <a:ext cx="9140825" cy="862013"/>
          </a:xfrm>
          <a:prstGeom prst="rect">
            <a:avLst/>
          </a:prstGeom>
          <a:gradFill rotWithShape="1">
            <a:gsLst>
              <a:gs pos="0">
                <a:srgbClr val="500000"/>
              </a:gs>
              <a:gs pos="100000">
                <a:srgbClr val="800000"/>
              </a:gs>
            </a:gsLst>
            <a:lin ang="0" scaled="1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4800" b="1">
                <a:solidFill>
                  <a:schemeClr val="bg1"/>
                </a:solidFill>
                <a:ea typeface="宋体" charset="-122"/>
                <a:cs typeface="Arial" charset="0"/>
              </a:rPr>
              <a:t>References</a:t>
            </a:r>
          </a:p>
        </p:txBody>
      </p:sp>
      <p:sp>
        <p:nvSpPr>
          <p:cNvPr id="2057" name="Text Box 60"/>
          <p:cNvSpPr txBox="1">
            <a:spLocks noChangeArrowheads="1"/>
          </p:cNvSpPr>
          <p:nvPr/>
        </p:nvSpPr>
        <p:spPr bwMode="auto">
          <a:xfrm>
            <a:off x="10969625" y="5380038"/>
            <a:ext cx="10952163" cy="1537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182880" tIns="182880" rIns="182880" bIns="182880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n-US" altLang="zh-CN" b="1" dirty="0">
                <a:ea typeface="宋体" charset="-122"/>
              </a:rPr>
              <a:t> </a:t>
            </a:r>
            <a:r>
              <a:rPr lang="en-US" altLang="zh-CN" b="1" i="1" dirty="0" smtClean="0">
                <a:ea typeface="宋体" charset="-122"/>
              </a:rPr>
              <a:t>LKC</a:t>
            </a:r>
            <a:r>
              <a:rPr lang="en-US" altLang="zh-CN" b="1" dirty="0" smtClean="0">
                <a:ea typeface="宋体" charset="-122"/>
              </a:rPr>
              <a:t>-Privacy </a:t>
            </a:r>
            <a:r>
              <a:rPr lang="en-US" altLang="zh-CN" b="1" dirty="0">
                <a:ea typeface="宋体" charset="-122"/>
              </a:rPr>
              <a:t>Model</a:t>
            </a:r>
            <a:r>
              <a:rPr lang="en-US" altLang="zh-CN" dirty="0">
                <a:ea typeface="宋体" charset="-122"/>
              </a:rPr>
              <a:t>: Let </a:t>
            </a:r>
            <a:r>
              <a:rPr lang="en-US" altLang="zh-CN" i="1" dirty="0">
                <a:ea typeface="宋体" charset="-122"/>
              </a:rPr>
              <a:t>L</a:t>
            </a:r>
            <a:r>
              <a:rPr lang="en-US" altLang="zh-CN" dirty="0">
                <a:ea typeface="宋体" charset="-122"/>
              </a:rPr>
              <a:t> be the maximum length of the background </a:t>
            </a:r>
            <a:r>
              <a:rPr lang="en-US" altLang="zh-CN" dirty="0" smtClean="0">
                <a:ea typeface="宋体" charset="-122"/>
              </a:rPr>
              <a:t>knowledge possessed by an adversary. </a:t>
            </a:r>
            <a:r>
              <a:rPr lang="en-US" altLang="zh-CN" dirty="0">
                <a:ea typeface="宋体" charset="-122"/>
              </a:rPr>
              <a:t>Let </a:t>
            </a:r>
            <a:r>
              <a:rPr lang="en-US" altLang="zh-CN" i="1" dirty="0">
                <a:ea typeface="宋体" charset="-122"/>
              </a:rPr>
              <a:t>S</a:t>
            </a:r>
            <a:r>
              <a:rPr lang="en-US" altLang="zh-CN" dirty="0">
                <a:ea typeface="宋体" charset="-122"/>
              </a:rPr>
              <a:t> be a set of sensitive values. </a:t>
            </a:r>
            <a:r>
              <a:rPr lang="es-ES" dirty="0"/>
              <a:t>A </a:t>
            </a:r>
            <a:r>
              <a:rPr lang="es-ES" dirty="0" smtClean="0"/>
              <a:t>RFID data </a:t>
            </a:r>
            <a:r>
              <a:rPr lang="es-ES" dirty="0" err="1" smtClean="0"/>
              <a:t>table</a:t>
            </a:r>
            <a:r>
              <a:rPr lang="es-ES" dirty="0" smtClean="0"/>
              <a:t> </a:t>
            </a:r>
            <a:r>
              <a:rPr lang="es-ES" i="1" dirty="0" smtClean="0"/>
              <a:t>T</a:t>
            </a:r>
            <a:r>
              <a:rPr lang="es-ES" dirty="0" smtClean="0"/>
              <a:t> </a:t>
            </a:r>
            <a:r>
              <a:rPr lang="es-ES" dirty="0" err="1" smtClean="0"/>
              <a:t>satisfies</a:t>
            </a:r>
            <a:r>
              <a:rPr lang="es-ES" dirty="0" smtClean="0"/>
              <a:t> </a:t>
            </a:r>
            <a:r>
              <a:rPr lang="es-ES" i="1" dirty="0" smtClean="0"/>
              <a:t>LKC-</a:t>
            </a:r>
            <a:r>
              <a:rPr lang="en-US" altLang="zh-CN" i="1" dirty="0" smtClean="0">
                <a:ea typeface="宋体" charset="-122"/>
              </a:rPr>
              <a:t> privacy</a:t>
            </a:r>
            <a:r>
              <a:rPr lang="en-US" altLang="zh-CN" dirty="0" smtClean="0">
                <a:ea typeface="宋体" charset="-122"/>
              </a:rPr>
              <a:t> if and only if for any sequence </a:t>
            </a:r>
            <a:r>
              <a:rPr lang="en-US" altLang="zh-CN" i="1" dirty="0" smtClean="0">
                <a:ea typeface="宋体" charset="-122"/>
              </a:rPr>
              <a:t>q</a:t>
            </a:r>
            <a:r>
              <a:rPr lang="en-US" altLang="zh-CN" dirty="0" smtClean="0">
                <a:ea typeface="宋体" charset="-122"/>
              </a:rPr>
              <a:t> with </a:t>
            </a:r>
            <a:r>
              <a:rPr lang="en-US" altLang="zh-CN" i="1" dirty="0" smtClean="0">
                <a:ea typeface="宋体" charset="-122"/>
              </a:rPr>
              <a:t>|q|&lt;=L</a:t>
            </a:r>
            <a:r>
              <a:rPr lang="en-US" altLang="zh-CN" dirty="0" smtClean="0">
                <a:ea typeface="宋体" charset="-122"/>
              </a:rPr>
              <a:t>,</a:t>
            </a:r>
          </a:p>
          <a:p>
            <a:pPr marL="457200" indent="-457200" algn="just">
              <a:buAutoNum type="arabicParenR"/>
            </a:pPr>
            <a:r>
              <a:rPr lang="en-US" altLang="zh-CN" i="1" dirty="0" smtClean="0">
                <a:ea typeface="宋体" charset="-122"/>
              </a:rPr>
              <a:t>|T(q</a:t>
            </a:r>
            <a:r>
              <a:rPr lang="en-US" altLang="zh-CN" i="1" dirty="0" smtClean="0">
                <a:ea typeface="宋体" charset="-122"/>
              </a:rPr>
              <a:t>)|&gt;=K</a:t>
            </a:r>
            <a:r>
              <a:rPr lang="en-US" altLang="zh-CN" dirty="0" smtClean="0">
                <a:ea typeface="宋体" charset="-122"/>
              </a:rPr>
              <a:t>, where </a:t>
            </a:r>
            <a:r>
              <a:rPr lang="en-US" altLang="zh-CN" i="1" dirty="0" smtClean="0">
                <a:ea typeface="宋体" charset="-122"/>
              </a:rPr>
              <a:t>K </a:t>
            </a:r>
            <a:r>
              <a:rPr lang="en-US" altLang="zh-CN" dirty="0" smtClean="0">
                <a:ea typeface="宋体" charset="-122"/>
              </a:rPr>
              <a:t>is a positive </a:t>
            </a:r>
            <a:r>
              <a:rPr lang="en-US" altLang="zh-CN" dirty="0" smtClean="0">
                <a:ea typeface="宋体" charset="-122"/>
              </a:rPr>
              <a:t>integer </a:t>
            </a:r>
            <a:r>
              <a:rPr lang="en-US" altLang="zh-CN" dirty="0" smtClean="0">
                <a:ea typeface="宋体" charset="-122"/>
              </a:rPr>
              <a:t>specifying the anonymity </a:t>
            </a:r>
            <a:r>
              <a:rPr lang="en-US" altLang="zh-CN" dirty="0" smtClean="0">
                <a:ea typeface="宋体" charset="-122"/>
              </a:rPr>
              <a:t>threshold, </a:t>
            </a:r>
            <a:r>
              <a:rPr lang="en-US" altLang="zh-CN" dirty="0" smtClean="0">
                <a:ea typeface="宋体" charset="-122"/>
              </a:rPr>
              <a:t>where </a:t>
            </a:r>
            <a:r>
              <a:rPr lang="en-US" altLang="zh-CN" i="1" dirty="0" smtClean="0">
                <a:ea typeface="宋体" charset="-122"/>
              </a:rPr>
              <a:t>T(q) </a:t>
            </a:r>
            <a:r>
              <a:rPr lang="en-US" altLang="zh-CN" dirty="0" smtClean="0">
                <a:ea typeface="宋体" charset="-122"/>
              </a:rPr>
              <a:t>is the group of records containing </a:t>
            </a:r>
            <a:r>
              <a:rPr lang="en-US" altLang="zh-CN" i="1" dirty="0" smtClean="0">
                <a:ea typeface="宋体" charset="-122"/>
              </a:rPr>
              <a:t>q</a:t>
            </a:r>
            <a:r>
              <a:rPr lang="en-US" altLang="zh-CN" dirty="0" smtClean="0">
                <a:ea typeface="宋体" charset="-122"/>
              </a:rPr>
              <a:t>, and</a:t>
            </a:r>
          </a:p>
          <a:p>
            <a:pPr marL="457200" indent="-457200" algn="just">
              <a:buAutoNum type="arabicParenR"/>
            </a:pPr>
            <a:r>
              <a:rPr lang="en-US" altLang="zh-CN" i="1" dirty="0" smtClean="0">
                <a:ea typeface="宋体" charset="-122"/>
              </a:rPr>
              <a:t>Conf(</a:t>
            </a:r>
            <a:r>
              <a:rPr lang="en-US" altLang="zh-CN" i="1" dirty="0" err="1" smtClean="0">
                <a:ea typeface="宋体" charset="-122"/>
              </a:rPr>
              <a:t>s|T</a:t>
            </a:r>
            <a:r>
              <a:rPr lang="en-US" altLang="zh-CN" i="1" dirty="0" smtClean="0">
                <a:ea typeface="宋体" charset="-122"/>
              </a:rPr>
              <a:t>(q</a:t>
            </a:r>
            <a:r>
              <a:rPr lang="en-US" altLang="zh-CN" i="1" dirty="0" smtClean="0">
                <a:ea typeface="宋体" charset="-122"/>
              </a:rPr>
              <a:t>))&lt;=</a:t>
            </a:r>
            <a:r>
              <a:rPr lang="en-US" altLang="zh-CN" i="1" dirty="0" smtClean="0">
                <a:ea typeface="宋体" charset="-122"/>
              </a:rPr>
              <a:t>C </a:t>
            </a:r>
            <a:r>
              <a:rPr lang="en-US" altLang="zh-CN" dirty="0" smtClean="0">
                <a:ea typeface="宋体" charset="-122"/>
              </a:rPr>
              <a:t>for any </a:t>
            </a:r>
            <a:r>
              <a:rPr lang="en-US" altLang="zh-CN" i="1" dirty="0" err="1" smtClean="0">
                <a:ea typeface="宋体" charset="-122"/>
              </a:rPr>
              <a:t>s∈S</a:t>
            </a:r>
            <a:r>
              <a:rPr lang="en-US" altLang="zh-CN" dirty="0" smtClean="0">
                <a:ea typeface="宋体" charset="-122"/>
              </a:rPr>
              <a:t>, </a:t>
            </a:r>
            <a:r>
              <a:rPr lang="en-US" altLang="zh-CN" dirty="0" smtClean="0">
                <a:ea typeface="宋体" charset="-122"/>
              </a:rPr>
              <a:t>where </a:t>
            </a:r>
            <a:r>
              <a:rPr lang="en-US" altLang="zh-CN" i="1" dirty="0" smtClean="0">
                <a:ea typeface="宋体" charset="-122"/>
              </a:rPr>
              <a:t>0 </a:t>
            </a:r>
            <a:r>
              <a:rPr lang="en-US" altLang="zh-CN" i="1" dirty="0" smtClean="0">
                <a:ea typeface="宋体" charset="-122"/>
              </a:rPr>
              <a:t>&lt;=C&lt;=</a:t>
            </a:r>
            <a:r>
              <a:rPr lang="en-US" altLang="zh-CN" i="1" dirty="0" smtClean="0">
                <a:ea typeface="宋体" charset="-122"/>
              </a:rPr>
              <a:t>1</a:t>
            </a:r>
            <a:r>
              <a:rPr lang="en-US" altLang="zh-CN" dirty="0" smtClean="0">
                <a:ea typeface="宋体" charset="-122"/>
              </a:rPr>
              <a:t> is a real </a:t>
            </a:r>
            <a:r>
              <a:rPr lang="en-US" altLang="zh-CN" dirty="0" smtClean="0">
                <a:ea typeface="宋体" charset="-122"/>
              </a:rPr>
              <a:t>number specifying the </a:t>
            </a:r>
            <a:r>
              <a:rPr lang="en-US" altLang="zh-CN" dirty="0" smtClean="0">
                <a:ea typeface="宋体" charset="-122"/>
              </a:rPr>
              <a:t>confidence </a:t>
            </a:r>
            <a:r>
              <a:rPr lang="en-US" altLang="zh-CN" dirty="0" smtClean="0">
                <a:ea typeface="宋体" charset="-122"/>
              </a:rPr>
              <a:t>threshold.</a:t>
            </a:r>
          </a:p>
          <a:p>
            <a:pPr algn="just"/>
            <a:endParaRPr lang="en-US" altLang="zh-CN" dirty="0">
              <a:ea typeface="宋体" charset="-122"/>
            </a:endParaRPr>
          </a:p>
          <a:p>
            <a:pPr algn="just">
              <a:buFont typeface="Arial" charset="0"/>
              <a:buChar char="•"/>
            </a:pPr>
            <a:r>
              <a:rPr lang="en-US" altLang="zh-CN" b="1" dirty="0">
                <a:ea typeface="宋体" charset="-122"/>
              </a:rPr>
              <a:t> Utility </a:t>
            </a:r>
            <a:r>
              <a:rPr lang="en-US" altLang="zh-CN" b="1" dirty="0" smtClean="0">
                <a:ea typeface="宋体" charset="-122"/>
              </a:rPr>
              <a:t>Measure: </a:t>
            </a:r>
            <a:r>
              <a:rPr lang="en-US" altLang="zh-CN" dirty="0" smtClean="0">
                <a:ea typeface="宋体" charset="-122"/>
              </a:rPr>
              <a:t>Our </a:t>
            </a:r>
            <a:r>
              <a:rPr lang="en-US" altLang="zh-CN" dirty="0" err="1" smtClean="0">
                <a:ea typeface="宋体" charset="-122"/>
              </a:rPr>
              <a:t>anonymization</a:t>
            </a:r>
            <a:r>
              <a:rPr lang="en-US" altLang="zh-CN" dirty="0" smtClean="0">
                <a:ea typeface="宋体" charset="-122"/>
              </a:rPr>
              <a:t> platform supports different data utility metrics for different data mining tasks. As </a:t>
            </a:r>
            <a:r>
              <a:rPr lang="en-US" altLang="zh-CN" dirty="0" smtClean="0">
                <a:ea typeface="宋体" charset="-122"/>
              </a:rPr>
              <a:t>an </a:t>
            </a:r>
            <a:r>
              <a:rPr lang="en-US" altLang="zh-CN" dirty="0" smtClean="0">
                <a:ea typeface="宋体" charset="-122"/>
              </a:rPr>
              <a:t>illustration, we </a:t>
            </a:r>
            <a:r>
              <a:rPr lang="en-US" altLang="zh-CN" dirty="0" smtClean="0">
                <a:ea typeface="宋体" charset="-122"/>
              </a:rPr>
              <a:t>aim at preserving the maximal frequent sequences (MFS) because MFS often serves as the information basis for different primitive data mining </a:t>
            </a:r>
            <a:r>
              <a:rPr lang="en-US" altLang="zh-CN" dirty="0" smtClean="0">
                <a:ea typeface="宋体" charset="-122"/>
              </a:rPr>
              <a:t>tasks.</a:t>
            </a:r>
            <a:endParaRPr lang="en-CA" b="1" dirty="0">
              <a:cs typeface="Arial" charset="0"/>
            </a:endParaRPr>
          </a:p>
          <a:p>
            <a:pPr algn="just"/>
            <a:endParaRPr lang="en-US" altLang="zh-CN" b="1" dirty="0">
              <a:ea typeface="宋体" charset="-122"/>
              <a:cs typeface="Arial" charset="0"/>
            </a:endParaRPr>
          </a:p>
          <a:p>
            <a:pPr algn="just">
              <a:buFont typeface="Arial" charset="0"/>
              <a:buChar char="•"/>
            </a:pPr>
            <a:r>
              <a:rPr lang="en-US" altLang="zh-CN" b="1" dirty="0">
                <a:ea typeface="宋体" charset="-122"/>
              </a:rPr>
              <a:t> Identifying Violating Sequences:</a:t>
            </a:r>
          </a:p>
          <a:p>
            <a:pPr algn="just"/>
            <a:r>
              <a:rPr lang="en-US" altLang="zh-CN" dirty="0">
                <a:ea typeface="宋体" charset="-122"/>
              </a:rPr>
              <a:t>Any non-empty sequence </a:t>
            </a:r>
            <a:r>
              <a:rPr lang="en-US" altLang="zh-CN" i="1" dirty="0">
                <a:ea typeface="宋体" charset="-122"/>
              </a:rPr>
              <a:t>q</a:t>
            </a:r>
            <a:r>
              <a:rPr lang="en-US" altLang="zh-CN" dirty="0">
                <a:ea typeface="宋体" charset="-122"/>
              </a:rPr>
              <a:t> with </a:t>
            </a:r>
            <a:r>
              <a:rPr lang="en-US" altLang="zh-CN" i="1" dirty="0">
                <a:ea typeface="宋体" charset="-122"/>
              </a:rPr>
              <a:t>|q|&lt;=L</a:t>
            </a:r>
            <a:r>
              <a:rPr lang="en-US" altLang="zh-CN" dirty="0">
                <a:ea typeface="宋体" charset="-122"/>
              </a:rPr>
              <a:t> in </a:t>
            </a:r>
            <a:r>
              <a:rPr lang="en-US" altLang="zh-CN" i="1" dirty="0">
                <a:ea typeface="宋体" charset="-122"/>
              </a:rPr>
              <a:t>T</a:t>
            </a:r>
            <a:r>
              <a:rPr lang="en-US" altLang="zh-CN" dirty="0">
                <a:ea typeface="宋体" charset="-122"/>
              </a:rPr>
              <a:t> is a violating sequence if its group </a:t>
            </a:r>
            <a:r>
              <a:rPr lang="en-US" altLang="zh-CN" i="1" dirty="0">
                <a:ea typeface="宋体" charset="-122"/>
              </a:rPr>
              <a:t>T(q)</a:t>
            </a:r>
            <a:r>
              <a:rPr lang="en-US" altLang="zh-CN" dirty="0">
                <a:ea typeface="宋体" charset="-122"/>
              </a:rPr>
              <a:t> does not satisfy </a:t>
            </a:r>
            <a:r>
              <a:rPr lang="en-US" altLang="zh-CN" dirty="0" smtClean="0">
                <a:ea typeface="宋体" charset="-122"/>
              </a:rPr>
              <a:t>either of</a:t>
            </a:r>
            <a:r>
              <a:rPr lang="en-US" altLang="zh-CN" dirty="0" smtClean="0">
                <a:ea typeface="宋体" charset="-122"/>
              </a:rPr>
              <a:t> </a:t>
            </a:r>
            <a:r>
              <a:rPr lang="en-US" altLang="zh-CN" dirty="0">
                <a:ea typeface="宋体" charset="-122"/>
              </a:rPr>
              <a:t>the conditions of </a:t>
            </a:r>
            <a:r>
              <a:rPr lang="en-US" altLang="zh-CN" i="1" dirty="0">
                <a:ea typeface="宋体" charset="-122"/>
              </a:rPr>
              <a:t>LKC</a:t>
            </a:r>
            <a:r>
              <a:rPr lang="en-US" altLang="zh-CN" dirty="0">
                <a:ea typeface="宋体" charset="-122"/>
              </a:rPr>
              <a:t>-privacy. We </a:t>
            </a:r>
            <a:r>
              <a:rPr lang="en-US" altLang="zh-CN" dirty="0" smtClean="0">
                <a:ea typeface="宋体" charset="-122"/>
              </a:rPr>
              <a:t>remove all  violating sequences by identifying a much smaller set of </a:t>
            </a:r>
            <a:r>
              <a:rPr lang="en-US" altLang="zh-CN" i="1" dirty="0" smtClean="0">
                <a:ea typeface="宋体" charset="-122"/>
              </a:rPr>
              <a:t>critical violations</a:t>
            </a:r>
            <a:r>
              <a:rPr lang="en-US" altLang="zh-CN" dirty="0" smtClean="0">
                <a:ea typeface="宋体" charset="-122"/>
              </a:rPr>
              <a:t>. A violating sequence </a:t>
            </a:r>
            <a:r>
              <a:rPr lang="en-US" altLang="zh-CN" i="1" dirty="0" smtClean="0">
                <a:ea typeface="宋体" charset="-122"/>
              </a:rPr>
              <a:t>q</a:t>
            </a:r>
            <a:r>
              <a:rPr lang="en-US" altLang="zh-CN" dirty="0" smtClean="0">
                <a:ea typeface="宋体" charset="-122"/>
              </a:rPr>
              <a:t> is a critical violation if every proper subsequence of </a:t>
            </a:r>
            <a:r>
              <a:rPr lang="en-US" altLang="zh-CN" i="1" dirty="0" smtClean="0">
                <a:ea typeface="宋体" charset="-122"/>
              </a:rPr>
              <a:t>q</a:t>
            </a:r>
            <a:r>
              <a:rPr lang="en-US" altLang="zh-CN" dirty="0" smtClean="0">
                <a:ea typeface="宋体" charset="-122"/>
              </a:rPr>
              <a:t> is a non-violating sequence.</a:t>
            </a:r>
            <a:endParaRPr lang="en-US" altLang="zh-CN" dirty="0">
              <a:ea typeface="宋体" charset="-122"/>
            </a:endParaRPr>
          </a:p>
          <a:p>
            <a:pPr algn="just"/>
            <a:endParaRPr lang="en-CA" dirty="0">
              <a:cs typeface="Arial" charset="0"/>
            </a:endParaRPr>
          </a:p>
          <a:p>
            <a:pPr algn="just">
              <a:buFont typeface="Arial" charset="0"/>
              <a:buChar char="•"/>
            </a:pPr>
            <a:r>
              <a:rPr lang="en-US" altLang="zh-CN" b="1" dirty="0">
                <a:ea typeface="宋体" charset="-122"/>
              </a:rPr>
              <a:t> Eliminating Violating Sequences</a:t>
            </a:r>
            <a:r>
              <a:rPr lang="en-US" altLang="zh-CN" b="1" dirty="0" smtClean="0">
                <a:ea typeface="宋体" charset="-122"/>
              </a:rPr>
              <a:t>:</a:t>
            </a:r>
          </a:p>
          <a:p>
            <a:pPr algn="just">
              <a:spcAft>
                <a:spcPts val="1800"/>
              </a:spcAft>
            </a:pPr>
            <a:r>
              <a:rPr lang="en-US" altLang="zh-CN" i="1" dirty="0" smtClean="0">
                <a:ea typeface="宋体" charset="-122"/>
              </a:rPr>
              <a:t>Global suppression </a:t>
            </a:r>
            <a:r>
              <a:rPr lang="en-US" altLang="zh-CN" dirty="0" smtClean="0">
                <a:ea typeface="宋体" charset="-122"/>
              </a:rPr>
              <a:t>eliminates all instances of a location-timestamp pair in critical violations if it is selected to be suppressed. </a:t>
            </a:r>
            <a:r>
              <a:rPr lang="en-US" altLang="zh-CN" dirty="0" smtClean="0">
                <a:ea typeface="宋体" charset="-122"/>
              </a:rPr>
              <a:t>Table 2 illustrates the </a:t>
            </a:r>
            <a:r>
              <a:rPr lang="en-US" altLang="zh-CN" dirty="0" err="1" smtClean="0">
                <a:ea typeface="宋体" charset="-122"/>
              </a:rPr>
              <a:t>anonymized</a:t>
            </a:r>
            <a:r>
              <a:rPr lang="en-US" altLang="zh-CN" dirty="0" smtClean="0">
                <a:ea typeface="宋体" charset="-122"/>
              </a:rPr>
              <a:t> data from Table 1 by global suppression.</a:t>
            </a:r>
            <a:endParaRPr lang="en-US" altLang="zh-CN" b="1" dirty="0" smtClean="0">
              <a:ea typeface="宋体" charset="-122"/>
              <a:cs typeface="Arial" charset="0"/>
            </a:endParaRPr>
          </a:p>
          <a:p>
            <a:pPr algn="just" eaLnBrk="0" hangingPunct="0"/>
            <a:r>
              <a:rPr lang="en-US" altLang="zh-CN" i="1" dirty="0" smtClean="0">
                <a:ea typeface="宋体" charset="-122"/>
              </a:rPr>
              <a:t>Local suppression </a:t>
            </a:r>
            <a:r>
              <a:rPr lang="en-US" altLang="zh-CN" dirty="0" smtClean="0">
                <a:ea typeface="宋体" charset="-122"/>
              </a:rPr>
              <a:t>eliminates </a:t>
            </a:r>
            <a:r>
              <a:rPr lang="en-US" altLang="zh-CN" dirty="0" smtClean="0">
                <a:ea typeface="宋体" charset="-122"/>
              </a:rPr>
              <a:t>exact </a:t>
            </a:r>
            <a:r>
              <a:rPr lang="en-US" altLang="zh-CN" dirty="0" smtClean="0">
                <a:ea typeface="宋体" charset="-122"/>
              </a:rPr>
              <a:t>instances of a location-timestamp pair </a:t>
            </a:r>
            <a:r>
              <a:rPr lang="en-US" altLang="zh-CN" dirty="0" smtClean="0">
                <a:ea typeface="宋体" charset="-122"/>
              </a:rPr>
              <a:t>that violate privacy requirement while maintaining other instances intact. </a:t>
            </a:r>
          </a:p>
          <a:p>
            <a:pPr algn="just" eaLnBrk="0" hangingPunct="0"/>
            <a:endParaRPr lang="en-US" altLang="zh-CN" b="1" dirty="0" smtClean="0">
              <a:ea typeface="宋体" charset="-122"/>
            </a:endParaRPr>
          </a:p>
          <a:p>
            <a:pPr algn="just" eaLnBrk="0" hangingPunct="0"/>
            <a:r>
              <a:rPr lang="en-US" altLang="zh-CN" b="1" dirty="0" smtClean="0">
                <a:ea typeface="宋体" charset="-122"/>
              </a:rPr>
              <a:t>          Table </a:t>
            </a:r>
            <a:r>
              <a:rPr lang="en-US" altLang="zh-CN" b="1" dirty="0" smtClean="0">
                <a:ea typeface="宋体" charset="-122"/>
              </a:rPr>
              <a:t>2</a:t>
            </a:r>
            <a:r>
              <a:rPr lang="en-US" altLang="zh-CN" dirty="0" smtClean="0">
                <a:ea typeface="宋体" charset="-122"/>
              </a:rPr>
              <a:t> </a:t>
            </a:r>
            <a:r>
              <a:rPr lang="en-US" altLang="zh-CN" dirty="0" err="1" smtClean="0">
                <a:ea typeface="宋体" charset="-122"/>
              </a:rPr>
              <a:t>Anonymized</a:t>
            </a:r>
            <a:r>
              <a:rPr lang="en-US" altLang="zh-CN" dirty="0" smtClean="0">
                <a:ea typeface="宋体" charset="-122"/>
              </a:rPr>
              <a:t> data                       </a:t>
            </a:r>
            <a:r>
              <a:rPr lang="en-US" altLang="zh-CN" b="1" dirty="0" smtClean="0">
                <a:ea typeface="宋体" charset="-122"/>
              </a:rPr>
              <a:t>Table 3 </a:t>
            </a:r>
            <a:r>
              <a:rPr lang="en-US" altLang="zh-CN" dirty="0" err="1" smtClean="0">
                <a:ea typeface="宋体" charset="-122"/>
              </a:rPr>
              <a:t>Anonymized</a:t>
            </a:r>
            <a:r>
              <a:rPr lang="en-US" altLang="zh-CN" dirty="0" smtClean="0">
                <a:ea typeface="宋体" charset="-122"/>
              </a:rPr>
              <a:t> data </a:t>
            </a:r>
          </a:p>
          <a:p>
            <a:pPr algn="just" eaLnBrk="0" hangingPunct="0"/>
            <a:r>
              <a:rPr lang="en-US" altLang="zh-CN" dirty="0" smtClean="0">
                <a:ea typeface="宋体" charset="-122"/>
              </a:rPr>
              <a:t>             by global suppression                               by local suppression</a:t>
            </a: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algn="just" eaLnBrk="0" hangingPunct="0"/>
            <a:endParaRPr lang="en-US" altLang="zh-CN" dirty="0" smtClean="0">
              <a:ea typeface="宋体" charset="-122"/>
            </a:endParaRPr>
          </a:p>
          <a:p>
            <a:pPr eaLnBrk="0" hangingPunct="0"/>
            <a:endParaRPr lang="en-US" altLang="zh-CN" b="1" dirty="0">
              <a:ea typeface="宋体" charset="-122"/>
              <a:cs typeface="Arial" charset="0"/>
            </a:endParaRPr>
          </a:p>
        </p:txBody>
      </p:sp>
      <p:sp>
        <p:nvSpPr>
          <p:cNvPr id="2058" name="Text Box 61"/>
          <p:cNvSpPr txBox="1">
            <a:spLocks noChangeArrowheads="1"/>
          </p:cNvSpPr>
          <p:nvPr/>
        </p:nvSpPr>
        <p:spPr bwMode="auto">
          <a:xfrm>
            <a:off x="10968038" y="4343400"/>
            <a:ext cx="10969625" cy="830263"/>
          </a:xfrm>
          <a:prstGeom prst="rect">
            <a:avLst/>
          </a:prstGeom>
          <a:solidFill>
            <a:srgbClr val="50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4800" b="1">
                <a:solidFill>
                  <a:schemeClr val="bg1"/>
                </a:solidFill>
                <a:ea typeface="宋体" charset="-122"/>
                <a:cs typeface="Arial" charset="0"/>
              </a:rPr>
              <a:t>Anonymization Algorithm</a:t>
            </a:r>
          </a:p>
        </p:txBody>
      </p:sp>
      <p:sp>
        <p:nvSpPr>
          <p:cNvPr id="2060" name="Text Box 68"/>
          <p:cNvSpPr txBox="1">
            <a:spLocks noChangeArrowheads="1"/>
          </p:cNvSpPr>
          <p:nvPr/>
        </p:nvSpPr>
        <p:spPr bwMode="auto">
          <a:xfrm>
            <a:off x="22852063" y="13335000"/>
            <a:ext cx="9304337" cy="14773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2880" tIns="182880" rIns="182880" bIns="182880">
            <a:spAutoFit/>
          </a:bodyPr>
          <a:lstStyle/>
          <a:p>
            <a:pPr algn="just"/>
            <a:r>
              <a:rPr lang="en-US" altLang="zh-CN" dirty="0" smtClean="0">
                <a:ea typeface="宋体" charset="-122"/>
              </a:rPr>
              <a:t>We present a platform for </a:t>
            </a:r>
            <a:r>
              <a:rPr lang="en-US" altLang="zh-CN" dirty="0" err="1" smtClean="0">
                <a:ea typeface="宋体" charset="-122"/>
              </a:rPr>
              <a:t>anonymizing</a:t>
            </a:r>
            <a:r>
              <a:rPr lang="en-US" altLang="zh-CN" dirty="0" smtClean="0">
                <a:ea typeface="宋体" charset="-122"/>
              </a:rPr>
              <a:t> RFID data that supports both global and local suppressions under the LKC-privacy model, while </a:t>
            </a:r>
            <a:r>
              <a:rPr lang="en-US" altLang="zh-CN" dirty="0" smtClean="0">
                <a:ea typeface="宋体" charset="-122"/>
              </a:rPr>
              <a:t>accommodating different data mining tasks. </a:t>
            </a:r>
            <a:endParaRPr lang="en-US" altLang="zh-CN" sz="2800" dirty="0">
              <a:ea typeface="宋体" charset="-122"/>
            </a:endParaRPr>
          </a:p>
        </p:txBody>
      </p:sp>
      <p:sp>
        <p:nvSpPr>
          <p:cNvPr id="2061" name="Text Box 69"/>
          <p:cNvSpPr txBox="1">
            <a:spLocks noChangeArrowheads="1"/>
          </p:cNvSpPr>
          <p:nvPr/>
        </p:nvSpPr>
        <p:spPr bwMode="auto">
          <a:xfrm>
            <a:off x="22852063" y="12344400"/>
            <a:ext cx="9140825" cy="862013"/>
          </a:xfrm>
          <a:prstGeom prst="rect">
            <a:avLst/>
          </a:prstGeom>
          <a:gradFill rotWithShape="1">
            <a:gsLst>
              <a:gs pos="0">
                <a:srgbClr val="500000"/>
              </a:gs>
              <a:gs pos="100000">
                <a:srgbClr val="800000"/>
              </a:gs>
            </a:gsLst>
            <a:lin ang="0" scaled="1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4800" b="1">
                <a:solidFill>
                  <a:schemeClr val="bg1"/>
                </a:solidFill>
                <a:ea typeface="宋体" charset="-122"/>
                <a:cs typeface="Arial" charset="0"/>
              </a:rPr>
              <a:t>Conclusions</a:t>
            </a:r>
          </a:p>
        </p:txBody>
      </p:sp>
      <p:pic>
        <p:nvPicPr>
          <p:cNvPr id="2065" name="Picture 2"/>
          <p:cNvPicPr preferRelativeResize="0"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6781800"/>
            <a:ext cx="2819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73"/>
          <p:cNvPicPr preferRelativeResize="0"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000" y="6858000"/>
            <a:ext cx="26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9" name="Text Box 69"/>
          <p:cNvSpPr txBox="1">
            <a:spLocks noChangeArrowheads="1"/>
          </p:cNvSpPr>
          <p:nvPr/>
        </p:nvSpPr>
        <p:spPr bwMode="auto">
          <a:xfrm>
            <a:off x="22863175" y="4343400"/>
            <a:ext cx="9293225" cy="830263"/>
          </a:xfrm>
          <a:prstGeom prst="rect">
            <a:avLst/>
          </a:prstGeom>
          <a:gradFill rotWithShape="1">
            <a:gsLst>
              <a:gs pos="0">
                <a:srgbClr val="500000"/>
              </a:gs>
              <a:gs pos="100000">
                <a:srgbClr val="800000"/>
              </a:gs>
            </a:gsLst>
            <a:lin ang="0" scaled="1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4800" b="1">
                <a:solidFill>
                  <a:schemeClr val="bg1"/>
                </a:solidFill>
                <a:ea typeface="宋体" charset="-122"/>
                <a:cs typeface="Arial" charset="0"/>
              </a:rPr>
              <a:t>Empirical Study</a:t>
            </a:r>
          </a:p>
        </p:txBody>
      </p:sp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6858000"/>
            <a:ext cx="2667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9200" y="13815207"/>
            <a:ext cx="8305800" cy="3558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506200" y="16916400"/>
            <a:ext cx="441959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992600" y="16916400"/>
            <a:ext cx="441959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936200" y="5413125"/>
            <a:ext cx="92202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936200" y="6019800"/>
            <a:ext cx="43434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660600" y="6019800"/>
            <a:ext cx="43434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2860000" y="9982200"/>
            <a:ext cx="9144000" cy="1938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/>
          <p:nvPr/>
        </p:nvSpPr>
        <p:spPr>
          <a:xfrm>
            <a:off x="23012400" y="9296400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                   (a) City80K                                     (b) STM460K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668</Words>
  <Application>Microsoft Office PowerPoint</Application>
  <PresentationFormat>自定义</PresentationFormat>
  <Paragraphs>64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Default Design</vt:lpstr>
      <vt:lpstr>幻灯片 1</vt:lpstr>
    </vt:vector>
  </TitlesOfParts>
  <Company>Genigraphics 800.790.4001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24 x 36 - J</dc:title>
  <dc:creator>Genigraphics 800.790.4001</dc:creator>
  <dc:description>To order poster prints visit us at www.genigraphics.com</dc:description>
  <cp:lastModifiedBy>Ray</cp:lastModifiedBy>
  <cp:revision>105</cp:revision>
  <dcterms:created xsi:type="dcterms:W3CDTF">2009-03-25T15:41:26Z</dcterms:created>
  <dcterms:modified xsi:type="dcterms:W3CDTF">2011-03-23T00:15:22Z</dcterms:modified>
</cp:coreProperties>
</file>