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30"/>
  </p:notesMasterIdLst>
  <p:sldIdLst>
    <p:sldId id="405" r:id="rId2"/>
    <p:sldId id="474" r:id="rId3"/>
    <p:sldId id="521" r:id="rId4"/>
    <p:sldId id="522" r:id="rId5"/>
    <p:sldId id="523" r:id="rId6"/>
    <p:sldId id="504" r:id="rId7"/>
    <p:sldId id="495" r:id="rId8"/>
    <p:sldId id="497" r:id="rId9"/>
    <p:sldId id="520" r:id="rId10"/>
    <p:sldId id="524" r:id="rId11"/>
    <p:sldId id="496" r:id="rId12"/>
    <p:sldId id="498" r:id="rId13"/>
    <p:sldId id="503" r:id="rId14"/>
    <p:sldId id="525" r:id="rId15"/>
    <p:sldId id="514" r:id="rId16"/>
    <p:sldId id="515" r:id="rId17"/>
    <p:sldId id="516" r:id="rId18"/>
    <p:sldId id="517" r:id="rId19"/>
    <p:sldId id="518" r:id="rId20"/>
    <p:sldId id="513" r:id="rId21"/>
    <p:sldId id="519" r:id="rId22"/>
    <p:sldId id="500" r:id="rId23"/>
    <p:sldId id="511" r:id="rId24"/>
    <p:sldId id="509" r:id="rId25"/>
    <p:sldId id="510" r:id="rId26"/>
    <p:sldId id="502" r:id="rId27"/>
    <p:sldId id="506" r:id="rId28"/>
    <p:sldId id="50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Fung, Prof." initials="BFP" lastIdx="2" clrIdx="0">
    <p:extLst>
      <p:ext uri="{19B8F6BF-5375-455C-9EA6-DF929625EA0E}">
        <p15:presenceInfo xmlns:p15="http://schemas.microsoft.com/office/powerpoint/2012/main" userId="Benjamin Fung, Prof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33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7738" autoAdjust="0"/>
  </p:normalViewPr>
  <p:slideViewPr>
    <p:cSldViewPr>
      <p:cViewPr varScale="1">
        <p:scale>
          <a:sx n="89" d="100"/>
          <a:sy n="89" d="100"/>
        </p:scale>
        <p:origin x="420" y="60"/>
      </p:cViewPr>
      <p:guideLst>
        <p:guide orient="horz" pos="2024"/>
        <p:guide pos="2880"/>
      </p:guideLst>
    </p:cSldViewPr>
  </p:slideViewPr>
  <p:outlineViewPr>
    <p:cViewPr>
      <p:scale>
        <a:sx n="33" d="100"/>
        <a:sy n="33" d="100"/>
      </p:scale>
      <p:origin x="0" y="930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17T01:44:04.142" idx="1">
    <p:pos x="10" y="10"/>
    <p:text>Provide real assembly code that corresponds to the source code function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6FBFA-EA09-4444-8ABD-10CEDFB24601}" type="datetimeFigureOut">
              <a:rPr lang="en-CA" smtClean="0"/>
              <a:pPr/>
              <a:t>2016-05-24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25B90-F9EB-40E9-A9B1-78377C43A8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369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datamanagement.techtarget.com/definition/big-data-management" TargetMode="External"/><Relationship Id="rId7" Type="http://schemas.openxmlformats.org/officeDocument/2006/relationships/hyperlink" Target="http://searchcloudcomputing.techtarget.com/definition/MapReduc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searchbusinessanalytics.techtarget.com/definition/Hadoop-Distributed-File-System-HDFS" TargetMode="External"/><Relationship Id="rId5" Type="http://schemas.openxmlformats.org/officeDocument/2006/relationships/hyperlink" Target="http://searchbusinessanalytics.techtarget.com/definition/Hadoop-cluster" TargetMode="External"/><Relationship Id="rId4" Type="http://schemas.openxmlformats.org/officeDocument/2006/relationships/hyperlink" Target="http://searchcloudcomputing.techtarget.com/definition/Hadoop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25B90-F9EB-40E9-A9B1-78377C43A886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624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AUROC</a:t>
            </a:r>
            <a:r>
              <a:rPr lang="en-CA" baseline="0" dirty="0" smtClean="0"/>
              <a:t>: True positive rate vs. False </a:t>
            </a:r>
            <a:r>
              <a:rPr lang="en-CA" baseline="0" smtClean="0"/>
              <a:t>positive rate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25B90-F9EB-40E9-A9B1-78377C43A886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473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2.5mins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25B90-F9EB-40E9-A9B1-78377C43A886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203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Malware analysis</a:t>
            </a:r>
          </a:p>
          <a:p>
            <a:r>
              <a:rPr lang="en-CA" dirty="0" smtClean="0"/>
              <a:t>Patent</a:t>
            </a:r>
            <a:r>
              <a:rPr lang="en-CA" baseline="0" dirty="0" smtClean="0"/>
              <a:t> infringements</a:t>
            </a:r>
          </a:p>
          <a:p>
            <a:r>
              <a:rPr lang="en-CA" baseline="0" dirty="0" smtClean="0"/>
              <a:t>Software plagiarism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25B90-F9EB-40E9-A9B1-78377C43A886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154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Challenges</a:t>
            </a:r>
          </a:p>
          <a:p>
            <a:pPr lvl="1"/>
            <a:r>
              <a:rPr lang="en-US" sz="2000" dirty="0" smtClean="0"/>
              <a:t>Manually intensive and time-consuming</a:t>
            </a:r>
          </a:p>
          <a:p>
            <a:pPr lvl="1"/>
            <a:r>
              <a:rPr lang="en-US" sz="2000" dirty="0" smtClean="0"/>
              <a:t>Much steeper learning curve than programming</a:t>
            </a:r>
          </a:p>
          <a:p>
            <a:pPr lvl="1"/>
            <a:r>
              <a:rPr lang="en-US" sz="2000" dirty="0" smtClean="0"/>
              <a:t>Code reuse – duplicated parts that have been analyzed before</a:t>
            </a:r>
          </a:p>
          <a:p>
            <a:pPr lvl="1"/>
            <a:r>
              <a:rPr lang="en-US" sz="2000" dirty="0" smtClean="0"/>
              <a:t>Large scale, big data</a:t>
            </a:r>
          </a:p>
          <a:p>
            <a:pPr lvl="2"/>
            <a:r>
              <a:rPr lang="en-US" sz="1600" dirty="0" smtClean="0"/>
              <a:t>82,000 new strains of malware generated on average per day in 2013</a:t>
            </a:r>
          </a:p>
          <a:p>
            <a:pPr lvl="2"/>
            <a:r>
              <a:rPr lang="en-US" sz="1600" dirty="0" smtClean="0"/>
              <a:t>230,000 per day in 2014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25B90-F9EB-40E9-A9B1-78377C43A886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8625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Challenges</a:t>
            </a:r>
          </a:p>
          <a:p>
            <a:pPr lvl="1"/>
            <a:r>
              <a:rPr lang="en-US" sz="2000" dirty="0" smtClean="0"/>
              <a:t>Manually intensive and time-consuming</a:t>
            </a:r>
          </a:p>
          <a:p>
            <a:pPr lvl="1"/>
            <a:r>
              <a:rPr lang="en-US" sz="2000" dirty="0" smtClean="0"/>
              <a:t>Much steeper learning curve than programming</a:t>
            </a:r>
          </a:p>
          <a:p>
            <a:pPr lvl="1"/>
            <a:r>
              <a:rPr lang="en-US" sz="2000" dirty="0" smtClean="0"/>
              <a:t>Code reuse – duplicated parts that have been analyzed before</a:t>
            </a:r>
          </a:p>
          <a:p>
            <a:pPr lvl="1"/>
            <a:r>
              <a:rPr lang="en-US" sz="2000" dirty="0" smtClean="0"/>
              <a:t>Large scale, big data</a:t>
            </a:r>
          </a:p>
          <a:p>
            <a:pPr lvl="2"/>
            <a:r>
              <a:rPr lang="en-US" sz="1600" dirty="0" smtClean="0"/>
              <a:t>82,000 new strains of malware generated on average per day in 2013</a:t>
            </a:r>
          </a:p>
          <a:p>
            <a:pPr lvl="2"/>
            <a:r>
              <a:rPr lang="en-US" sz="1600" dirty="0" smtClean="0"/>
              <a:t>230,000 per day in 2014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25B90-F9EB-40E9-A9B1-78377C43A886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2217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7.5mins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25B90-F9EB-40E9-A9B1-78377C43A886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5485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YARN is now characterized as a large-scale, distributed operating system for </a:t>
            </a:r>
            <a:r>
              <a:rPr lang="en-CA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big data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applications. In 2012, YARN became a sub-project of the larger Apache Hadoop project. Sometimes called MapReduce 2.0, YARN is a software rewrite that decouples MapReduce's resource management and scheduling capabilities from the data processing component, 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enabling</a:t>
            </a:r>
            <a:r>
              <a:rPr lang="en-CA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Hadoop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support more varied processing approaches and a broader array of applications. For example, </a:t>
            </a:r>
            <a:r>
              <a:rPr lang="en-CA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Hadoop clusters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can now run interactive querying and streaming data applications simultaneously with MapReduce batch jobs. The original incarnation of Hadoop closely paired the Hadoop Distributed File System (</a:t>
            </a:r>
            <a:r>
              <a:rPr lang="en-CA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HDFS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with the batch-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oriented</a:t>
            </a:r>
            <a:r>
              <a:rPr lang="en-CA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MapReduce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programming framework, which handles resource management and job scheduling on Hadoop systems and supports the parsing and condensing of data sets in parallel. Source: http://searchdatamanagement.techtarget.com/definition/Apache-Hadoop-YARN-Yet-Another-Resource-Negotiator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27CC9-1413-462C-BF72-014AEFD079A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22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6 min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25B90-F9EB-40E9-A9B1-78377C43A886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754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AUROC</a:t>
            </a:r>
            <a:r>
              <a:rPr lang="en-CA" baseline="0" dirty="0" smtClean="0"/>
              <a:t>: True positive rate vs. False </a:t>
            </a:r>
            <a:r>
              <a:rPr lang="en-CA" baseline="0" smtClean="0"/>
              <a:t>positive rate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25B90-F9EB-40E9-A9B1-78377C43A886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4927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AUROC</a:t>
            </a:r>
            <a:r>
              <a:rPr lang="en-CA" baseline="0" dirty="0" smtClean="0"/>
              <a:t>: True positive rate vs. False </a:t>
            </a:r>
            <a:r>
              <a:rPr lang="en-CA" baseline="0" smtClean="0"/>
              <a:t>positive rate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25B90-F9EB-40E9-A9B1-78377C43A886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790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351A-2B07-4F60-81E3-7EB25954B2F1}" type="datetime2">
              <a:rPr lang="en-US" smtClean="0"/>
              <a:t>Tuesday, May 24,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7520-92FB-45DB-BDFD-271E89FDBCAD}" type="datetime2">
              <a:rPr lang="en-US" smtClean="0"/>
              <a:t>Tuesday, May 24,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9118-4C73-4B2C-98DD-F7687237A883}" type="datetime2">
              <a:rPr lang="en-US" smtClean="0"/>
              <a:t>Tuesday, May 24,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E36C-C86B-4473-B194-12DC6475A43B}" type="datetime2">
              <a:rPr lang="en-US" smtClean="0"/>
              <a:t>Tuesday, May 24,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6C92-D965-4B00-8BB8-9C1F0C98724E}" type="datetime2">
              <a:rPr lang="en-US" smtClean="0"/>
              <a:t>Tuesday, May 24,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3C17-86C9-4886-9EBF-8675FAEA5D6D}" type="datetime2">
              <a:rPr lang="en-US" smtClean="0"/>
              <a:t>Tuesday, May 24,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A39D-94F3-49CC-AAD9-494808A1042E}" type="datetime2">
              <a:rPr lang="en-US" smtClean="0"/>
              <a:t>Tuesday, May 24,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526E-ABD3-4AFE-9F85-F9C36AAAF5BA}" type="datetime2">
              <a:rPr lang="en-US" smtClean="0"/>
              <a:t>Tuesday, May 24,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EC86-F1AE-4F02-B061-72138FE15B4B}" type="datetime2">
              <a:rPr lang="en-US" smtClean="0"/>
              <a:t>Tuesday, May 24,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26A9-890E-4EB5-A1BC-149A7229B00E}" type="datetime2">
              <a:rPr lang="en-US" smtClean="0"/>
              <a:t>Tuesday, May 24,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E686-1E9A-4C48-B9AB-00C91DED1AC2}" type="datetime2">
              <a:rPr lang="en-US" smtClean="0"/>
              <a:t>Tuesday, May 24,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787E866-EBD0-4A18-ACDA-8C10C45A32CC}" type="datetime2">
              <a:rPr lang="en-US" smtClean="0"/>
              <a:t>Tuesday, May 24,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24191" cy="1927225"/>
          </a:xfrm>
        </p:spPr>
        <p:txBody>
          <a:bodyPr/>
          <a:lstStyle/>
          <a:p>
            <a:r>
              <a:rPr lang="en-CA" sz="2800" cap="none" dirty="0" smtClean="0"/>
              <a:t>Kam1n0: </a:t>
            </a:r>
            <a:br>
              <a:rPr lang="en-CA" sz="2800" cap="none" dirty="0" smtClean="0"/>
            </a:br>
            <a:r>
              <a:rPr lang="en-CA" sz="2800" cap="none" dirty="0" smtClean="0"/>
              <a:t>Assembly Clone Search for Reverse Engineering</a:t>
            </a:r>
            <a:endParaRPr lang="en-CA" sz="2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512" y="3429000"/>
            <a:ext cx="3238128" cy="3020144"/>
          </a:xfrm>
        </p:spPr>
        <p:txBody>
          <a:bodyPr>
            <a:noAutofit/>
          </a:bodyPr>
          <a:lstStyle/>
          <a:p>
            <a:endParaRPr lang="en-CA" sz="2000" dirty="0" smtClean="0"/>
          </a:p>
          <a:p>
            <a:pPr algn="ctr"/>
            <a:r>
              <a:rPr lang="en-CA" sz="2000" dirty="0" smtClean="0"/>
              <a:t>Steven </a:t>
            </a:r>
            <a:r>
              <a:rPr lang="en-CA" sz="2000" dirty="0" smtClean="0"/>
              <a:t>Ding</a:t>
            </a:r>
          </a:p>
          <a:p>
            <a:pPr algn="ctr"/>
            <a:r>
              <a:rPr lang="en-CA" sz="1400" dirty="0" smtClean="0"/>
              <a:t>Data </a:t>
            </a:r>
            <a:r>
              <a:rPr lang="en-CA" sz="1400" dirty="0"/>
              <a:t>Mining and Security Lab</a:t>
            </a:r>
          </a:p>
          <a:p>
            <a:pPr algn="ctr"/>
            <a:r>
              <a:rPr lang="en-CA" sz="1400" dirty="0" smtClean="0"/>
              <a:t>School of Information Studies</a:t>
            </a:r>
          </a:p>
          <a:p>
            <a:pPr algn="ctr"/>
            <a:r>
              <a:rPr lang="en-CA" sz="1400" dirty="0" smtClean="0"/>
              <a:t>McGill </a:t>
            </a:r>
            <a:r>
              <a:rPr lang="en-CA" sz="1400" dirty="0" smtClean="0"/>
              <a:t>University</a:t>
            </a:r>
          </a:p>
          <a:p>
            <a:pPr algn="ctr"/>
            <a:r>
              <a:rPr lang="en-CA" sz="1400" dirty="0" smtClean="0"/>
              <a:t>Montreal, Canada</a:t>
            </a:r>
            <a:endParaRPr lang="en-CA" sz="1400" dirty="0" smtClean="0"/>
          </a:p>
          <a:p>
            <a:endParaRPr lang="en-CA" sz="1800" dirty="0" smtClean="0"/>
          </a:p>
        </p:txBody>
      </p:sp>
      <p:sp>
        <p:nvSpPr>
          <p:cNvPr id="6" name="AutoShape 2" descr="data:image/jpeg;base64,/9j/4AAQSkZJRgABAQAAAQABAAD/2wCEAAkGBxQSEhUSExQWFhUXGBUbGBgYGB0cHhsdGRodHBwaGBgcHCghGhwlJBgVIj0hJSktLy8uFx82ODMsNyotLisBCgoKDg0OGxAQGy0kICQwNDQsNywsLCwsLCwtLC0sLC8sLywsLCw0LC0sNCw0LCwsLCwsLCwsNCwsLCwsLCwsLP/AABEIAGwB1AMBEQACEQEDEQH/xAAcAAACAwADAQAAAAAAAAAAAAAABwQFBgIDCAH/xABMEAACAQICBQgECgYHCQEAAAABAgMAEQQhBQYSMUEHEyJRYXGBkTJyobEUIzM0QlJic4KyNYOSs8HRJENTk8PS8BUWF0RUY3SiwqP/xAAbAQEAAgMBAQAAAAAAAAAAAAAAAwQCBQYBB//EAD8RAAIBAgMEBwYEBAYDAQEAAAABAgMRBCExBRJBUQYyYXGBkbETIqHB0fAUNHLhIzNCYhVSU4KS8RYkQ6Il/9oADAMBAAIRAxEAPwBqac1twuFykk2n+onSbxAyXxIqOVSMdS/hdm4nE5wjlzeS++4xWkeVCU3EEKIODSEse/ZWwB8TUEsS+CN9Q6NwWdWbfdl8X9DPYvXLHSb8QyjqQKvtAv7ajdab4mzp7HwcP6L97bK6bTOIb0sRMcs7yvu7c6w35cyzDBYePVpx8kWWD0DpCW2wk1jbMuVAvb0rtcbwbb6kUKjKdXG7Op3u4+Eb+WRY/wC5mP50xc6u0ED/ACz2sSQBfZve4PC3bWXsql7XKv8Ai2A3N/cyvbqx+pBn0BpGMklJxs3O0sl9wJ6NmucgTYZ1i4VEWY47Zs0s4584+uRAg1jxaW2cTN4yFhn2MSKwVSS4lqezsLLWnHyt6WLPCa+46PfKsnrop9q7J9vGs1XmipU2Hg56Ra7n9bl/o7lSbITwA9bRN/8ADf5qkjieaNbW6N8aU/Br5r6G00JrPhsVlFKNv6jdF/2TvHaLip41Iy0ZosVs/EYb+ZHLnqvMuKzKYUAUAUAUAUAUAUAUAUAUAUAUAUAUAUAUAUAUAUAUAUAUAUAUAUAUAUAUAUAUAUAUAUAUAUAUAUAUAUAUAUAUAUAUAUAUAUAgMZhHmxWIEKGQ87M1lFzs84RtW6sxn21rnFuTsfRqVanRw1N1Hb3YrPnundqnotcTi44X9EklgGsSFBJCnr7uANq9px3pWZhtLFSw+GlUhrwy0vz+9SDjcGUmeFemVdlGznex4W3nu41jKNpWRYo11OjGrLK6Tzy+18iNi4im2jCzLtBh1EZEHtG6sWrZE1OcZpSjo9B14fGKXlh2JCRYkpbIMq5773Gzfd2ZnKtimfO6lN2jK6+2fJ5kkmaR1lRfg8ZtYhxd3HojO42uGdxlTiepNU0la+8+7ReBNXBImyyFz6S2Ym2SOPR4bqyIN9t2YiMHCzlEQbTNYKBvJO4DtrWJXyR9KqzjBOUnZLU7WwjCTmn+Le4B2+jsk2ttX9HeN+7jast13syP20XT9pH3l2cbcix1r0WuGxckKeiNnZzuQCoPSPA7znwIrKpHdlZFXZuKliMNGpPXO+XLl96nPV/DyQ47C7aMjGWOwYWNi+wTY5/WHhSCamrmONq062Dq7jurcOev0HvWwPnwUAUAUBjJuUnCrIyFJrKSNrZWxINjkW2uveKhdeKdjdw2BipQU0459v7W+If8S8H1TfsD/NXn4iB7/wCP4v8At8yPPyoYcGywzN22QD81/ZXn4iJJDo5iH1pRXn9C91Y1rhxtwm0sii7I1r23XBBsR7ri9r1JCop6Gvx2za2Da3809GtC+qQ14UAUAUAUBhtLcpcEbskUbTbJttBgqkjfsmxJHbax4ddQSxEU7I3+H6P16sFOclG/DVkZOVOO2eHkv2MpHmbe6sfxK5Er6N1eFSPxOMvKmn0cM59Z1HuBp+JXI9XRqpxqLyf7HHC8p5kkREwhbaIFlk2mz+qNix8SO8UWIu7WFTo77Km5zqpW5rL1+TGNVk5oKAKAKAKAKAKAKAjaQ0hFAm3NIqL1sbeA6z2CvG0tSWlRqVpbtOLb7DDaY5T0U2w0Rk+291Hgtto+NqgliFwN/hujtSSvWlu9izf09TNSa6aRxLBImIP1II7+dwzW8ai9tUlobRbI2fh471TT+6X0sSP93NLzi7mUDLJ57df0Qxt4gb699nVerIvx+yqOUYp90b/FnF9S9JgXBYkcBiM/C7Ae2nsqnM9W1tmt2cbd8F8rlVjcRpDCsBLJioyd21I5B7jtFSe6o26kdbl2lT2fiV/DjB9ySfomTNG6+42I9KQSrldZFHsZQCD2m/dWUa80Q19h4SovdW6+x/J3+Q2NX9Mpi4VmjuAbgqd6sN4P+txFXISUldHG4vCzw1V0p6r4osqyKwUBG0jjFhikmf0Y1ZjbqUXy7a8bsrklGlKrUjTjq3bzE7jdfMdI5dZeaHBEVSB4spLHtPkKpOvNvI7elsPBwhuyjvPm2/kxjai6xtjYWMgAkjbZa243Fww6r55dlWaU99HL7VwCwdbdi7xauufcaWpTWGY07r1hcMzR3aSRciiDceosbKPMnsqKVaMcja4TY+JxEVNK0Xxf01MJpnlDxU1xFaBPs9JvFyMvAA9tV5V5PTI6HDbAw9LOp778l5fv4F/ySYyST4UJJHexiI2mLZtt3OZ47I8qkw7bvc1vSGjTpunuRSyeityGHVk5s6Mbi0hRpJGCIouWO4f66q8bSzZnTpzqSUIK7ZiNLcp0K3GHjaU/WboL5EbR8hUEsRFaG/w/R2tLOrJR+L+nxMXpfXXGT3vMY1t6MXQH7V9r21BKtKRvcNsbCUf6d5/3Z/DT4Dq0ezGKMt6RRNq/XYXvV5aHB1LKbtpckV6YCAw2kWw+KMyi+zJJdfrKSQynvBPsrX727O59Fnho4jCKm+MVbsdlZm70bo2GONmw8Yj2wxjmDF5E3Aqjsls1awsTkGNyb1ajCKWRy2IxdepNKtK9tU8k+9J89eOhH1kSGFzijhkDqWMZjLKGkVltI42AHG0yt6W4HfnWNTdj71ifASr1l+HVR7rsnfO0bPJZ3WStpbuyFzOxIYk3JuSTvJOZJ7aps6+CUbJaIeOH2y/xc6xhZGLqQrbY5tLDPMW6RuDwG8XrYq585m4pe9G+WXZmzpaY/CHUTgScwlnKjdzz/R3WsQL+NP6jLd/gqW7lvP0RYNKR0XkRiZH2QCLgc21hYAdvX31kV0lwX3cQkLEBSDYixBG8EbiO2tYj6bNJ3T0GToFYMS3wo4eNnYqZucJaz3K7SrsFUG0Ns9K+zY2Ate5Ddl71jjcbLEYf/wBffe6r2tllrnnd5ZaWudultHpLGGniEuyqc5NfZlbacgAskduiMiL2AYE2yIylFNZojw2Jq05/wZbt72WsdOTfHhxvoYlceZ8dHLawM8IRfqorqEXwAHjequ9vTTOm/Dqhgp0+O7K/a2ndj6rYHzwKAKAKAp9Lar4TEktLCpY73W6t4spBPjWEqcZaouYfaGJw+VObS5aryeQttfdUUwQjlhZjG7FSGNyrWuLG2YIDb+I7cqtako5o6nY+1J4typ1bXSvlx++wx9QG9LDV/ShwuIjnF7IekBxU5MO3I37wKzhLdkmVcdhliaEqXPTv4ffIf8UgYBlNwQCCOIO41sT5w007M5UPAoAoDNcoWlfg+CfZNnktGvX0vSI7QoY99qjqy3Ymz2Rhvb4qKeizfh9XYSYrXn0AKHgztQdTIjCuJxCCRpAGRGF1VeBI3MSLHPcLVbo0lbeZyO19rVfaujRdlHJtat8fBG/igVclUL3AD3VZOccm9WdlDwKAKAKAKAKAKAz2uGtCYGMHJpW9BL+bN1KPacqjqVFBGx2ds6eMqW0itX98ROaX0rNipOcmcs3DgFHUq7gPb1k1RlNyd2dzhsJSw0Nykrer7y41M1TbGuWYlIFPScDNj9RL8es52qSlS383oUdqbUjhI7sc5v4dr+SHBovRcOGTm4Y1Rezee1jvY9pq7GKirI4mviKleW/UldkyvSEKA6cXhUlQxyKHRhYqwuDXjSeTM6dSVOSlB2aEzrzqx8ClBS5gkvsE5lSN6MePWDxF+omqVWnuPLQ7jZO0vxcHGfXWvauf1/c0nI7ObYmPgDE3iwcH8gqXDPJo1fSWC3qcuxryt9RkVZOYCgImlsAMRDJCxsJEZSRwuN47RvrySurEtCs6NWNRap38hL4zU3GxuU5hn6mTNT234eNqoujNO1ju6W2MHUhvb9ux6/v4DK5P9XXwcDc7bnJGDMAb7IAsFvuJ3nLLPjvq1Rg4LM5Xa+Oji6ycOrFWXb2mpqU1JktdNUYcRHJMq7E4UsGGW0VG5xuN7Wvv3d1RVKSkr8Tb7N2pWw84027wvpyvy+7CaBqgd4Mjkc34r9R/iVaw3E5TpLrT8fkMqrRy50Y7BpMjRyqHRt6ncbG48iAb9leNJqzM6VWdKSnB2a5Cc191bXBTJzRPNSBioJuVK2ut95GYOee+qVamoPI7jY+0J4um1U60fjcy0u49xqE3C1PR+H9Fe4e6tofLZas7KHh5xlk2mZjvYk+ZvWsbu7n1CEdyKiuCt5FxoDSONLpBhZH2jcKo2SAOJO0LADrNSQlPSJr8ZhsFGLrV4rteeb8GRdL6SxMjFMQ7llbNWAFmGWYAAvWM5SeUifC4bDU0qlCKzWqu8vErjWBcJqaZxKiwxOIA6hNIP/qst+XNlZ4PDPWnH/ivoS5nxyRpimkxIRyVWTnXz3cdq4Btlffs9lZP2iV7srwjgZ1HQjGG8tVur6cOPIiS6XxDDZbETsOppXI8i1Y78ubLCweHi7qnH/ivoQqxLBaavz4rnBFhGcO5B2VtbL6R2hYAdZqSm53tEo46nhdz2mJSsu/yVjs0pp3GOXinle4ujoQo71OyopKpPRsxw+Awa3atKC5p3b9WQ9DfOIPvof3i1jDrIs4v8vU/TL0Z6FrZHzQKAKAKAKAw/K5JbCRjrmX2I5qDEP3TfdHY3xTfKL9UhXS4J1jjlI6Em2FPWUNmB6jVRxaVzr4V4SqSpp5xtfxzRHrElG5yW6Y53DGBj04CAO1GuV8rFe5RV2hO8bcjidvYT2WI9otJ5+PH6+JtanNGFAFAKPlN0iZ8YuHTMRWUAcZJLXH5B33qnXlvS3UdlsKgqGGlXnxz/wBq+2ZTSeBfDyvDJbbQ2OybjcDkbDKxFQyjuuzN1h68a9KNWGj5+RFrEmH5qn8xwv8A48H7ta2NPqLuPnGP/NVf1S9WWtZlQKAKAKAKAKAKAhaY0kmGheaQ9FBftJ4KO0mw8a8lJRV2TYehOvUVOGrELpPHviJXmkN2c37hwUdg3VrpScndn0bD4eGHpqnDRfHt8Ts0JoxsVOkCb3OZ+qozZj3D22HGkI7zsYYvExw1GVWXDTtfBffAfmBwiQxpFGNlEACjsHvPbWxSSVkfOatSVSbnN3b1O+vTAKAKAKArdYdDpi4HgfK+atxVhuYf63XrGcVJWZZwmKnhqqqx4fFcUUeoGq8mCExlZS0hQDYJI2U2rHMDMlmy7qjo03C9y/tfaMMY4biaSXHmzXVMacKAKAKAKAKAjaS+Rk9R/wAprx6GdLrrvPOse4dwrWH1B6jJ5HN+K/Uf4lWsNxOU6S60/H5DKq0cuFALjli3Ybvl9yVWxOiOm6Ndep3L1Fm+49xqodatT0Vo2QtDGx3lEJ8VFbNaHy+orTa7STXpgeeYsA8k/MRKWYuyqOuxOZPAAC5PYa1u63KyPpTxEYUFWqOysm/Ffdhzan6spgYrZNK1jI9v/VeOyP5mr1OmoI4baO0J4ypd5RWi++LIeu+p64xedjsuIUZHcHA+i3b1Hh3VjVpb+a1Jtl7UlhJbs84P4dq+a4idmiZGKOpVlJDKciCOBFUmrZM7mE4zipRd09DW6hao/C256YEQKchu5wjgD9UcTx3ddTUaW9m9DSbX2r+HXsqT996/2/v6DYxeAjliaF1BjZdkruFuy262W7darjSascdTqzpzVSLzWYktbNXHwUuybtE1+bfrH1W6mHt3jsoVKbg+w73Zu0IYynfSS1XzXZ6aFbo7AyTyLFEu07bh7yTwA66wjFydkXK9enQpupUdkvvLtHVqlqxHgY7CzStbnJLb+xepR1eNX6dNQRwW0NoVMZUu8orRcv3KzXzVAYpTPCLYhRuH9YB9E/a6j4HLdjVpb2a1LWydqPDS9nPqP4dq+aFjq9FfGYdWB+XiBBuCLOLgjeCLeyqkF76Osx0//UqSi/6X8UP+tifOQoAoAoAoBf8ALA55nDrwMjHyQge81XxHVR0fRtfxpv8At+aI2htDfCtCBALyK0zx+srtkPWF1/FXkYb1KxnicX+G2s5vTJPuaXpr4C3FVDrC61P0x8ExUcpNkPQk9Vt5Pcdlvw1JSluyNftTCficNKC1Wa719UPcGtgfPQoCJpbHrh4ZJm3RqzW67DIDtJsPGvJOyuS0KMq1SNOOrdhV8nOAbFY5sRJnzd5GPAyOTs7+rpN2bK1UorenvM67bVaOGwioQ45f7Vr55fEruUFbaRxFuuP2xJWFfrst7FbeCh4+rM9URtB96pG+Bwtv7CH2IAa2NPqLuPnO0PzVX9UvVltWZTCgKnTeseHwg+OkAY7kF2Y9uyM7dpyrCU4x1LeFwNfEv+FG/bovMxmM5USW2cPhierbbP8AYQH81QvEckbyn0csr1qiXd9Xb0If/FDEA2MEWW8XYHu7PKsfxD5Fj/xyi1eNR/At9Ecp0TkLPE0V/pKdte85Bh5Gs44hPXIo4no7Wgr0pKXZo/mvibuCZXUOhDKwBBBuCDuIPEVYNBKLi3GSs0Ljld0n8jhgeuR/aqA/+58BVXES0idN0cw2c677l6v5eYuKqnVDH5INHZzYkjqjX2M/+H5Vaw8dWcr0kxGcKK736L5+YyqtHLhQBQBQBQBQBQBQBQBQEfH42OFDJK4RBvJ/1meyvG0ldklKlOrJQgrtkHV3WGHGozw7Q2TZgy2I4jiRn31jCaloT4zBVcJJRqWzV8nctqzKh04uPaR13XVhfvFqMyg7STPOUW4dwrVn1F6jJ5HN+K/Uf4lWsNxOU6S60/H5DKq0cuFALjli3Ybvl9yVWxOiOm6Ndep3L1Fo+41UOtWp6H0R8hD93H+UVs1ofMK38yXeyXXpGZvVXQcUMmJmAvM00wYnPZBbaVVyyBVkY9d+wWjhBJtmxxuNq1oU6bfuqKt25Wu/Q0lSGuCgM7rFqfBjJEle6spG0V/rFH0W/nvAvUc6UZO7Njg9qV8LCUIaPS/B80X8MSooVQFVQAABYADcAOAqQ18pOTbebZzoeELTGio8VE0Moup8weDKeBFYyipKzJ8PiKmHqKpTdmit1R1XjwKEA7cjHpORbLgo6gPfc92NOmoIs7Q2jUxk05ZJaIv6kNeFAZPTeg4/9oYPEILSM77dtzBY2IY9oOyL8QewVFKC30zbYbGVFg6tFv3bK3Y3JZLvzNZUpqQoAoAoAoBacsb54UX4Tm393Y++quJ4HU9Gl/Nf6fmaDkw/R8frzfvGqWj1Ea3bn52fh6IX/KFob4Ni2IFo5ryJ1An018Dn3OKrVobsr8zpNi4v2+GUX1o5Pu4fDLwMzUJtxzcm+mfhGECMfjIbI2eZX6DeIFu9TV+jPeicJtrCewxLa6ss1814P4GrqU1AvuVvSuzFHhgc5Dtv6qHLzax/Aar4iVlY6Po7ht6rKs/6cl3v9vUueTnRPwfBoSLPL8Y34h0R+yF8Sazox3YlHbOK9vipW0jkvDX43Fxyh/pHEd8X7mOqtfrs6jYn5KHj6sztRG1HrqR8ww33Se6tjT6qPne0vzdX9T9S8rMomI1+1yOG/o8BHPEXZt/Ng7stxc77HdkSMxUFaru5LU3uyNk/if4tXqL4/t9owOrGg3x+IKlmt6UshzNu872O4X7TwtVenBzkdJj8ZDA0PdSvpFcP+kOjRWiYcMmxDGqDjbeT1sd7HtNXoxUVZHC18TVry3qkm2QdZ9WosbGVYBZB6EgHSU8L9a/Z9xzrGcFNZk+Bx9XCVN6OnFcH+/aJLSmj5MNIY5lKMOvce1T9Je0Vr5RcXZnfYfEU8RDfpO6+K7xw8m8EiYCMSAi5cqDvClssjuvme4ir1FNQVziNtTpzxknDs052zFnr3iTJj8QeCsEHcige/a86q1nebOr2PTUMFDtu/N/SxQ1EbIdPJrBsaPi62Mjebtb2AVfor3EcFtue9jZ9ll5JGoqU1QUAUAUAUAUAUAUAUAudN8puyzx4eG5UlduQneDY/FjPzI7qrSxFskjpsJ0ec4qdadk87L66fBmD0vpmfFNtzyFyNw3KvqqMh376rym5anR4bB0cNG1KNvV+P2hk8kSj4JKeJnb2JHVrD9U5TpE28Ul/avVm5qc0Jxk3HuND1anm6L0R3CtWfUnqMTkdPxmJHDZi971aw3E5jpKlu0n3/IZ9WjkwoBf8sHyMH3p/Iar4jqo6Po3/ADp/p+aFa+41TOwWp6H0R8hD93H+UVs1ofMK38yXeyXXpGVsA2MTIvCVFceslkf2GHyNY8SeXvUk+Tt4PNfG5C16nkjwMzxOUYAdIWvYkAgE7jY8M+rOsarai7FnZcITxcI1FdN/f3pzF7qTrTKmLRZZjzD7QfnHZgp2DskM7Er0go326R8K1Kq97N5HSbU2ZSeGcqcPfWlklfPPJK2nZfI3+l9dsHhxnKJG4LF0yfEHZHiRVmVWMeJzuH2Tiq7soWXOWS+vkW+iccJ4klFgGF7Bg1uwsuVxuNtxBrOLurlKtSdKo4Ph2W9Tr09iHjw00kfppG7LlfMC+64v5+e6vJNpNoyw0IzrQjPRtXFhqvrpifhUSyzbUTlVfb2bZ5bQawsb27Kq060t5JnV4/Y+Hjh5ypx95Zq1/LjwGZpTT2Hw67U0yLxAvdj6qi5PgKtSnGOrOWoYSvXdqcW/Tz0O7RWkFniWVQyhhcBrXsfRJAJtcZjjY8N1exd1cjrUXSm4PVcvvgTK9IilN5NID6sEBv607i3iFhP7dYaz7l6lzKOF7ZS+EV83L4F1WZTCgCgCgCgFZywP8fhx1RufNh/lqpidUdb0aj/DqPtXzNRyYfo+P15v3jVNR6iNTtz87Pw9EdnKFoX4ThGKi8kXxidth0l8RfxApWhvRMNkYv8ADYlN9WWT+vgxKg1QO/NDqJpr4Li1LG0cnQfsBPRbwNvAmpaM92RqtsYT8RhnbrRzXzXl6Dwq+cCJmc/7U0rYZxlwP1Ue/wDaz8ZKpP8AiVDt4/8A87Zt/wCq3/6l9PkOUCrpxAmOUxANISWG9Iie07Nr+QA8Ko1+ud1sFt4Jd7MtUJuB66kfMMN90nurY0+qj53tL83V/U/UlaxaUGFw0s5tdFOyDxY5KPEkV7OW7FsiweHeIrxpLi/hx+Ag55mdmdyWZiSxPEnMmtc3d3Z9HhCMIqEVZLQb3JdgBHghJazSszE9ikqvhYX/ABVdoRtA4jbtd1MW48IpL5v4mwqY0wUBwkiVrbSg23XF7UPVJrQ50PDz7rCpGLxIOXx83tkY1rZ9Zn0nAtPDU7f5V6IgViWR4cn7A6Pw9jfosPJ2vWwpdRHz/a6tjanf8jQ1Ia0KAKAwGuGtWOw+IaOKAc0ACrmN32sgSdoEAWNxbsqvUqTi8kdDs3Z2Cr0VKrU97ldK3nrczp5ScaDY8yD1c23+eovxEzaro/g3mnLzX0D/AIk43/s/3bf56fiJj/x7Cc5ea+h0tyh44m+3GOwRj+JJp+ImZLYGD/u8/wBjjHrTpSYHm5JnF/6qBSB2XWMn214qlV6eh7LZuzKOU1FPtk18zf6htjyjnG3tcc3tgB+O1cLuXda+e/harNLfz3jnNqrBKcVhfG17dmvHnwOrlB1ehlw004RVmjUvtgAEhcyGP0gRffxtXlaCcWzLY+Oq0sRCnd7sna3DPiJ2qJ3Q2uSP5nJ9+/5I6u4fqnFdIfzS/SvVm3qc0Rxk3HuND1anm6L0R3CtWfUnqMTke+UxPqRe96s4bVnMdJepS75fIZ9WzkwoBf8ALB8jB96fyGq+I6qOj6N/zp/p+aFa+41TOwWp6H0R8hD93H+UVs1ofMK38yXeyXXpGVum+iqz/wBiwZvUPRk8ApLd6CvHzJ6GbcOfrw+OXiRtcdEti8JJChAc7LLfcSrBrHvtbyrGpHejYn2diY4bExqSWS18VYRuIgaNmR1KupsysLEHtFa9pp2Z9Bp1I1IqcHdPQ4x2uNoErcbQGRIvmAeBtei7TKW84vd14d44dCa34LZjw+GWS9tlIlja+Xaej1kkt1kmr0asNEcNitl4xOVatbtd1/38C/03gjPhpoVOy0kbqCeBZSM7cOus5K8WjXYaqqNaFRq+60/JiDxmFeJ2jkUq6mxU/wCsx28a1zTTsz6PSqwqwU4O6ZHC23AV4S35jb1R1h0fBh44YnYO2bLzbl2cjpXCqbnuJFhluq7TnBJJHEbRwWOq1pVKsclxurJcNXp8eeZtle4B3ZXzyt39VTmktnYqNWRtpJiTvxEhdfuxZIrdhVVb8ZrCGefMtYt7so0v8qt46v4u3gXNZlQKAKAKAKAUnK1KTjI14CBSPxO9/wAoqniOsjsujkUsPJ85eiRsOTD9Hx+vN+8ap6PURpNufnZ+HojV1KagReuuhvguLdALRt04/Vbev4TtDutVCtDdkfQNk4v8Thk31lk/Dj4r43KIiojZjJXXMHRJBf8ApAHM2+kSRYSfs3N+sWq37X+H2nJPZDW0Ure51uy3Lzy+J2ckeidlJMUR6R5tPVX0iO9rD8FMPHLePOkeK3qkaC4Zvvenw9RiVZOaExynfpB/u4vcapV+udzsH8mu9/IytQG5Hhyf/o/D+q352rYUuoj5/tf87U7/AJFHyvYvZw8MQPpyEntCL/NlqPEP3bF/o5S3q8p8l8X+1xV1TOxHrqRb4BhtndzS+f0vbetjT6iPne07/jKt/wDM/UvKzKIUAUAUAk+UXBc1j5TwkCyDLrGyfarHxqjXjaZ3mw63tMHFf5br5/MzVQm2G1yTY0NhXh4xSHL7L9IHz2/KruHd42OL6Q0XHEqpwkvisvobepzQhQBQBQETSOjYp0KSxq6nrHtB3g9orxpPJktGvUoy3qcmn2CC0nheamlivfm5JEv17LEA+ytdJWbR9Hw1X2tGFTmk/gcMDCHljQ3s7optvszAG3bnXkVdpGVabhSlJapN+SuehsLh0jRY41CoosFAsAOwVs0rHzOc5Tk5Sd2ztoYlRrd8xxX3E35DWFTqPuLmz/zdL9S9UIWtcfRhtckfzOT79/yR1dw/VOK6Q/ml+lerNvU5ojjJuPcaHq1PN0XojuFas+pPUYnI98pifUi971Zw2rOY6S9Sl3y+Qz6tnJhQGD5X1/o0J489bzjf+QqviOqdD0cf/sSX9vzQqX3GqZ2S1PQ+iPkIfu4/yitmtD5hW/mS736kuvSM4uoIIIuDkQeIND1O2aK/QshAaBvShIUXObIc427cuiT9ZGrFciavG9prSXrxX3waM3rZqM2MxPPCYRrsAG4Lm4vuFwAM+vrqKpR33e5tdnbYWEoum4Xzvrb5Ml6t6mRQxbGJiw0zgmz80LleG1tA3bfn1W376yhSSWdiHG7VqVqm9SlKK5bz17LWyO/Gak4VirxIYJEN1eHokEcdn0T4ivXSjqsiOntbEpOM5b8XqpZ/v5M0UYNhc3NhcjLPu4VIa19hjNftUZcZJFJCUBVSrbbEC28WshJ48curMmoK1Jz0N5sjalPCRlGonZ6WX1aI+quoaorrjYYnba6DrI5uLZgiwAAtv433ZZ+U6KS95Em0NsyqTUsNOSVs00l9SyxeoGFJDw85BIpBV43ORG42a48rVm6MeGRVp7axKTjUtOL1Ul9sn6YaQwx4YuDNP8WXQbNlA+MkAz2eje2ZszKL1k72sVcPuKo6tvdjnZ558Fwvnr2JlzFGFUKoAUAAAbgBkAKzKjbbuznQ8CgCgCgCgE3ypNfHnO9oox3ekbe2/jVLEdc7jo+rYP8A3P5G55MP0fH6837xqsUeojntufnZ+HojV1Kagx/Kbobn8Lzqi7wXbtKfTHlZvwVDXhvRvyNzsPF+xxG43lLLx4fTxE9VE7k5wwl2VFF2YhVHWWNgPMivUruyMZzUIuUtErvwPQeiMAuHhjhXcihe+28+JufGtlFWVj5rXrSrVZVJat3JdekInOVNQMf3wxk+bj+AqliOsdt0ebeE/wBz9EZGoDeDw5P/ANH4f1W/O1bCl1EfP9r/AJ2p3/JFDyv4QmGCUD0HZT2Bx/NAPGo8QvdTNh0cq2rThzXp+zYrapnYDg5LdIiTBiK/ShZlI+yxLKe7Mj8NXqErxscPt6g6eKc+Es/k/j6mxqY0oUAUAUBjOU/Qhnw4mQXeG5I4lD6XlYN4HrqGvDejfkbvYWMVCvuSeUsvHh9PEUNUTty/1I078DxSuxtE/Qk7Bwb8Jz7ialpT3ZGs2tgvxWHaiveWa+a8fUeKm4uMxV84A+0AUAUAUAgNZfnmJ+/m/Oa11TrM+jbP/K0/0r0IujXCzRMdwkjJ7g4NeR6yJsSr0Zr+1+jPRNbI+ZhQFRrd8xxX3E35DWFTqPuLmz/zdL9S9UIWtcfRhtckfzOT79/yR1dw/VOK6Q/ml+lerNvU5ojjJuPcaHq1PN0XojuFas+pPUYnI98pifUi971Zw2rOY6S9Sl3y+Qz6tnJhQGE5X/msP34/dyVBiOqdB0c/My/T80KmqR2Q/NVPmOF/8eD92tbGn1F3HzjH/mqv6perLWsyoFAVelhzTDFAegNmUDjGTcm3Eoel3bYG+sXlmWKPvr2XPTv/AH08uRZqwIBBuDuIrIrtWImmWYQSsjbDBGIbLKwvfNWHDqNeS0JaCTqRTV1dffD1EloHT0seJimaVwNtecJLEMpPTLLc7WRPkONUYVGpJtne4zAUp4ecIwV7Zaa8LMbGP12wUS7XPrIeCx9MnyyHiRVt1YLicdR2TjKkrKDXfkvj8ifq/pdMXCJktYmxUMGK8dl7ei1iDs8LisoyUldFbFYaWHqunLh8e6/DtLKsiufCbZmgKnQ4552xZGTDZh+6vfa/WEBvVCcb1is8yzW/hxVFcM5d/Lw077lvWRWCgCgCgCgCgElyiyX0hN2c2P8A81P8aoV377O82HHdwUe2/rYYXJh+j4/Xm/eNVqj1Ec1tz87Lw9EaupTUHwi+R3UAhNadDnCYmSH6N9qM9aN6PlmveprX1IbsrH0XZ2LWJw8Z8dH3r66l7yW6K53FGZh0YBceu1wvkNo+VSYeN5X5Gu6QYr2dBUlrL0X72G/Vw4sKAT3Kr8//AFMf5nqniOsdr0e/KP8AU/RGPqub0cvJjiQ+ARb3KNIp7OkWA8mWr9F+4jhNuU3DGSdtbP4fUvdOaMXEwSQNudbA9R3qw7QQD4VnKO8rGvw2Ilh6sasdU/teIhMfg3hkaKQbLobMP4jrByN+o1rpRcXZn0ejWhWpqpB3TLDVfTz4KcSrmpykX6y34faG8H+ZrOnNwdyrtDAxxdLceTWj5P6PiOvQ+mIcVGJIXDDiNxU9TLvBq9GSkro4LEYarh57lRWf3oT6yIDoxuNjhXblkSNfrOwUeZNeNpamdOlOo92CbfYrnPDzrIodGVlYXDKQQR1gjI0TvoeSjKLcZKzRzIr0xE/r5qgcKxniF8OxzA/qieB+x1Hhu6r0q1LdzWh2uyNqrERVGo/fWn937+upj6gN6bvUTXfmAMPiT8ULCN/qfZb7Hbw7t1mjWt7sjnNrbHdVutQXvcVz7V29nHvGpG4YBlIIOYINwR1g1bORaadmcqHgUAUB540tiBJPNIDcPLKwI4hnJB8rVrZu8mz6Xhafs6EIPhFeh1YUXkQDMl0t+0K8jqjOv/Kl3P0PRlbM+YhQFRrd8xxX3E35DWFTqPuLmz/zdL9S9UIWtcfRhtckfzOT79/yR1dw/VOK6Q/ml+lerNvU5ogoDzjN6Tes3vrWPU+n0v5ce5ehvOR+UCbELfMxoQOxWIP5l86sYZ5s57pLF+zpy4Jv4pfRjSq2ciFAYflciJwkZ4LMpPijjLzFQYjqm+6OySxTXOL9UxTVSO0H3qiwOBwtv7CEeSAH2g1safUXcfONoK2Kq/qfqy2rMqBQBQFVgf6O4w5yia/Mnq4mHwzK/ZuPo54rLIsVP4sfacf6vr9e3PiTNJYQTQyRE2EiMpI4bQIv7a9aurEdGo6VSM1wafkIXTOiJcLIYplseB4MPrKeI93GtfODi7M+i4XF0sVDfpvv5rv+8yAxrAtIZeq+vGGigiw8eHl5y6rsIFIZ23sGZxe56+vqFW4VopJJHI4/Y+JnVnWnNW1u75LuS5chiQsSoLLskgXW97HquMjarJzckk7J3KvHt8Ic4ZTdFt8IPYcxD3sMz1KftA1i88ixTXso+1er6v18OHb3MtlFshurIrH2gCgCgCgOrFYlI125HVFG9mYKM+05V42lqZQhKb3Yq77DL6W5QsJECI2Mz8Ag6Pi5yt3XqKVeKNth9h4qq/eW6u36aik0ljWnleZ/SdixtuHUB2AWHcKpSlvO7O1w9GNClGlHRFzqnrdLgSVCiSJjcoTax3bStY2NgMt2XCpKdVw7jX7R2VTxlpXtJcfr9Ri6J5QMHNYM5hY8JRYfti6+ZFWo1oM5jEbExdHNLeX9ufw1+BqqlNSYvlM1fbEQrNEpaWK91UXLId4AGZINjb1uuoK8N5XRvNh46OHquFR2jL4PgWeouhThMIqOLSOS8g6i25fABR3g1nSjuxsVNq4tYnEuUeqsl3L66l+7hQSSAACSTuAHE1Ia9Jt2Ri9J8pWFS4iV5mG4gbKn8TZ27QDUEsRFaG8odH8TOznaK7c35L9hZ6d0u+LmaeSwJsABuVRuUe3PiSaqTm5O7OsweEhhaSpw8e18yv2h1isS1Zlxq3rHNgnLRWKtbbRr7LW45HJt+fbmDUlOo4PIoY7Z1LGRSnk1o1r/ANdnoMHRvKZh3sJkeIm1zkyjtuM7fhqysRF6nNV+j2Ihd02pLyfl+5a636qR45AykJMo6Em8EfVa29fd5g5VKamins7aU8HO2sXqvmu0UOl9Cz4Vis8bJ1NvQ9zjLw39gqnKEo6na4bG0MSr0pX7OPl9oh4edo2DxsyMNzKSD5isU2tCxUpxqR3Zq67S3j1oxzfFriJmJ3Bc2PcQNqs1Um8rlGWzcDD3pU4rvyXrYu9Faj4zFvzmKd4x9aQ7ch9VSeiO/wAqkjRlLORr6+2MLhY7mGim+zJePP7zGno7BJBEkMYsiAAD+Z4mraSSsjka1WVWbqT1epJr0jPjKCCCLg5EHjQJ2F7rJybKxMmEYITcmJvR/AwzXuNx3VWnh084nSYHpBKCUMQrrmtfHn8H3i/0noefDm08Lx9pF18HF1PnVaUJR1R0uHxlDEfypp+vk8yRoLWXEYT5GTonMow2kPhw8CKyhUlHQjxezcPis6kc+ayf33m1wPKktvjsO1+uNgQfBrW8zU6xK4o0FXo3O/8ACmvHL0uWMnKZhALhJierZX+LWrL8RArLo9i283Hz/Yy2svKDLiEMUK8zG1wxvd2HVcZIN+657RxinXbyRt8DsGnRkp1XvNaLh+5j8NC0jBI1Z24KgLHyGdQJN6G8qVI04702ku3IYepWociyJiMUAuwQyRZElh6JcjIW32GdwN242aVFp3kcxtTbcJ03RoZ31fZ2fUZdWjljrxE6xqXdgqqLlibADrJrxu2bMoQlOSjFXbFxrnr7FLC+HwwLbYKtIRYbJyYKDmSRcXsN96rVayasjp9mbEqwqxrVsrZpcb8Li5vVU6o0Op+tT4F26O3E9tpL2II+kp67ZW45brVLSq7hqtp7MjjIpp2ktH2cmNXQ2tOHxMTzK+wsfygk6JTjc52tvzB4VcjUjJXRx+J2dXw9RU5K7els79xmtZuUaII0eEu7kEc4QQq9qg5serK3HPcYp11b3Ta4HYNWUlPEZR5cX9PUVlwKpnYZsn6E0u+FmWaIjaFwQcwQd6tbhu8hWUJOLuiti8JDE0nTqaej5jU1e5QYMQ6xOrRSMQAD0lJO4BxxPaBVyFaMsjj8ZsSvh4uaalFefl9Ll7prWDD4QAzyBSb7KgFmPcqgm3buqSU4x1NfhsFXxLtSjf083kKzXnW4Y0pHGpWJCWG1vZrEA2+iACcu2qlWrv5I6/ZOynhLzm7yeWWiRlL1Abo2WpuvJwiCCVC8QJ2SvpJc3IzNmXebZEduVp6VbdVmaDaexViZe1pO0uN9H+40dFaXhxMYlhcMt7dRB6iDmDmMj11cjJSV0clXw1WhPcqRsydXpAFAdOMwqyoUcXU28CDcEHgQQCCNxArxq5nCcoS3okXA4llbmZjd89l7WEijjlkHAtcZZ5gWORPgzOcU1vw049n7cvqU+ueqXw4xEOIylwWIZuieCrtBb3478hUdSnv2L+zNpvB72V7+Gflc4aq6mDCGTbaOZW9G8Khl/GSSRkMt1KdLcPdobUeL3bJxtr7zs/AnaV1RwmIzeFVb68fQbzW1/G9ZSpxlqivh9pYmhlGbtyea8mc+feMJhI3MswA2pGt8Wl8nktkXsLAfSIvkLke6ZGG7Gd60lux4JcXyXZz5LtsWeBwixIEW9hckk3JJNyzHiSSTftr1KxXqTc5bzO+vTAKAKAKAKAgaZ0RFio+amXaW4IzIII3EEZg5nzNYyipKzJ8NiauHn7Sk7MqsPqJgE/qNr1ndvYWsPCsVRguBcntnGy/+nkkvREoap4L/AKWH9gfyr3cjyIf8Rxf+rLzZ9/3UwX/Swf3a/wAqbkeR5/iOL/1ZebOl9S8Cf+WTeDlcbjfgd3ZuNeeyhyJFtXGf6jL4CpDXn2gCgOEsYZSrAFSCCDuIORBoeptO6KGDUjALuwynO/SLN7GY5dm6o1SguBsJbWxstaj8MvQmxauYRRYYaAfq1/lWW5HkQSx2JlrUl5skDRUGzs8zFs7rbC2t1WtXu6uRF7erfe3nfvZHl1cwjCxw0B/VL/KvNyPIljjsTHNVJebIramYEkN8GjyN7WIHioNiOwi1eezhyJf8Uxlre0fmXwrMoHx1BFiLg7waBOxWvq9hGIY4aAkXz5tePhnWO5HkWVjcQlZVJebJmFwccQtHGiDqVQo8gK9SS0IZ1Jzd5tvvdzvr0wCgCgCgCgPhF8jQFVi9WcJKbvh4ievYAPmLVi4RfAt08fiaatCpJeJVvye4A7omHdLJ/FjWHsYci3HbmNX9fwj9D4vJ5gP7Nz2GV/4NensIcj17dxrXWX/GP0JmH1MwKWthkNvr3f2uTevVSguBBPauMnrUfhl6WLnDYVIxaNFQdSqB7qzSS0KM5ym7ybfed1emIUBE0po6PERtDMu0jWuLkbjcEEEEG4FeSipKzJaFedCaqU3Zop8JqNgY90AY/bZn9jEgb+qsFSguBdqbYxlTWo13WXoWK6v4UAAYaDL/ALSfyrLcjyKzxmIf/wBJebOufVjBv6WGh8I1HtApuR5GUMfioaVJebOWC1dwsSSJHCgWTJxa+0M7A3vkLnLtrxQitEeVcbiKsoynNtx07CLFqbgVNxhoz6wLeQYm1FThyJZbUxklZ1H529Cwh0Nh09GCJeGUaj+FeqKXArzxNafWm34s+y6Iw7W2oImtuvGp94r1xT1R5HEVo9WbXizpg1ewqOJEw8KuDcMI1BB6xlka8UIrgZzxuInHclUk13s46X1cw2KZXniDstgDdgbAkgHZIutycjlnXkqcZZtGWHx2Iw8XGlJpP78zhBqtg09HCw+KA+0g09nHkey2hipa1JebO86Awv8A00H90n8q93I8jD8ZiP8AUl5siPqhgT/ysXgtvdXns48iWO08WtKkvMkaP1dw0CbEcKBb3z6Rv2s1ydw417GCirIirYyvWlvVJNv75FpWRWCgCgOjG4NJV2HFxcEEEggjcysM1I6xXjVzOFSUHeJDjxrQkRznIkBJtyt1CTgjn9ljusTsjy9tSR01Nb1PxX05r4rjzLOsiArMTjmdzDALsDZ5D6EfZ9qT7A3XBNha+LfBE8aaUd+ppwXF/Rdvl2SsBgUhUqgOZLMxN2ZjvZjxO7uAAFgAK9SsYVKkqju/DsXYSa9IwoAoAoAoAoAoAoAoAoAoAoAoAoAoAoAoAoAoAoAoAoAoAoAoAoAoAoAoAoAoAoAoAoAoAoAoAoAoAoAoAoAoAoAoAoAoAoAoAoAoAoAoAoAoDjJGGBVgCCLEEXBB4EcaHqbTujMzbSYuPBLI4hkjkkI2ukuwVGwj+kqHaPG4yClRlUbykol+NpUJV2lvJpdjunm1pf4c0zSYeBY1CIoVVFgqiwA7AKkKMpOTvJ3Z2UMQoAoAoAoAoAoAoAoAoAoAoAoAoAoAoAoAoAoAoAoAoAoAoAoAoAoAoAoAoAoAoAoAoAoAoAoAoAoAoAoAoAoAoAoAoAoAoAoAoAoA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" name="Picture 4" descr="http://create-astrobiology.mcgill.ca/logos/mcgil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535" y="785903"/>
            <a:ext cx="1968413" cy="45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comm.utoronto.ca/~biometrics/images/drd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82" y="1556792"/>
            <a:ext cx="2889100" cy="86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780854" y="3429000"/>
            <a:ext cx="3238128" cy="302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2000" dirty="0" smtClean="0"/>
          </a:p>
          <a:p>
            <a:pPr algn="ctr"/>
            <a:r>
              <a:rPr lang="en-CA" sz="2000" dirty="0" smtClean="0"/>
              <a:t>Benjamin C. M. Fung</a:t>
            </a:r>
          </a:p>
          <a:p>
            <a:pPr algn="ctr"/>
            <a:r>
              <a:rPr lang="en-CA" sz="1400" dirty="0" smtClean="0"/>
              <a:t>Data Mining and Security Lab</a:t>
            </a:r>
          </a:p>
          <a:p>
            <a:pPr algn="ctr"/>
            <a:r>
              <a:rPr lang="en-CA" sz="1400" dirty="0" smtClean="0"/>
              <a:t>School of Information Studies</a:t>
            </a:r>
          </a:p>
          <a:p>
            <a:pPr algn="ctr"/>
            <a:r>
              <a:rPr lang="en-CA" sz="1400" dirty="0" smtClean="0"/>
              <a:t>McGill University,</a:t>
            </a:r>
          </a:p>
          <a:p>
            <a:pPr algn="ctr"/>
            <a:r>
              <a:rPr lang="en-CA" sz="1400" dirty="0" smtClean="0"/>
              <a:t>Montreal, Canada</a:t>
            </a:r>
          </a:p>
          <a:p>
            <a:endParaRPr lang="en-CA" sz="1800" dirty="0" smtClean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733182" y="3430984"/>
            <a:ext cx="3238128" cy="302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2000" dirty="0" smtClean="0"/>
          </a:p>
          <a:p>
            <a:pPr algn="ctr"/>
            <a:r>
              <a:rPr lang="en-CA" sz="2000" dirty="0" smtClean="0"/>
              <a:t>Philippe Charland</a:t>
            </a:r>
          </a:p>
          <a:p>
            <a:pPr algn="ctr"/>
            <a:r>
              <a:rPr lang="en-CA" sz="1400" dirty="0" smtClean="0"/>
              <a:t>Mission Critical Cyber Security Section</a:t>
            </a:r>
          </a:p>
          <a:p>
            <a:pPr algn="ctr"/>
            <a:r>
              <a:rPr lang="en-CA" sz="1400" dirty="0" smtClean="0"/>
              <a:t>Defence R&amp;D Canada – </a:t>
            </a:r>
            <a:r>
              <a:rPr lang="en-CA" sz="1400" dirty="0" err="1" smtClean="0"/>
              <a:t>Valcartier</a:t>
            </a:r>
            <a:endParaRPr lang="en-CA" sz="1400" dirty="0" smtClean="0"/>
          </a:p>
          <a:p>
            <a:pPr algn="ctr"/>
            <a:r>
              <a:rPr lang="en-CA" sz="1400" dirty="0" smtClean="0"/>
              <a:t>Quebec, Canada</a:t>
            </a:r>
          </a:p>
          <a:p>
            <a:endParaRPr lang="en-CA" sz="1800" dirty="0" smtClean="0"/>
          </a:p>
        </p:txBody>
      </p:sp>
    </p:spTree>
    <p:extLst>
      <p:ext uri="{BB962C8B-B14F-4D97-AF65-F5344CB8AC3E}">
        <p14:creationId xmlns:p14="http://schemas.microsoft.com/office/powerpoint/2010/main" val="40380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18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First solution: </a:t>
            </a:r>
            <a:r>
              <a:rPr lang="en-US" dirty="0" err="1" smtClean="0"/>
              <a:t>BinClone</a:t>
            </a:r>
            <a:endParaRPr lang="en-US" dirty="0"/>
          </a:p>
        </p:txBody>
      </p:sp>
      <p:pic>
        <p:nvPicPr>
          <p:cNvPr id="1025" name="Picture 1" descr="C:\Users\18\AppData\Roaming\Tencent\Users\93001453\QQ\WinTemp\RichOle\QTW6~T0W%Z7{PJM3CJ8Q([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1" y="914400"/>
            <a:ext cx="900429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3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4744"/>
            <a:ext cx="8191822" cy="554461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Accuracy</a:t>
            </a:r>
            <a:r>
              <a:rPr lang="en-US" sz="2800" dirty="0" smtClean="0"/>
              <a:t>: false positive rate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70C0"/>
                </a:solidFill>
              </a:rPr>
              <a:t>Efficiency and scalability</a:t>
            </a:r>
            <a:r>
              <a:rPr lang="en-US" sz="2800" dirty="0" smtClean="0"/>
              <a:t>: response time with terabytes of assembly code in repository</a:t>
            </a:r>
          </a:p>
          <a:p>
            <a:endParaRPr lang="en-US" dirty="0" smtClean="0"/>
          </a:p>
          <a:p>
            <a:r>
              <a:rPr lang="en-US" sz="2800" dirty="0" smtClean="0">
                <a:solidFill>
                  <a:srgbClr val="0070C0"/>
                </a:solidFill>
              </a:rPr>
              <a:t>Incremental update </a:t>
            </a:r>
            <a:r>
              <a:rPr lang="en-US" sz="2800" dirty="0" smtClean="0"/>
              <a:t>of the repository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70C0"/>
                </a:solidFill>
              </a:rPr>
              <a:t>Interpretability </a:t>
            </a:r>
            <a:r>
              <a:rPr lang="en-US" sz="2800" dirty="0">
                <a:solidFill>
                  <a:srgbClr val="0070C0"/>
                </a:solidFill>
              </a:rPr>
              <a:t>and usability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70C0"/>
                </a:solidFill>
              </a:rPr>
              <a:t>Flexibility</a:t>
            </a:r>
            <a:r>
              <a:rPr lang="en-US" sz="2800" dirty="0" smtClean="0"/>
              <a:t>: binary files with different CPU architectures, compilers, and optimization options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4744"/>
            <a:ext cx="3540790" cy="5688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035786"/>
            <a:ext cx="2952328" cy="456156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28650" y="82511"/>
            <a:ext cx="7759774" cy="118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Finding Clones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8" name="Curved Down Arrow 17"/>
          <p:cNvSpPr/>
          <p:nvPr/>
        </p:nvSpPr>
        <p:spPr>
          <a:xfrm>
            <a:off x="3419872" y="1988840"/>
            <a:ext cx="2880320" cy="777272"/>
          </a:xfrm>
          <a:prstGeom prst="curvedDownArrow">
            <a:avLst>
              <a:gd name="adj1" fmla="val 0"/>
              <a:gd name="adj2" fmla="val 42198"/>
              <a:gd name="adj3" fmla="val 5269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 flipH="1" flipV="1">
            <a:off x="3347864" y="3356992"/>
            <a:ext cx="2880320" cy="839989"/>
          </a:xfrm>
          <a:prstGeom prst="curvedDownArrow">
            <a:avLst>
              <a:gd name="adj1" fmla="val 0"/>
              <a:gd name="adj2" fmla="val 39463"/>
              <a:gd name="adj3" fmla="val 50052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69987" y="2798523"/>
            <a:ext cx="864096" cy="27043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6156176" y="2821855"/>
            <a:ext cx="1034069" cy="31911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2669987" y="3140968"/>
            <a:ext cx="864096" cy="144016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6156175" y="3329156"/>
            <a:ext cx="1034069" cy="157036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00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/>
          <p:cNvGrpSpPr/>
          <p:nvPr/>
        </p:nvGrpSpPr>
        <p:grpSpPr>
          <a:xfrm>
            <a:off x="368968" y="1244470"/>
            <a:ext cx="8708357" cy="4848826"/>
            <a:chOff x="368968" y="923324"/>
            <a:chExt cx="8409941" cy="4621769"/>
          </a:xfrm>
        </p:grpSpPr>
        <p:sp>
          <p:nvSpPr>
            <p:cNvPr id="121" name="Curved Left Arrow 120"/>
            <p:cNvSpPr/>
            <p:nvPr/>
          </p:nvSpPr>
          <p:spPr>
            <a:xfrm>
              <a:off x="7027559" y="1850689"/>
              <a:ext cx="514350" cy="807244"/>
            </a:xfrm>
            <a:prstGeom prst="curvedLef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Curved Left Arrow 121"/>
            <p:cNvSpPr/>
            <p:nvPr/>
          </p:nvSpPr>
          <p:spPr>
            <a:xfrm>
              <a:off x="7012626" y="2883656"/>
              <a:ext cx="514350" cy="807244"/>
            </a:xfrm>
            <a:prstGeom prst="curvedLef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Curved Left Arrow 122"/>
            <p:cNvSpPr/>
            <p:nvPr/>
          </p:nvSpPr>
          <p:spPr>
            <a:xfrm rot="10800000">
              <a:off x="1793865" y="3894114"/>
              <a:ext cx="514350" cy="807244"/>
            </a:xfrm>
            <a:prstGeom prst="curvedLef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Curved Left Arrow 123"/>
            <p:cNvSpPr/>
            <p:nvPr/>
          </p:nvSpPr>
          <p:spPr>
            <a:xfrm rot="10800000">
              <a:off x="1815296" y="2854174"/>
              <a:ext cx="514350" cy="807244"/>
            </a:xfrm>
            <a:prstGeom prst="curvedLef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Curved Left Arrow 126"/>
            <p:cNvSpPr/>
            <p:nvPr/>
          </p:nvSpPr>
          <p:spPr>
            <a:xfrm rot="10800000">
              <a:off x="1827741" y="1821214"/>
              <a:ext cx="514350" cy="807244"/>
            </a:xfrm>
            <a:prstGeom prst="curvedLef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Curved Left Arrow 127"/>
            <p:cNvSpPr/>
            <p:nvPr/>
          </p:nvSpPr>
          <p:spPr>
            <a:xfrm>
              <a:off x="7006694" y="3966185"/>
              <a:ext cx="514350" cy="807244"/>
            </a:xfrm>
            <a:prstGeom prst="curvedLef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471768" y="2270153"/>
              <a:ext cx="93610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HTTP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POST/GET</a:t>
              </a: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400165" y="3467241"/>
              <a:ext cx="137874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Submit jobs</a:t>
              </a: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400165" y="4494621"/>
              <a:ext cx="137874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Persists data</a:t>
              </a: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44416" y="4410069"/>
              <a:ext cx="137874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Load/cache data</a:t>
              </a: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36552" y="3391397"/>
              <a:ext cx="137874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Return results</a:t>
              </a: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68968" y="2213956"/>
              <a:ext cx="137874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Results in Json format</a:t>
              </a:r>
              <a:endPara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2345012" y="4544774"/>
              <a:ext cx="4646586" cy="1000319"/>
              <a:chOff x="3178862" y="4756293"/>
              <a:chExt cx="6195448" cy="1333759"/>
            </a:xfrm>
          </p:grpSpPr>
          <p:grpSp>
            <p:nvGrpSpPr>
              <p:cNvPr id="157" name="Group 156"/>
              <p:cNvGrpSpPr/>
              <p:nvPr/>
            </p:nvGrpSpPr>
            <p:grpSpPr>
              <a:xfrm>
                <a:off x="3178862" y="4756293"/>
                <a:ext cx="6194018" cy="1333759"/>
                <a:chOff x="2826157" y="4629149"/>
                <a:chExt cx="6194018" cy="1247775"/>
              </a:xfrm>
            </p:grpSpPr>
            <p:sp>
              <p:nvSpPr>
                <p:cNvPr id="159" name="Rounded Rectangle 158"/>
                <p:cNvSpPr/>
                <p:nvPr/>
              </p:nvSpPr>
              <p:spPr>
                <a:xfrm>
                  <a:off x="2826157" y="4629149"/>
                  <a:ext cx="6194018" cy="1247775"/>
                </a:xfrm>
                <a:prstGeom prst="roundRect">
                  <a:avLst>
                    <a:gd name="adj" fmla="val 5025"/>
                  </a:avLst>
                </a:prstGeom>
                <a:gradFill rotWithShape="1">
                  <a:gsLst>
                    <a:gs pos="0">
                      <a:srgbClr val="4472C4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4472C4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4472C4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Data Storage layer (hard drives)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Rounded Rectangle 159"/>
                <p:cNvSpPr/>
                <p:nvPr/>
              </p:nvSpPr>
              <p:spPr>
                <a:xfrm>
                  <a:off x="2862469" y="4969565"/>
                  <a:ext cx="1617900" cy="846037"/>
                </a:xfrm>
                <a:prstGeom prst="roundRect">
                  <a:avLst>
                    <a:gd name="adj" fmla="val 10667"/>
                  </a:avLst>
                </a:prstGeom>
                <a:solidFill>
                  <a:srgbClr val="05AFD1"/>
                </a:soli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35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Graph-based data storage model</a:t>
                  </a:r>
                </a:p>
              </p:txBody>
            </p:sp>
            <p:sp>
              <p:nvSpPr>
                <p:cNvPr id="161" name="Rounded Rectangle 160"/>
                <p:cNvSpPr/>
                <p:nvPr/>
              </p:nvSpPr>
              <p:spPr>
                <a:xfrm>
                  <a:off x="6166068" y="4969565"/>
                  <a:ext cx="2818867" cy="846037"/>
                </a:xfrm>
                <a:prstGeom prst="roundRect">
                  <a:avLst>
                    <a:gd name="adj" fmla="val 10667"/>
                  </a:avLst>
                </a:prstGeom>
                <a:solidFill>
                  <a:srgbClr val="05AFD1"/>
                </a:soli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35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No-SQL database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35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Apache Cassandra</a:t>
                  </a:r>
                </a:p>
              </p:txBody>
            </p:sp>
            <p:sp>
              <p:nvSpPr>
                <p:cNvPr id="162" name="Rounded Rectangle 161"/>
                <p:cNvSpPr/>
                <p:nvPr/>
              </p:nvSpPr>
              <p:spPr>
                <a:xfrm>
                  <a:off x="4500856" y="4969565"/>
                  <a:ext cx="1636637" cy="846037"/>
                </a:xfrm>
                <a:prstGeom prst="roundRect">
                  <a:avLst>
                    <a:gd name="adj" fmla="val 10667"/>
                  </a:avLst>
                </a:prstGeom>
                <a:solidFill>
                  <a:srgbClr val="05AFD1"/>
                </a:soli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35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Bucket-based data storage model</a:t>
                  </a:r>
                </a:p>
              </p:txBody>
            </p:sp>
          </p:grpSp>
          <p:pic>
            <p:nvPicPr>
              <p:cNvPr id="158" name="Picture 4" descr="http://upload.wikimedia.org/wikipedia/commons/thumb/5/5e/Cassandra_logo.svg/2000px-Cassandra_logo.svg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97573" y="5211331"/>
                <a:ext cx="1076737" cy="7220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6" name="Group 135"/>
            <p:cNvGrpSpPr/>
            <p:nvPr/>
          </p:nvGrpSpPr>
          <p:grpSpPr>
            <a:xfrm>
              <a:off x="2331689" y="3363084"/>
              <a:ext cx="4645514" cy="1080951"/>
              <a:chOff x="3151574" y="3275959"/>
              <a:chExt cx="6194018" cy="1441268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3151574" y="3275959"/>
                <a:ext cx="6194018" cy="1441268"/>
                <a:chOff x="2826155" y="3244075"/>
                <a:chExt cx="6194018" cy="1361702"/>
              </a:xfrm>
            </p:grpSpPr>
            <p:sp>
              <p:nvSpPr>
                <p:cNvPr id="155" name="Rounded Rectangle 154"/>
                <p:cNvSpPr/>
                <p:nvPr/>
              </p:nvSpPr>
              <p:spPr>
                <a:xfrm>
                  <a:off x="2826155" y="3244075"/>
                  <a:ext cx="6194018" cy="1361702"/>
                </a:xfrm>
                <a:prstGeom prst="roundRect">
                  <a:avLst>
                    <a:gd name="adj" fmla="val 5405"/>
                  </a:avLst>
                </a:prstGeom>
                <a:gradFill rotWithShape="1">
                  <a:gsLst>
                    <a:gs pos="0">
                      <a:srgbClr val="70AD47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70AD47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70AD47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Distributed/Local Map-Reduce compatible execution framework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(Memory and CPUs)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3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3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ounded Rectangle 155"/>
                <p:cNvSpPr/>
                <p:nvPr/>
              </p:nvSpPr>
              <p:spPr>
                <a:xfrm>
                  <a:off x="2881802" y="3799968"/>
                  <a:ext cx="6081267" cy="761551"/>
                </a:xfrm>
                <a:prstGeom prst="roundRect">
                  <a:avLst>
                    <a:gd name="adj" fmla="val 10667"/>
                  </a:avLst>
                </a:prstGeom>
                <a:solidFill>
                  <a:srgbClr val="65D965"/>
                </a:soli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35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Apache Spark: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35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Local mode or distributed mode</a:t>
                  </a:r>
                </a:p>
              </p:txBody>
            </p:sp>
          </p:grpSp>
          <p:pic>
            <p:nvPicPr>
              <p:cNvPr id="154" name="Picture 6" descr="http://upload.wikimedia.org/wikipedia/commons/e/ea/Spark-logo-192x100px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9242" y="3734392"/>
                <a:ext cx="1306101" cy="680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7" name="Group 136"/>
            <p:cNvGrpSpPr/>
            <p:nvPr/>
          </p:nvGrpSpPr>
          <p:grpSpPr>
            <a:xfrm>
              <a:off x="2365017" y="1158694"/>
              <a:ext cx="4641679" cy="986078"/>
              <a:chOff x="3200921" y="631694"/>
              <a:chExt cx="6188905" cy="1314771"/>
            </a:xfrm>
          </p:grpSpPr>
          <p:sp>
            <p:nvSpPr>
              <p:cNvPr id="147" name="Rounded Rectangle 146"/>
              <p:cNvSpPr/>
              <p:nvPr/>
            </p:nvSpPr>
            <p:spPr>
              <a:xfrm>
                <a:off x="3200921" y="1145606"/>
                <a:ext cx="6188905" cy="800859"/>
              </a:xfrm>
              <a:prstGeom prst="roundRect">
                <a:avLst>
                  <a:gd name="adj" fmla="val 4662"/>
                </a:avLst>
              </a:prstGeom>
              <a:gradFill rotWithShape="1">
                <a:gsLst>
                  <a:gs pos="0">
                    <a:srgbClr val="A5A5A5">
                      <a:satMod val="103000"/>
                      <a:lumMod val="102000"/>
                      <a:tint val="94000"/>
                    </a:srgbClr>
                  </a:gs>
                  <a:gs pos="50000">
                    <a:srgbClr val="A5A5A5">
                      <a:satMod val="110000"/>
                      <a:lumMod val="100000"/>
                      <a:shade val="100000"/>
                    </a:srgbClr>
                  </a:gs>
                  <a:gs pos="100000">
                    <a:srgbClr val="A5A5A5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Web-based user interface and clone visualization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Rounded Rectangle 147"/>
              <p:cNvSpPr/>
              <p:nvPr/>
            </p:nvSpPr>
            <p:spPr>
              <a:xfrm>
                <a:off x="3601265" y="1451020"/>
                <a:ext cx="1108219" cy="401617"/>
              </a:xfrm>
              <a:prstGeom prst="roundRect">
                <a:avLst>
                  <a:gd name="adj" fmla="val 11869"/>
                </a:avLst>
              </a:prstGeom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JQuery</a:t>
                </a:r>
                <a:endPara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Rounded Rectangle 148"/>
              <p:cNvSpPr/>
              <p:nvPr/>
            </p:nvSpPr>
            <p:spPr>
              <a:xfrm>
                <a:off x="4962183" y="1451020"/>
                <a:ext cx="1108219" cy="401617"/>
              </a:xfrm>
              <a:prstGeom prst="roundRect">
                <a:avLst>
                  <a:gd name="adj" fmla="val 11869"/>
                </a:avLst>
              </a:prstGeom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D3js</a:t>
                </a:r>
                <a:endPara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Rounded Rectangle 149"/>
              <p:cNvSpPr/>
              <p:nvPr/>
            </p:nvSpPr>
            <p:spPr>
              <a:xfrm>
                <a:off x="6332910" y="1457065"/>
                <a:ext cx="1162765" cy="395595"/>
              </a:xfrm>
              <a:prstGeom prst="roundRect">
                <a:avLst>
                  <a:gd name="adj" fmla="val 11869"/>
                </a:avLst>
              </a:prstGeom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Dagre</a:t>
                </a:r>
                <a:endPara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Rounded Rectangle 150"/>
              <p:cNvSpPr/>
              <p:nvPr/>
            </p:nvSpPr>
            <p:spPr>
              <a:xfrm>
                <a:off x="7666966" y="1449114"/>
                <a:ext cx="1251989" cy="395595"/>
              </a:xfrm>
              <a:prstGeom prst="roundRect">
                <a:avLst>
                  <a:gd name="adj" fmla="val 11869"/>
                </a:avLst>
              </a:prstGeom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Bootstrap</a:t>
                </a:r>
                <a:endPara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Rounded Rectangle 151"/>
              <p:cNvSpPr/>
              <p:nvPr/>
            </p:nvSpPr>
            <p:spPr>
              <a:xfrm>
                <a:off x="7585804" y="631694"/>
                <a:ext cx="1769574" cy="645449"/>
              </a:xfrm>
              <a:prstGeom prst="roundRect">
                <a:avLst>
                  <a:gd name="adj" fmla="val 4662"/>
                </a:avLst>
              </a:prstGeom>
              <a:gradFill rotWithShape="1">
                <a:gsLst>
                  <a:gs pos="0">
                    <a:srgbClr val="ED7D31">
                      <a:satMod val="103000"/>
                      <a:lumMod val="102000"/>
                      <a:tint val="94000"/>
                    </a:srgbClr>
                  </a:gs>
                  <a:gs pos="50000">
                    <a:srgbClr val="ED7D31">
                      <a:satMod val="110000"/>
                      <a:lumMod val="100000"/>
                      <a:shade val="100000"/>
                    </a:srgbClr>
                  </a:gs>
                  <a:gs pos="100000">
                    <a:srgbClr val="ED7D31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IDA-Pro Connector (Plugin)</a:t>
                </a:r>
                <a:endPara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2354602" y="2193931"/>
              <a:ext cx="4645514" cy="1069202"/>
              <a:chOff x="3172599" y="1821863"/>
              <a:chExt cx="6194018" cy="1425602"/>
            </a:xfrm>
          </p:grpSpPr>
          <p:grpSp>
            <p:nvGrpSpPr>
              <p:cNvPr id="141" name="Group 140"/>
              <p:cNvGrpSpPr/>
              <p:nvPr/>
            </p:nvGrpSpPr>
            <p:grpSpPr>
              <a:xfrm>
                <a:off x="3172599" y="1923490"/>
                <a:ext cx="6194018" cy="1323975"/>
                <a:chOff x="2826155" y="2105025"/>
                <a:chExt cx="6194018" cy="1323975"/>
              </a:xfrm>
            </p:grpSpPr>
            <p:sp>
              <p:nvSpPr>
                <p:cNvPr id="143" name="Rounded Rectangle 142"/>
                <p:cNvSpPr/>
                <p:nvPr/>
              </p:nvSpPr>
              <p:spPr>
                <a:xfrm>
                  <a:off x="2826155" y="2105025"/>
                  <a:ext cx="6194018" cy="1323975"/>
                </a:xfrm>
                <a:prstGeom prst="roundRect">
                  <a:avLst>
                    <a:gd name="adj" fmla="val 4662"/>
                  </a:avLst>
                </a:prstGeom>
                <a:solidFill>
                  <a:srgbClr val="DE2A00"/>
                </a:soli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K</a:t>
                  </a:r>
                  <a:r>
                    <a:rPr kumimoji="0" lang="en-US" altLang="zh-CN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rPr>
                    <a:t>am1n0</a:t>
                  </a:r>
                  <a:r>
                    <a:rPr kumimoji="0" lang="en-CA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engine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ounded Rectangle 143"/>
                <p:cNvSpPr/>
                <p:nvPr/>
              </p:nvSpPr>
              <p:spPr>
                <a:xfrm>
                  <a:off x="2941960" y="2466975"/>
                  <a:ext cx="2021345" cy="875455"/>
                </a:xfrm>
                <a:prstGeom prst="roundRect">
                  <a:avLst>
                    <a:gd name="adj" fmla="val 4662"/>
                  </a:avLst>
                </a:prstGeom>
                <a:solidFill>
                  <a:srgbClr val="FA3000"/>
                </a:soli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35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LSH-based assembly code clone search</a:t>
                  </a:r>
                  <a:endParaRPr kumimoji="0" lang="en-US" sz="13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ounded Rectangle 144"/>
                <p:cNvSpPr/>
                <p:nvPr/>
              </p:nvSpPr>
              <p:spPr>
                <a:xfrm>
                  <a:off x="5015722" y="2466973"/>
                  <a:ext cx="2008209" cy="875455"/>
                </a:xfrm>
                <a:prstGeom prst="roundRect">
                  <a:avLst>
                    <a:gd name="adj" fmla="val 4662"/>
                  </a:avLst>
                </a:prstGeom>
                <a:solidFill>
                  <a:srgbClr val="FA3000"/>
                </a:soli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35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MR-based subgraph search</a:t>
                  </a:r>
                  <a:endParaRPr kumimoji="0" lang="en-US" sz="13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ounded Rectangle 145"/>
                <p:cNvSpPr/>
                <p:nvPr/>
              </p:nvSpPr>
              <p:spPr>
                <a:xfrm>
                  <a:off x="7076347" y="2466130"/>
                  <a:ext cx="1865698" cy="875455"/>
                </a:xfrm>
                <a:prstGeom prst="roundRect">
                  <a:avLst>
                    <a:gd name="adj" fmla="val 4662"/>
                  </a:avLst>
                </a:prstGeom>
                <a:solidFill>
                  <a:srgbClr val="FA3000"/>
                </a:soli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35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Assembly code processing utilities</a:t>
                  </a:r>
                  <a:endParaRPr kumimoji="0" lang="en-US" sz="13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2" name="Rounded Rectangle 141"/>
              <p:cNvSpPr/>
              <p:nvPr/>
            </p:nvSpPr>
            <p:spPr>
              <a:xfrm>
                <a:off x="4939986" y="1821863"/>
                <a:ext cx="4310825" cy="370630"/>
              </a:xfrm>
              <a:prstGeom prst="roundRect">
                <a:avLst>
                  <a:gd name="adj" fmla="val 9698"/>
                </a:avLst>
              </a:prstGeom>
              <a:gradFill rotWithShape="1">
                <a:gsLst>
                  <a:gs pos="0">
                    <a:srgbClr val="FFC000">
                      <a:satMod val="103000"/>
                      <a:lumMod val="102000"/>
                      <a:tint val="94000"/>
                    </a:srgbClr>
                  </a:gs>
                  <a:gs pos="50000">
                    <a:srgbClr val="FFC000">
                      <a:satMod val="110000"/>
                      <a:lumMod val="100000"/>
                      <a:shade val="100000"/>
                    </a:srgbClr>
                  </a:gs>
                  <a:gs pos="100000">
                    <a:srgbClr val="FFC000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RESTful API web services</a:t>
                </a:r>
                <a:endPara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3871" y="1165837"/>
              <a:ext cx="1284800" cy="364273"/>
            </a:xfrm>
            <a:prstGeom prst="rect">
              <a:avLst/>
            </a:prstGeom>
          </p:spPr>
        </p:pic>
        <p:pic>
          <p:nvPicPr>
            <p:cNvPr id="140" name="Picture 4" descr="http://cdn.mysitemyway.com/etc-mysitemyway/icons/legacy-previews/icons/glossy-black-icons-natural-wonders/051411-glossy-black-icon-natural-wonders-planet3-sc48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475" y="923324"/>
              <a:ext cx="520065" cy="520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Title 1"/>
          <p:cNvSpPr txBox="1">
            <a:spLocks/>
          </p:cNvSpPr>
          <p:nvPr/>
        </p:nvSpPr>
        <p:spPr>
          <a:xfrm>
            <a:off x="628650" y="82511"/>
            <a:ext cx="7759774" cy="118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Overall Solution Stack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936898" y="1598027"/>
            <a:ext cx="6690110" cy="3606306"/>
            <a:chOff x="563398" y="921027"/>
            <a:chExt cx="8920146" cy="4808408"/>
          </a:xfrm>
        </p:grpSpPr>
        <p:sp>
          <p:nvSpPr>
            <p:cNvPr id="10" name="Rectangle 9"/>
            <p:cNvSpPr/>
            <p:nvPr/>
          </p:nvSpPr>
          <p:spPr>
            <a:xfrm>
              <a:off x="563398" y="1484822"/>
              <a:ext cx="2454222" cy="608276"/>
            </a:xfrm>
            <a:prstGeom prst="rect">
              <a:avLst/>
            </a:prstGeom>
            <a:solidFill>
              <a:srgbClr val="FF33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350" dirty="0">
                  <a:solidFill>
                    <a:prstClr val="white"/>
                  </a:solidFill>
                </a:rPr>
                <a:t>The Kam1n0 Engine Node</a:t>
              </a: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3398" y="2444052"/>
              <a:ext cx="2454222" cy="608276"/>
            </a:xfrm>
            <a:prstGeom prst="rect">
              <a:avLst/>
            </a:prstGeom>
            <a:solidFill>
              <a:srgbClr val="FF33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350" dirty="0">
                  <a:solidFill>
                    <a:prstClr val="white"/>
                  </a:solidFill>
                </a:rPr>
                <a:t>The Kam1n0 Engine Node</a:t>
              </a: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3398" y="3405156"/>
              <a:ext cx="2454222" cy="608276"/>
            </a:xfrm>
            <a:prstGeom prst="rect">
              <a:avLst/>
            </a:prstGeom>
            <a:solidFill>
              <a:srgbClr val="FF33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350" dirty="0">
                  <a:solidFill>
                    <a:prstClr val="white"/>
                  </a:solidFill>
                </a:rPr>
                <a:t>The Kam1n0 Engine Node</a:t>
              </a: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90010" y="1687949"/>
              <a:ext cx="2454222" cy="4918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350" dirty="0">
                  <a:solidFill>
                    <a:prstClr val="white"/>
                  </a:solidFill>
                </a:rPr>
                <a:t>Yarn Resource Manager</a:t>
              </a:r>
              <a:endParaRPr lang="en-US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016622" y="921027"/>
              <a:ext cx="2454222" cy="1437280"/>
              <a:chOff x="6944324" y="2526433"/>
              <a:chExt cx="2454222" cy="143728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944324" y="3531321"/>
                <a:ext cx="2454222" cy="43239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350" dirty="0">
                    <a:solidFill>
                      <a:prstClr val="white"/>
                    </a:solidFill>
                  </a:rPr>
                  <a:t>Cassandra Data Node</a:t>
                </a:r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944324" y="2950876"/>
                <a:ext cx="2454222" cy="58839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350" dirty="0">
                    <a:solidFill>
                      <a:prstClr val="white"/>
                    </a:solidFill>
                  </a:rPr>
                  <a:t>Spark Worker Node</a:t>
                </a:r>
              </a:p>
              <a:p>
                <a:pPr algn="ctr"/>
                <a:r>
                  <a:rPr lang="en-CA" sz="1350" dirty="0">
                    <a:solidFill>
                      <a:prstClr val="white"/>
                    </a:solidFill>
                  </a:rPr>
                  <a:t>(Spark executor)</a:t>
                </a:r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944324" y="2526433"/>
                <a:ext cx="2454222" cy="42255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350" dirty="0">
                    <a:solidFill>
                      <a:prstClr val="white"/>
                    </a:solidFill>
                  </a:rPr>
                  <a:t>Yarn Node Manager</a:t>
                </a:r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016622" y="2514310"/>
              <a:ext cx="2454222" cy="1437280"/>
              <a:chOff x="6944324" y="2526433"/>
              <a:chExt cx="2454222" cy="14372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944324" y="3531321"/>
                <a:ext cx="2454222" cy="43239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350" dirty="0">
                    <a:solidFill>
                      <a:prstClr val="white"/>
                    </a:solidFill>
                  </a:rPr>
                  <a:t>Cassandra Data Node</a:t>
                </a:r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944324" y="2950876"/>
                <a:ext cx="2454222" cy="58839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350" dirty="0">
                    <a:solidFill>
                      <a:prstClr val="white"/>
                    </a:solidFill>
                  </a:rPr>
                  <a:t>Spark Worker Node</a:t>
                </a:r>
              </a:p>
              <a:p>
                <a:pPr algn="ctr"/>
                <a:r>
                  <a:rPr lang="en-CA" sz="1350" dirty="0">
                    <a:solidFill>
                      <a:prstClr val="white"/>
                    </a:solidFill>
                  </a:rPr>
                  <a:t>(Spark executor)</a:t>
                </a:r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944324" y="2526433"/>
                <a:ext cx="2454222" cy="42255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350" dirty="0">
                    <a:solidFill>
                      <a:prstClr val="white"/>
                    </a:solidFill>
                  </a:rPr>
                  <a:t>Yarn Node Manager</a:t>
                </a:r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016622" y="4292155"/>
              <a:ext cx="2454222" cy="1437280"/>
              <a:chOff x="6944324" y="2526433"/>
              <a:chExt cx="2454222" cy="143728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944324" y="3531321"/>
                <a:ext cx="2454222" cy="43239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350" dirty="0">
                    <a:solidFill>
                      <a:prstClr val="white"/>
                    </a:solidFill>
                  </a:rPr>
                  <a:t>Cassandra Data Node</a:t>
                </a:r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944324" y="2950876"/>
                <a:ext cx="2454222" cy="58839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350" dirty="0">
                    <a:solidFill>
                      <a:prstClr val="white"/>
                    </a:solidFill>
                  </a:rPr>
                  <a:t>Spark Worker Node</a:t>
                </a:r>
              </a:p>
              <a:p>
                <a:pPr algn="ctr"/>
                <a:r>
                  <a:rPr lang="en-CA" sz="1350" dirty="0">
                    <a:solidFill>
                      <a:prstClr val="white"/>
                    </a:solidFill>
                  </a:rPr>
                  <a:t>(Spark executor)</a:t>
                </a:r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944324" y="2526433"/>
                <a:ext cx="2454222" cy="42255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350" dirty="0">
                    <a:solidFill>
                      <a:prstClr val="white"/>
                    </a:solidFill>
                  </a:rPr>
                  <a:t>Yarn Node Manager</a:t>
                </a:r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790010" y="2545909"/>
              <a:ext cx="2454222" cy="1012838"/>
              <a:chOff x="6944324" y="2526433"/>
              <a:chExt cx="2454222" cy="1012838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944324" y="2950876"/>
                <a:ext cx="2454222" cy="58839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350" dirty="0">
                    <a:solidFill>
                      <a:prstClr val="white"/>
                    </a:solidFill>
                  </a:rPr>
                  <a:t>Spark Application Master</a:t>
                </a:r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944324" y="2526433"/>
                <a:ext cx="2454222" cy="42255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350" dirty="0">
                    <a:solidFill>
                      <a:prstClr val="white"/>
                    </a:solidFill>
                  </a:rPr>
                  <a:t>Yarn Node Manager</a:t>
                </a:r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9" name="Straight Arrow Connector 48"/>
            <p:cNvCxnSpPr>
              <a:stCxn id="13" idx="3"/>
              <a:endCxn id="14" idx="1"/>
            </p:cNvCxnSpPr>
            <p:nvPr/>
          </p:nvCxnSpPr>
          <p:spPr>
            <a:xfrm flipV="1">
              <a:off x="6244232" y="1132307"/>
              <a:ext cx="772390" cy="801558"/>
            </a:xfrm>
            <a:prstGeom prst="straightConnector1">
              <a:avLst/>
            </a:prstGeom>
            <a:ln>
              <a:prstDash val="sysDot"/>
              <a:headEnd type="triangle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3" idx="3"/>
              <a:endCxn id="19" idx="1"/>
            </p:cNvCxnSpPr>
            <p:nvPr/>
          </p:nvCxnSpPr>
          <p:spPr>
            <a:xfrm>
              <a:off x="6244232" y="1933865"/>
              <a:ext cx="772390" cy="791725"/>
            </a:xfrm>
            <a:prstGeom prst="straightConnector1">
              <a:avLst/>
            </a:prstGeom>
            <a:ln>
              <a:prstDash val="sysDot"/>
              <a:headEnd type="triangle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13" idx="3"/>
              <a:endCxn id="23" idx="1"/>
            </p:cNvCxnSpPr>
            <p:nvPr/>
          </p:nvCxnSpPr>
          <p:spPr>
            <a:xfrm>
              <a:off x="6244232" y="1933865"/>
              <a:ext cx="772390" cy="2569570"/>
            </a:xfrm>
            <a:prstGeom prst="straightConnector1">
              <a:avLst/>
            </a:prstGeom>
            <a:ln>
              <a:prstDash val="sysDot"/>
              <a:headEnd type="triangle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27" idx="0"/>
              <a:endCxn id="13" idx="2"/>
            </p:cNvCxnSpPr>
            <p:nvPr/>
          </p:nvCxnSpPr>
          <p:spPr>
            <a:xfrm flipV="1">
              <a:off x="5017121" y="2179780"/>
              <a:ext cx="0" cy="366129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10" idx="3"/>
              <a:endCxn id="13" idx="1"/>
            </p:cNvCxnSpPr>
            <p:nvPr/>
          </p:nvCxnSpPr>
          <p:spPr>
            <a:xfrm>
              <a:off x="3017620" y="1788960"/>
              <a:ext cx="772390" cy="144905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11" idx="3"/>
              <a:endCxn id="13" idx="1"/>
            </p:cNvCxnSpPr>
            <p:nvPr/>
          </p:nvCxnSpPr>
          <p:spPr>
            <a:xfrm flipV="1">
              <a:off x="3017620" y="1933865"/>
              <a:ext cx="772390" cy="814325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12" idx="3"/>
              <a:endCxn id="13" idx="1"/>
            </p:cNvCxnSpPr>
            <p:nvPr/>
          </p:nvCxnSpPr>
          <p:spPr>
            <a:xfrm flipV="1">
              <a:off x="3017620" y="1933865"/>
              <a:ext cx="772390" cy="1775429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26" idx="3"/>
              <a:endCxn id="8" idx="1"/>
            </p:cNvCxnSpPr>
            <p:nvPr/>
          </p:nvCxnSpPr>
          <p:spPr>
            <a:xfrm flipV="1">
              <a:off x="6244232" y="1639668"/>
              <a:ext cx="772390" cy="1624882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26" idx="3"/>
              <a:endCxn id="18" idx="1"/>
            </p:cNvCxnSpPr>
            <p:nvPr/>
          </p:nvCxnSpPr>
          <p:spPr>
            <a:xfrm flipV="1">
              <a:off x="6244232" y="3232951"/>
              <a:ext cx="772390" cy="31599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26" idx="3"/>
              <a:endCxn id="22" idx="1"/>
            </p:cNvCxnSpPr>
            <p:nvPr/>
          </p:nvCxnSpPr>
          <p:spPr>
            <a:xfrm>
              <a:off x="6244232" y="3264550"/>
              <a:ext cx="772390" cy="1746246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7" name="Curved Connector 76"/>
            <p:cNvCxnSpPr>
              <a:stCxn id="7" idx="3"/>
              <a:endCxn id="17" idx="3"/>
            </p:cNvCxnSpPr>
            <p:nvPr/>
          </p:nvCxnSpPr>
          <p:spPr>
            <a:xfrm>
              <a:off x="9470844" y="2142111"/>
              <a:ext cx="12700" cy="1593283"/>
            </a:xfrm>
            <a:prstGeom prst="curvedConnector3">
              <a:avLst>
                <a:gd name="adj1" fmla="val 1800000"/>
              </a:avLst>
            </a:prstGeom>
            <a:ln>
              <a:prstDash val="sysDot"/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8" name="Curved Connector 77"/>
            <p:cNvCxnSpPr>
              <a:stCxn id="7" idx="3"/>
              <a:endCxn id="21" idx="3"/>
            </p:cNvCxnSpPr>
            <p:nvPr/>
          </p:nvCxnSpPr>
          <p:spPr>
            <a:xfrm>
              <a:off x="9470844" y="2142111"/>
              <a:ext cx="12700" cy="3371128"/>
            </a:xfrm>
            <a:prstGeom prst="curvedConnector3">
              <a:avLst>
                <a:gd name="adj1" fmla="val 3600000"/>
              </a:avLst>
            </a:prstGeom>
            <a:ln>
              <a:prstDash val="sysDot"/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3" name="Curved Connector 82"/>
            <p:cNvCxnSpPr>
              <a:stCxn id="17" idx="3"/>
              <a:endCxn id="21" idx="3"/>
            </p:cNvCxnSpPr>
            <p:nvPr/>
          </p:nvCxnSpPr>
          <p:spPr>
            <a:xfrm>
              <a:off x="9470844" y="3735394"/>
              <a:ext cx="12700" cy="1777845"/>
            </a:xfrm>
            <a:prstGeom prst="curvedConnector3">
              <a:avLst>
                <a:gd name="adj1" fmla="val 2084213"/>
              </a:avLst>
            </a:prstGeom>
            <a:ln>
              <a:prstDash val="sysDot"/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1684421" y="4890479"/>
              <a:ext cx="778105" cy="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1684421" y="5134847"/>
              <a:ext cx="778105" cy="2637"/>
            </a:xfrm>
            <a:prstGeom prst="straightConnector1">
              <a:avLst/>
            </a:prstGeom>
            <a:ln>
              <a:prstDash val="sysDot"/>
              <a:headEnd type="triangle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1684420" y="5398939"/>
              <a:ext cx="778105" cy="0"/>
            </a:xfrm>
            <a:prstGeom prst="straightConnector1">
              <a:avLst/>
            </a:prstGeom>
            <a:ln>
              <a:prstDash val="sysDot"/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462525" y="4667216"/>
              <a:ext cx="206692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350" dirty="0">
                  <a:solidFill>
                    <a:prstClr val="black"/>
                  </a:solidFill>
                </a:rPr>
                <a:t>Map-Reduce Jobs</a:t>
              </a:r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462525" y="4971354"/>
              <a:ext cx="255459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350" dirty="0">
                  <a:solidFill>
                    <a:prstClr val="black"/>
                  </a:solidFill>
                </a:rPr>
                <a:t>Cluster management</a:t>
              </a:r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462525" y="5275492"/>
              <a:ext cx="346202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350" dirty="0">
                  <a:solidFill>
                    <a:prstClr val="black"/>
                  </a:solidFill>
                </a:rPr>
                <a:t>Cassandra Data Node connections</a:t>
              </a:r>
              <a:endParaRPr lang="en-US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177F-80B9-4C81-8749-D72C31BCEB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127543" y="175642"/>
            <a:ext cx="5953125" cy="7561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Distributed deployment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5686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109244" cy="118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Efficiency 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k</a:t>
            </a:r>
            <a:r>
              <a:rPr lang="en-US" dirty="0">
                <a:solidFill>
                  <a:prstClr val="black"/>
                </a:solidFill>
              </a:rPr>
              <a:t>-NN problem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345370" y="2844433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493288" y="3144378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641206" y="2875437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97452" y="3269659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47930" y="3518108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011001" y="3144378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45370" y="3679473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62281" y="3576006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470255" y="5471092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18173" y="4341022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402335" y="4149106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57828" y="5323174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954100" y="4865975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201314" y="3138139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030456" y="3257016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059339" y="3018358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888735" y="3635061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863083" y="2638853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112926" y="5001061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651" y="1233466"/>
            <a:ext cx="2114550" cy="1200150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H="1">
            <a:off x="3158919" y="2051222"/>
            <a:ext cx="2821752" cy="587631"/>
          </a:xfrm>
          <a:prstGeom prst="straightConnector1">
            <a:avLst/>
          </a:prstGeom>
          <a:ln w="38100">
            <a:solidFill>
              <a:srgbClr val="7030A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932" y="6291369"/>
            <a:ext cx="6181725" cy="2952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109244" cy="118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Efficiency (</a:t>
            </a:r>
            <a:r>
              <a:rPr lang="en-US" i="1" dirty="0" smtClean="0">
                <a:solidFill>
                  <a:prstClr val="black"/>
                </a:solidFill>
              </a:rPr>
              <a:t>k</a:t>
            </a:r>
            <a:r>
              <a:rPr lang="en-US" dirty="0" smtClean="0">
                <a:solidFill>
                  <a:prstClr val="black"/>
                </a:solidFill>
              </a:rPr>
              <a:t>-NN problem)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706287" y="1013721"/>
            <a:ext cx="7886700" cy="4873692"/>
          </a:xfrm>
        </p:spPr>
        <p:txBody>
          <a:bodyPr>
            <a:noAutofit/>
          </a:bodyPr>
          <a:lstStyle/>
          <a:p>
            <a:r>
              <a:rPr lang="en-US" sz="2400" dirty="0" smtClean="0"/>
              <a:t>B</a:t>
            </a:r>
            <a:r>
              <a:rPr lang="en-US" altLang="zh-CN" sz="2400" dirty="0" smtClean="0"/>
              <a:t>in-Clone:</a:t>
            </a:r>
          </a:p>
          <a:p>
            <a:pPr lvl="1"/>
            <a:r>
              <a:rPr lang="en-US" altLang="zh-CN" sz="2000" dirty="0" smtClean="0"/>
              <a:t>Inefficient and not scalable</a:t>
            </a:r>
          </a:p>
          <a:p>
            <a:pPr lvl="2"/>
            <a:r>
              <a:rPr lang="en-US" altLang="zh-CN" sz="1600" dirty="0" smtClean="0"/>
              <a:t>Two combination of feature elements.</a:t>
            </a:r>
          </a:p>
          <a:p>
            <a:pPr lvl="2"/>
            <a:r>
              <a:rPr lang="en-US" altLang="zh-CN" sz="1600" dirty="0" smtClean="0"/>
              <a:t>Less accurate</a:t>
            </a:r>
          </a:p>
          <a:p>
            <a:pPr lvl="1"/>
            <a:endParaRPr lang="en-US" sz="1600" dirty="0" smtClean="0">
              <a:solidFill>
                <a:prstClr val="black"/>
              </a:solidFill>
            </a:endParaRPr>
          </a:p>
          <a:p>
            <a:pPr lvl="1"/>
            <a:endParaRPr lang="en-US" sz="1600" dirty="0" smtClean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59" y="2683050"/>
            <a:ext cx="5229225" cy="379095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850" y="2387775"/>
            <a:ext cx="6181725" cy="2952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109244" cy="118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Efficiency 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k</a:t>
            </a:r>
            <a:r>
              <a:rPr lang="en-US" dirty="0">
                <a:solidFill>
                  <a:prstClr val="black"/>
                </a:solidFill>
              </a:rPr>
              <a:t>-NN problem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05783" y="2334767"/>
            <a:ext cx="2366682" cy="236668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982429" y="2334767"/>
            <a:ext cx="2366682" cy="236668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496903" y="2421076"/>
            <a:ext cx="2366682" cy="236668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73553" y="2460185"/>
            <a:ext cx="2366682" cy="236668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5783" y="3772262"/>
            <a:ext cx="2366682" cy="236668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82429" y="3772262"/>
            <a:ext cx="2366682" cy="236668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96903" y="3858571"/>
            <a:ext cx="2366682" cy="236668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73553" y="3897680"/>
            <a:ext cx="2366682" cy="236668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14914" y="641171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Locality Sensitive Hashing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263456" y="1598519"/>
            <a:ext cx="599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Equal partitioning and static hashing</a:t>
            </a:r>
          </a:p>
        </p:txBody>
      </p:sp>
      <p:sp>
        <p:nvSpPr>
          <p:cNvPr id="17" name="Oval 16"/>
          <p:cNvSpPr/>
          <p:nvPr/>
        </p:nvSpPr>
        <p:spPr>
          <a:xfrm>
            <a:off x="2345370" y="2844433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493288" y="3144378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641206" y="2875437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97452" y="3269659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47930" y="3518108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011001" y="3144378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45370" y="3679473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62281" y="3576006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470255" y="5471092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18173" y="4341022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402335" y="4149106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57828" y="5323174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954100" y="4865975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201314" y="3138139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030456" y="3257016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059339" y="3018358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888735" y="3635061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863083" y="2638853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112926" y="5001061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7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/>
          <p:cNvSpPr/>
          <p:nvPr/>
        </p:nvSpPr>
        <p:spPr>
          <a:xfrm>
            <a:off x="2913418" y="2392252"/>
            <a:ext cx="2366682" cy="236668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4427892" y="2478561"/>
            <a:ext cx="2366682" cy="236668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804542" y="2517670"/>
            <a:ext cx="2366682" cy="236668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1536772" y="3829747"/>
            <a:ext cx="2366682" cy="236668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913418" y="3829747"/>
            <a:ext cx="2366682" cy="236668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4427892" y="3916056"/>
            <a:ext cx="2366682" cy="236668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04542" y="3955165"/>
            <a:ext cx="2366682" cy="236668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1422054" y="2317415"/>
            <a:ext cx="1285872" cy="128587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1368686" y="3124859"/>
            <a:ext cx="1285872" cy="128587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2414482" y="2328119"/>
            <a:ext cx="1285872" cy="128587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2404670" y="3124859"/>
            <a:ext cx="1285872" cy="128587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734989" y="683486"/>
            <a:ext cx="83001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</a:rPr>
              <a:t>Adaptive Locality Sensitive Hashing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8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258A177F-80B9-4C81-8749-D72C31BCEB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06463" y="1629290"/>
            <a:ext cx="7557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Unequal partitioning and dynamic hashing for cosine space</a:t>
            </a:r>
          </a:p>
        </p:txBody>
      </p:sp>
      <p:sp>
        <p:nvSpPr>
          <p:cNvPr id="85" name="Oval 84"/>
          <p:cNvSpPr/>
          <p:nvPr/>
        </p:nvSpPr>
        <p:spPr>
          <a:xfrm>
            <a:off x="2276359" y="2901918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2424277" y="3201863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2572195" y="2932922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2128441" y="3327144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2578919" y="3575593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2941990" y="3201863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2276359" y="3736958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3093270" y="3633491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6401244" y="5528577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6549162" y="4398507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5333324" y="4206591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5588817" y="5380659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4885089" y="4923460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6132303" y="3195624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3961445" y="3314501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1990328" y="3075843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1819724" y="3692546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794072" y="2696338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7043915" y="5058546"/>
            <a:ext cx="147918" cy="1479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Title 1"/>
          <p:cNvSpPr txBox="1">
            <a:spLocks/>
          </p:cNvSpPr>
          <p:nvPr/>
        </p:nvSpPr>
        <p:spPr>
          <a:xfrm>
            <a:off x="628650" y="0"/>
            <a:ext cx="7109244" cy="118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Efficiency 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k</a:t>
            </a:r>
            <a:r>
              <a:rPr lang="en-US" dirty="0">
                <a:solidFill>
                  <a:prstClr val="black"/>
                </a:solidFill>
              </a:rPr>
              <a:t>-NN problem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2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628650" y="82511"/>
            <a:ext cx="8047806" cy="118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Scalability (</a:t>
            </a:r>
            <a:r>
              <a:rPr lang="en-US" i="1" dirty="0" smtClean="0">
                <a:solidFill>
                  <a:schemeClr val="tx2"/>
                </a:solidFill>
              </a:rPr>
              <a:t>subgraph search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1377834" y="2302568"/>
            <a:ext cx="6734628" cy="44388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1377834" y="1078869"/>
            <a:ext cx="6734628" cy="117438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9" name="Group 238"/>
          <p:cNvGrpSpPr/>
          <p:nvPr/>
        </p:nvGrpSpPr>
        <p:grpSpPr>
          <a:xfrm>
            <a:off x="1851397" y="2383026"/>
            <a:ext cx="4692386" cy="933177"/>
            <a:chOff x="1562135" y="823052"/>
            <a:chExt cx="4692386" cy="933177"/>
          </a:xfrm>
        </p:grpSpPr>
        <p:sp>
          <p:nvSpPr>
            <p:cNvPr id="240" name="Rounded Rectangle 239"/>
            <p:cNvSpPr/>
            <p:nvPr/>
          </p:nvSpPr>
          <p:spPr>
            <a:xfrm>
              <a:off x="1562135" y="841829"/>
              <a:ext cx="609600" cy="9144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Rounded Rectangle 240"/>
            <p:cNvSpPr/>
            <p:nvPr/>
          </p:nvSpPr>
          <p:spPr>
            <a:xfrm>
              <a:off x="2380345" y="841829"/>
              <a:ext cx="609600" cy="9144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3198555" y="841829"/>
              <a:ext cx="609600" cy="9144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1663734" y="856343"/>
              <a:ext cx="391886" cy="88537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496458" y="856345"/>
              <a:ext cx="391886" cy="88537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300154" y="856343"/>
              <a:ext cx="391886" cy="88537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Isosceles Triangle 245"/>
            <p:cNvSpPr/>
            <p:nvPr/>
          </p:nvSpPr>
          <p:spPr>
            <a:xfrm>
              <a:off x="2605643" y="1424487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2608003" y="1010466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8" name="Straight Connector 247"/>
            <p:cNvCxnSpPr>
              <a:stCxn id="247" idx="4"/>
              <a:endCxn id="246" idx="0"/>
            </p:cNvCxnSpPr>
            <p:nvPr/>
          </p:nvCxnSpPr>
          <p:spPr>
            <a:xfrm>
              <a:off x="2705068" y="1204595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249" name="Isosceles Triangle 248"/>
            <p:cNvSpPr/>
            <p:nvPr/>
          </p:nvSpPr>
          <p:spPr>
            <a:xfrm>
              <a:off x="1758169" y="1424487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1760529" y="1010466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51" name="Straight Connector 250"/>
            <p:cNvCxnSpPr>
              <a:stCxn id="250" idx="4"/>
              <a:endCxn id="249" idx="0"/>
            </p:cNvCxnSpPr>
            <p:nvPr/>
          </p:nvCxnSpPr>
          <p:spPr>
            <a:xfrm>
              <a:off x="1857594" y="1204595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252" name="Isosceles Triangle 251"/>
            <p:cNvSpPr/>
            <p:nvPr/>
          </p:nvSpPr>
          <p:spPr>
            <a:xfrm>
              <a:off x="3415326" y="1424487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3417686" y="1010466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54" name="Straight Connector 253"/>
            <p:cNvCxnSpPr>
              <a:stCxn id="253" idx="4"/>
              <a:endCxn id="252" idx="0"/>
            </p:cNvCxnSpPr>
            <p:nvPr/>
          </p:nvCxnSpPr>
          <p:spPr>
            <a:xfrm>
              <a:off x="3514751" y="1204595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255" name="Rounded Rectangle 254"/>
            <p:cNvSpPr/>
            <p:nvPr/>
          </p:nvSpPr>
          <p:spPr>
            <a:xfrm>
              <a:off x="4012633" y="823052"/>
              <a:ext cx="609600" cy="9144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Rounded Rectangle 255"/>
            <p:cNvSpPr/>
            <p:nvPr/>
          </p:nvSpPr>
          <p:spPr>
            <a:xfrm>
              <a:off x="4830843" y="823052"/>
              <a:ext cx="609600" cy="9144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4114232" y="837566"/>
              <a:ext cx="391886" cy="88537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4946956" y="837568"/>
              <a:ext cx="391886" cy="88537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Isosceles Triangle 258"/>
            <p:cNvSpPr/>
            <p:nvPr/>
          </p:nvSpPr>
          <p:spPr>
            <a:xfrm>
              <a:off x="5056141" y="1405710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5058501" y="991689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1" name="Straight Connector 260"/>
            <p:cNvCxnSpPr>
              <a:stCxn id="260" idx="4"/>
              <a:endCxn id="259" idx="0"/>
            </p:cNvCxnSpPr>
            <p:nvPr/>
          </p:nvCxnSpPr>
          <p:spPr>
            <a:xfrm>
              <a:off x="5155566" y="1185818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262" name="Isosceles Triangle 261"/>
            <p:cNvSpPr/>
            <p:nvPr/>
          </p:nvSpPr>
          <p:spPr>
            <a:xfrm>
              <a:off x="4208667" y="1405710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4211027" y="991689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4" name="Straight Connector 263"/>
            <p:cNvCxnSpPr>
              <a:stCxn id="263" idx="4"/>
              <a:endCxn id="262" idx="0"/>
            </p:cNvCxnSpPr>
            <p:nvPr/>
          </p:nvCxnSpPr>
          <p:spPr>
            <a:xfrm>
              <a:off x="4308092" y="1185818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265" name="Rounded Rectangle 264"/>
            <p:cNvSpPr/>
            <p:nvPr/>
          </p:nvSpPr>
          <p:spPr>
            <a:xfrm>
              <a:off x="5644921" y="823052"/>
              <a:ext cx="609600" cy="9144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746520" y="837566"/>
              <a:ext cx="391886" cy="88537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Isosceles Triangle 266"/>
            <p:cNvSpPr/>
            <p:nvPr/>
          </p:nvSpPr>
          <p:spPr>
            <a:xfrm>
              <a:off x="5840955" y="1405710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5843315" y="991689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9" name="Straight Connector 268"/>
            <p:cNvCxnSpPr>
              <a:stCxn id="268" idx="4"/>
              <a:endCxn id="267" idx="0"/>
            </p:cNvCxnSpPr>
            <p:nvPr/>
          </p:nvCxnSpPr>
          <p:spPr>
            <a:xfrm>
              <a:off x="5940380" y="1185818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270" name="Group 269"/>
          <p:cNvGrpSpPr/>
          <p:nvPr/>
        </p:nvGrpSpPr>
        <p:grpSpPr>
          <a:xfrm>
            <a:off x="2028381" y="3436814"/>
            <a:ext cx="4354761" cy="930588"/>
            <a:chOff x="1739119" y="2051008"/>
            <a:chExt cx="4354761" cy="930588"/>
          </a:xfrm>
        </p:grpSpPr>
        <p:sp>
          <p:nvSpPr>
            <p:cNvPr id="271" name="Rounded Rectangle 270"/>
            <p:cNvSpPr/>
            <p:nvPr/>
          </p:nvSpPr>
          <p:spPr>
            <a:xfrm>
              <a:off x="3346112" y="2051008"/>
              <a:ext cx="1066755" cy="9144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Rounded Rectangle 271"/>
            <p:cNvSpPr/>
            <p:nvPr/>
          </p:nvSpPr>
          <p:spPr>
            <a:xfrm>
              <a:off x="1739119" y="2067196"/>
              <a:ext cx="1037739" cy="9144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1929385" y="2077262"/>
              <a:ext cx="641316" cy="88537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Isosceles Triangle 273"/>
            <p:cNvSpPr/>
            <p:nvPr/>
          </p:nvSpPr>
          <p:spPr>
            <a:xfrm>
              <a:off x="2280964" y="2645404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2283324" y="2231383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6" name="Straight Connector 275"/>
            <p:cNvCxnSpPr>
              <a:stCxn id="275" idx="4"/>
              <a:endCxn id="274" idx="0"/>
            </p:cNvCxnSpPr>
            <p:nvPr/>
          </p:nvCxnSpPr>
          <p:spPr>
            <a:xfrm>
              <a:off x="2380389" y="2425512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277" name="Isosceles Triangle 276"/>
            <p:cNvSpPr/>
            <p:nvPr/>
          </p:nvSpPr>
          <p:spPr>
            <a:xfrm>
              <a:off x="2023496" y="2645406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2025856" y="2231385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9" name="Straight Connector 278"/>
            <p:cNvCxnSpPr>
              <a:stCxn id="278" idx="4"/>
              <a:endCxn id="277" idx="0"/>
            </p:cNvCxnSpPr>
            <p:nvPr/>
          </p:nvCxnSpPr>
          <p:spPr>
            <a:xfrm>
              <a:off x="2122921" y="2425514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280" name="Rectangle 279"/>
            <p:cNvSpPr/>
            <p:nvPr/>
          </p:nvSpPr>
          <p:spPr>
            <a:xfrm>
              <a:off x="3449373" y="2060939"/>
              <a:ext cx="391886" cy="88537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Isosceles Triangle 280"/>
            <p:cNvSpPr/>
            <p:nvPr/>
          </p:nvSpPr>
          <p:spPr>
            <a:xfrm>
              <a:off x="3564545" y="2613843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Oval 281"/>
            <p:cNvSpPr/>
            <p:nvPr/>
          </p:nvSpPr>
          <p:spPr>
            <a:xfrm>
              <a:off x="3566905" y="2199822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3" name="Straight Connector 282"/>
            <p:cNvCxnSpPr>
              <a:stCxn id="282" idx="4"/>
              <a:endCxn id="281" idx="0"/>
            </p:cNvCxnSpPr>
            <p:nvPr/>
          </p:nvCxnSpPr>
          <p:spPr>
            <a:xfrm>
              <a:off x="3663970" y="2393951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284" name="Rectangle 283"/>
            <p:cNvSpPr/>
            <p:nvPr/>
          </p:nvSpPr>
          <p:spPr>
            <a:xfrm>
              <a:off x="3911026" y="2063117"/>
              <a:ext cx="391886" cy="88537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Isosceles Triangle 284"/>
            <p:cNvSpPr/>
            <p:nvPr/>
          </p:nvSpPr>
          <p:spPr>
            <a:xfrm>
              <a:off x="4005461" y="2623641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4007821" y="2209620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7" name="Straight Connector 286"/>
            <p:cNvCxnSpPr>
              <a:stCxn id="286" idx="4"/>
              <a:endCxn id="285" idx="0"/>
            </p:cNvCxnSpPr>
            <p:nvPr/>
          </p:nvCxnSpPr>
          <p:spPr>
            <a:xfrm>
              <a:off x="4104886" y="2403749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288" name="Rounded Rectangle 287"/>
            <p:cNvSpPr/>
            <p:nvPr/>
          </p:nvSpPr>
          <p:spPr>
            <a:xfrm>
              <a:off x="5056141" y="2055497"/>
              <a:ext cx="1037739" cy="9144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5246407" y="2073183"/>
              <a:ext cx="641316" cy="88537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Isosceles Triangle 289"/>
            <p:cNvSpPr/>
            <p:nvPr/>
          </p:nvSpPr>
          <p:spPr>
            <a:xfrm>
              <a:off x="5597986" y="2633705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Oval 290"/>
            <p:cNvSpPr/>
            <p:nvPr/>
          </p:nvSpPr>
          <p:spPr>
            <a:xfrm>
              <a:off x="5600346" y="2219684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2" name="Straight Connector 291"/>
            <p:cNvCxnSpPr>
              <a:stCxn id="291" idx="4"/>
              <a:endCxn id="290" idx="0"/>
            </p:cNvCxnSpPr>
            <p:nvPr/>
          </p:nvCxnSpPr>
          <p:spPr>
            <a:xfrm>
              <a:off x="5697411" y="2413813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293" name="Isosceles Triangle 292"/>
            <p:cNvSpPr/>
            <p:nvPr/>
          </p:nvSpPr>
          <p:spPr>
            <a:xfrm>
              <a:off x="5340518" y="2633707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5342878" y="2219686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5" name="Straight Connector 294"/>
            <p:cNvCxnSpPr>
              <a:stCxn id="294" idx="4"/>
              <a:endCxn id="293" idx="0"/>
            </p:cNvCxnSpPr>
            <p:nvPr/>
          </p:nvCxnSpPr>
          <p:spPr>
            <a:xfrm>
              <a:off x="5439943" y="2413815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cxnSp>
        <p:nvCxnSpPr>
          <p:cNvPr id="296" name="Straight Arrow Connector 295"/>
          <p:cNvCxnSpPr>
            <a:stCxn id="243" idx="2"/>
            <a:endCxn id="272" idx="0"/>
          </p:cNvCxnSpPr>
          <p:nvPr/>
        </p:nvCxnSpPr>
        <p:spPr>
          <a:xfrm>
            <a:off x="2148939" y="3301689"/>
            <a:ext cx="398312" cy="15131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297" name="Straight Arrow Connector 296"/>
          <p:cNvCxnSpPr>
            <a:stCxn id="244" idx="2"/>
            <a:endCxn id="273" idx="0"/>
          </p:cNvCxnSpPr>
          <p:nvPr/>
        </p:nvCxnSpPr>
        <p:spPr>
          <a:xfrm flipH="1">
            <a:off x="2539305" y="3301691"/>
            <a:ext cx="442358" cy="16137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298" name="Straight Arrow Connector 297"/>
          <p:cNvCxnSpPr>
            <a:stCxn id="245" idx="2"/>
            <a:endCxn id="271" idx="0"/>
          </p:cNvCxnSpPr>
          <p:nvPr/>
        </p:nvCxnSpPr>
        <p:spPr>
          <a:xfrm>
            <a:off x="3785359" y="3301689"/>
            <a:ext cx="383393" cy="13512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299" name="Straight Arrow Connector 298"/>
          <p:cNvCxnSpPr>
            <a:stCxn id="255" idx="2"/>
            <a:endCxn id="271" idx="0"/>
          </p:cNvCxnSpPr>
          <p:nvPr/>
        </p:nvCxnSpPr>
        <p:spPr>
          <a:xfrm flipH="1">
            <a:off x="4168752" y="3297426"/>
            <a:ext cx="437943" cy="1393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300" name="Straight Arrow Connector 299"/>
          <p:cNvCxnSpPr>
            <a:stCxn id="256" idx="2"/>
            <a:endCxn id="288" idx="0"/>
          </p:cNvCxnSpPr>
          <p:nvPr/>
        </p:nvCxnSpPr>
        <p:spPr>
          <a:xfrm>
            <a:off x="5424905" y="3297426"/>
            <a:ext cx="439368" cy="14387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301" name="Straight Arrow Connector 300"/>
          <p:cNvCxnSpPr>
            <a:stCxn id="265" idx="2"/>
            <a:endCxn id="289" idx="0"/>
          </p:cNvCxnSpPr>
          <p:nvPr/>
        </p:nvCxnSpPr>
        <p:spPr>
          <a:xfrm flipH="1">
            <a:off x="5856327" y="3297426"/>
            <a:ext cx="382656" cy="1615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grpSp>
        <p:nvGrpSpPr>
          <p:cNvPr id="302" name="Group 301"/>
          <p:cNvGrpSpPr/>
          <p:nvPr/>
        </p:nvGrpSpPr>
        <p:grpSpPr>
          <a:xfrm>
            <a:off x="2686387" y="4527878"/>
            <a:ext cx="1320233" cy="914400"/>
            <a:chOff x="2397125" y="3258188"/>
            <a:chExt cx="1320233" cy="914400"/>
          </a:xfrm>
        </p:grpSpPr>
        <p:sp>
          <p:nvSpPr>
            <p:cNvPr id="303" name="Rounded Rectangle 302"/>
            <p:cNvSpPr/>
            <p:nvPr/>
          </p:nvSpPr>
          <p:spPr>
            <a:xfrm>
              <a:off x="2397125" y="3258188"/>
              <a:ext cx="1320233" cy="9144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2516615" y="3275786"/>
              <a:ext cx="1099135" cy="88537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Isosceles Triangle 304"/>
            <p:cNvSpPr/>
            <p:nvPr/>
          </p:nvSpPr>
          <p:spPr>
            <a:xfrm>
              <a:off x="2868195" y="3836308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2870555" y="3422287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07" name="Straight Connector 306"/>
            <p:cNvCxnSpPr>
              <a:stCxn id="306" idx="4"/>
              <a:endCxn id="305" idx="0"/>
            </p:cNvCxnSpPr>
            <p:nvPr/>
          </p:nvCxnSpPr>
          <p:spPr>
            <a:xfrm>
              <a:off x="2967620" y="3616416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308" name="Isosceles Triangle 307"/>
            <p:cNvSpPr/>
            <p:nvPr/>
          </p:nvSpPr>
          <p:spPr>
            <a:xfrm>
              <a:off x="2610727" y="3836310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2613087" y="3422289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10" name="Straight Connector 309"/>
            <p:cNvCxnSpPr>
              <a:stCxn id="309" idx="4"/>
              <a:endCxn id="308" idx="0"/>
            </p:cNvCxnSpPr>
            <p:nvPr/>
          </p:nvCxnSpPr>
          <p:spPr>
            <a:xfrm>
              <a:off x="2710152" y="3616418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311" name="Isosceles Triangle 310"/>
            <p:cNvSpPr/>
            <p:nvPr/>
          </p:nvSpPr>
          <p:spPr>
            <a:xfrm>
              <a:off x="3136640" y="3835858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3139000" y="3421837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13" name="Straight Connector 312"/>
            <p:cNvCxnSpPr>
              <a:stCxn id="312" idx="4"/>
              <a:endCxn id="311" idx="0"/>
            </p:cNvCxnSpPr>
            <p:nvPr/>
          </p:nvCxnSpPr>
          <p:spPr>
            <a:xfrm>
              <a:off x="3236065" y="3615966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314" name="Isosceles Triangle 313"/>
            <p:cNvSpPr/>
            <p:nvPr/>
          </p:nvSpPr>
          <p:spPr>
            <a:xfrm>
              <a:off x="3377531" y="3836131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3379891" y="3422110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16" name="Straight Connector 315"/>
            <p:cNvCxnSpPr>
              <a:stCxn id="315" idx="4"/>
              <a:endCxn id="314" idx="0"/>
            </p:cNvCxnSpPr>
            <p:nvPr/>
          </p:nvCxnSpPr>
          <p:spPr>
            <a:xfrm>
              <a:off x="3476956" y="3616239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cxnSp>
        <p:nvCxnSpPr>
          <p:cNvPr id="317" name="Straight Arrow Connector 316"/>
          <p:cNvCxnSpPr>
            <a:stCxn id="272" idx="2"/>
            <a:endCxn id="304" idx="0"/>
          </p:cNvCxnSpPr>
          <p:nvPr/>
        </p:nvCxnSpPr>
        <p:spPr>
          <a:xfrm>
            <a:off x="2547251" y="4367402"/>
            <a:ext cx="808194" cy="17807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318" name="Straight Arrow Connector 317"/>
          <p:cNvCxnSpPr>
            <a:stCxn id="271" idx="2"/>
            <a:endCxn id="304" idx="0"/>
          </p:cNvCxnSpPr>
          <p:nvPr/>
        </p:nvCxnSpPr>
        <p:spPr>
          <a:xfrm flipH="1">
            <a:off x="3355445" y="4351214"/>
            <a:ext cx="813307" cy="19426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319" name="Straight Arrow Connector 318"/>
          <p:cNvCxnSpPr>
            <a:stCxn id="288" idx="2"/>
            <a:endCxn id="321" idx="0"/>
          </p:cNvCxnSpPr>
          <p:nvPr/>
        </p:nvCxnSpPr>
        <p:spPr>
          <a:xfrm flipH="1">
            <a:off x="3995817" y="4355703"/>
            <a:ext cx="1868456" cy="141514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grpSp>
        <p:nvGrpSpPr>
          <p:cNvPr id="320" name="Group 319"/>
          <p:cNvGrpSpPr/>
          <p:nvPr/>
        </p:nvGrpSpPr>
        <p:grpSpPr>
          <a:xfrm>
            <a:off x="2929592" y="5770844"/>
            <a:ext cx="2132450" cy="916119"/>
            <a:chOff x="2989945" y="4581535"/>
            <a:chExt cx="2132450" cy="916119"/>
          </a:xfrm>
        </p:grpSpPr>
        <p:sp>
          <p:nvSpPr>
            <p:cNvPr id="321" name="Rounded Rectangle 320"/>
            <p:cNvSpPr/>
            <p:nvPr/>
          </p:nvSpPr>
          <p:spPr>
            <a:xfrm>
              <a:off x="2989945" y="4581535"/>
              <a:ext cx="2132450" cy="9144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306744" y="4612282"/>
              <a:ext cx="641316" cy="88537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Isosceles Triangle 322"/>
            <p:cNvSpPr/>
            <p:nvPr/>
          </p:nvSpPr>
          <p:spPr>
            <a:xfrm>
              <a:off x="4658323" y="5168770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4660683" y="4754749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5" name="Straight Connector 324"/>
            <p:cNvCxnSpPr>
              <a:stCxn id="324" idx="4"/>
              <a:endCxn id="323" idx="0"/>
            </p:cNvCxnSpPr>
            <p:nvPr/>
          </p:nvCxnSpPr>
          <p:spPr>
            <a:xfrm>
              <a:off x="4757748" y="4948878"/>
              <a:ext cx="3699" cy="219892"/>
            </a:xfrm>
            <a:prstGeom prst="lin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326" name="Isosceles Triangle 325"/>
            <p:cNvSpPr/>
            <p:nvPr/>
          </p:nvSpPr>
          <p:spPr>
            <a:xfrm>
              <a:off x="4400855" y="5168772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4403215" y="4754751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8" name="Straight Connector 327"/>
            <p:cNvCxnSpPr>
              <a:stCxn id="327" idx="4"/>
              <a:endCxn id="326" idx="0"/>
            </p:cNvCxnSpPr>
            <p:nvPr/>
          </p:nvCxnSpPr>
          <p:spPr>
            <a:xfrm>
              <a:off x="4500280" y="4948880"/>
              <a:ext cx="3699" cy="219892"/>
            </a:xfrm>
            <a:prstGeom prst="lin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329" name="Rectangle 328"/>
            <p:cNvSpPr/>
            <p:nvPr/>
          </p:nvSpPr>
          <p:spPr>
            <a:xfrm>
              <a:off x="3118959" y="4597340"/>
              <a:ext cx="1099135" cy="88537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Isosceles Triangle 329"/>
            <p:cNvSpPr/>
            <p:nvPr/>
          </p:nvSpPr>
          <p:spPr>
            <a:xfrm>
              <a:off x="3470539" y="5159655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3472899" y="4745634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2" name="Straight Connector 331"/>
            <p:cNvCxnSpPr>
              <a:stCxn id="331" idx="4"/>
              <a:endCxn id="330" idx="0"/>
            </p:cNvCxnSpPr>
            <p:nvPr/>
          </p:nvCxnSpPr>
          <p:spPr>
            <a:xfrm>
              <a:off x="3569964" y="4939763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333" name="Isosceles Triangle 332"/>
            <p:cNvSpPr/>
            <p:nvPr/>
          </p:nvSpPr>
          <p:spPr>
            <a:xfrm>
              <a:off x="3213071" y="5159657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3215431" y="4745636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5" name="Straight Connector 334"/>
            <p:cNvCxnSpPr>
              <a:stCxn id="334" idx="4"/>
              <a:endCxn id="333" idx="0"/>
            </p:cNvCxnSpPr>
            <p:nvPr/>
          </p:nvCxnSpPr>
          <p:spPr>
            <a:xfrm>
              <a:off x="3312496" y="4939765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336" name="Isosceles Triangle 335"/>
            <p:cNvSpPr/>
            <p:nvPr/>
          </p:nvSpPr>
          <p:spPr>
            <a:xfrm>
              <a:off x="3738984" y="5159205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3741344" y="4745184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8" name="Straight Connector 337"/>
            <p:cNvCxnSpPr>
              <a:stCxn id="337" idx="4"/>
              <a:endCxn id="336" idx="0"/>
            </p:cNvCxnSpPr>
            <p:nvPr/>
          </p:nvCxnSpPr>
          <p:spPr>
            <a:xfrm>
              <a:off x="3838409" y="4939313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339" name="Isosceles Triangle 338"/>
            <p:cNvSpPr/>
            <p:nvPr/>
          </p:nvSpPr>
          <p:spPr>
            <a:xfrm>
              <a:off x="3979875" y="5159478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3982235" y="4745457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41" name="Straight Connector 340"/>
            <p:cNvCxnSpPr>
              <a:stCxn id="340" idx="4"/>
              <a:endCxn id="339" idx="0"/>
            </p:cNvCxnSpPr>
            <p:nvPr/>
          </p:nvCxnSpPr>
          <p:spPr>
            <a:xfrm>
              <a:off x="4079300" y="4939586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cxnSp>
        <p:nvCxnSpPr>
          <p:cNvPr id="342" name="Straight Arrow Connector 341"/>
          <p:cNvCxnSpPr>
            <a:stCxn id="304" idx="2"/>
            <a:endCxn id="321" idx="0"/>
          </p:cNvCxnSpPr>
          <p:nvPr/>
        </p:nvCxnSpPr>
        <p:spPr>
          <a:xfrm>
            <a:off x="3355445" y="5430848"/>
            <a:ext cx="640372" cy="33999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grpSp>
        <p:nvGrpSpPr>
          <p:cNvPr id="343" name="Group 342"/>
          <p:cNvGrpSpPr/>
          <p:nvPr/>
        </p:nvGrpSpPr>
        <p:grpSpPr>
          <a:xfrm>
            <a:off x="1535799" y="1215482"/>
            <a:ext cx="6343151" cy="924652"/>
            <a:chOff x="1525394" y="775018"/>
            <a:chExt cx="6343151" cy="924652"/>
          </a:xfrm>
        </p:grpSpPr>
        <p:sp>
          <p:nvSpPr>
            <p:cNvPr id="344" name="Rounded Rectangle 343"/>
            <p:cNvSpPr/>
            <p:nvPr/>
          </p:nvSpPr>
          <p:spPr>
            <a:xfrm>
              <a:off x="1525394" y="775018"/>
              <a:ext cx="609600" cy="9144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Rounded Rectangle 344"/>
            <p:cNvSpPr/>
            <p:nvPr/>
          </p:nvSpPr>
          <p:spPr>
            <a:xfrm>
              <a:off x="2358118" y="775018"/>
              <a:ext cx="609600" cy="9144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Rounded Rectangle 345"/>
            <p:cNvSpPr/>
            <p:nvPr/>
          </p:nvSpPr>
          <p:spPr>
            <a:xfrm>
              <a:off x="3161814" y="775018"/>
              <a:ext cx="609600" cy="9144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1626993" y="789532"/>
              <a:ext cx="391886" cy="88537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2459717" y="789534"/>
              <a:ext cx="391886" cy="88537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3263413" y="789532"/>
              <a:ext cx="391886" cy="88537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Isosceles Triangle 349"/>
            <p:cNvSpPr/>
            <p:nvPr/>
          </p:nvSpPr>
          <p:spPr>
            <a:xfrm>
              <a:off x="2568902" y="1357676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Oval 350"/>
            <p:cNvSpPr/>
            <p:nvPr/>
          </p:nvSpPr>
          <p:spPr>
            <a:xfrm>
              <a:off x="2571262" y="943655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2" name="Straight Connector 351"/>
            <p:cNvCxnSpPr>
              <a:stCxn id="351" idx="4"/>
              <a:endCxn id="350" idx="0"/>
            </p:cNvCxnSpPr>
            <p:nvPr/>
          </p:nvCxnSpPr>
          <p:spPr>
            <a:xfrm>
              <a:off x="2668327" y="1137784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353" name="Isosceles Triangle 352"/>
            <p:cNvSpPr/>
            <p:nvPr/>
          </p:nvSpPr>
          <p:spPr>
            <a:xfrm>
              <a:off x="1721428" y="1357676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Oval 353"/>
            <p:cNvSpPr/>
            <p:nvPr/>
          </p:nvSpPr>
          <p:spPr>
            <a:xfrm>
              <a:off x="1723788" y="943655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5" name="Straight Connector 354"/>
            <p:cNvCxnSpPr>
              <a:stCxn id="354" idx="4"/>
              <a:endCxn id="353" idx="0"/>
            </p:cNvCxnSpPr>
            <p:nvPr/>
          </p:nvCxnSpPr>
          <p:spPr>
            <a:xfrm>
              <a:off x="1820853" y="1137784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356" name="Isosceles Triangle 355"/>
            <p:cNvSpPr/>
            <p:nvPr/>
          </p:nvSpPr>
          <p:spPr>
            <a:xfrm>
              <a:off x="3378585" y="1357676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3380945" y="943655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8" name="Straight Connector 357"/>
            <p:cNvCxnSpPr>
              <a:stCxn id="357" idx="4"/>
              <a:endCxn id="356" idx="0"/>
            </p:cNvCxnSpPr>
            <p:nvPr/>
          </p:nvCxnSpPr>
          <p:spPr>
            <a:xfrm>
              <a:off x="3478010" y="1137784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359" name="Rounded Rectangle 358"/>
            <p:cNvSpPr/>
            <p:nvPr/>
          </p:nvSpPr>
          <p:spPr>
            <a:xfrm>
              <a:off x="3974087" y="785270"/>
              <a:ext cx="609600" cy="9144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Rounded Rectangle 359"/>
            <p:cNvSpPr/>
            <p:nvPr/>
          </p:nvSpPr>
          <p:spPr>
            <a:xfrm>
              <a:off x="4792297" y="785270"/>
              <a:ext cx="609600" cy="9144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075686" y="799784"/>
              <a:ext cx="391886" cy="885372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908410" y="799786"/>
              <a:ext cx="391886" cy="88537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Isosceles Triangle 362"/>
            <p:cNvSpPr/>
            <p:nvPr/>
          </p:nvSpPr>
          <p:spPr>
            <a:xfrm>
              <a:off x="5017595" y="1367928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5019955" y="953907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65" name="Straight Connector 364"/>
            <p:cNvCxnSpPr>
              <a:stCxn id="364" idx="4"/>
              <a:endCxn id="363" idx="0"/>
            </p:cNvCxnSpPr>
            <p:nvPr/>
          </p:nvCxnSpPr>
          <p:spPr>
            <a:xfrm>
              <a:off x="5117020" y="1148036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366" name="Isosceles Triangle 365"/>
            <p:cNvSpPr/>
            <p:nvPr/>
          </p:nvSpPr>
          <p:spPr>
            <a:xfrm>
              <a:off x="4170121" y="1367928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4172481" y="953907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68" name="Straight Connector 367"/>
            <p:cNvCxnSpPr>
              <a:stCxn id="367" idx="4"/>
              <a:endCxn id="366" idx="0"/>
            </p:cNvCxnSpPr>
            <p:nvPr/>
          </p:nvCxnSpPr>
          <p:spPr>
            <a:xfrm>
              <a:off x="4269546" y="1148036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369" name="Rounded Rectangle 368"/>
            <p:cNvSpPr/>
            <p:nvPr/>
          </p:nvSpPr>
          <p:spPr>
            <a:xfrm>
              <a:off x="5606375" y="785270"/>
              <a:ext cx="609600" cy="9144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5707974" y="799784"/>
              <a:ext cx="391886" cy="885372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Isosceles Triangle 370"/>
            <p:cNvSpPr/>
            <p:nvPr/>
          </p:nvSpPr>
          <p:spPr>
            <a:xfrm>
              <a:off x="5802409" y="1367928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5804769" y="953907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73" name="Straight Connector 372"/>
            <p:cNvCxnSpPr>
              <a:stCxn id="372" idx="4"/>
              <a:endCxn id="371" idx="0"/>
            </p:cNvCxnSpPr>
            <p:nvPr/>
          </p:nvCxnSpPr>
          <p:spPr>
            <a:xfrm>
              <a:off x="5901834" y="1148036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374" name="Rounded Rectangle 373"/>
            <p:cNvSpPr/>
            <p:nvPr/>
          </p:nvSpPr>
          <p:spPr>
            <a:xfrm>
              <a:off x="6440735" y="785270"/>
              <a:ext cx="609600" cy="9144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Rounded Rectangle 374"/>
            <p:cNvSpPr/>
            <p:nvPr/>
          </p:nvSpPr>
          <p:spPr>
            <a:xfrm>
              <a:off x="7258945" y="785270"/>
              <a:ext cx="609600" cy="9144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6542334" y="799784"/>
              <a:ext cx="391886" cy="88537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7375058" y="799786"/>
              <a:ext cx="391886" cy="88537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Isosceles Triangle 377"/>
            <p:cNvSpPr/>
            <p:nvPr/>
          </p:nvSpPr>
          <p:spPr>
            <a:xfrm>
              <a:off x="7484243" y="1367928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Oval 378"/>
            <p:cNvSpPr/>
            <p:nvPr/>
          </p:nvSpPr>
          <p:spPr>
            <a:xfrm>
              <a:off x="7486603" y="953907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80" name="Straight Connector 379"/>
            <p:cNvCxnSpPr>
              <a:stCxn id="379" idx="4"/>
              <a:endCxn id="378" idx="0"/>
            </p:cNvCxnSpPr>
            <p:nvPr/>
          </p:nvCxnSpPr>
          <p:spPr>
            <a:xfrm>
              <a:off x="7583668" y="1148036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381" name="Isosceles Triangle 380"/>
            <p:cNvSpPr/>
            <p:nvPr/>
          </p:nvSpPr>
          <p:spPr>
            <a:xfrm>
              <a:off x="6636769" y="1367928"/>
              <a:ext cx="206248" cy="177800"/>
            </a:xfrm>
            <a:prstGeom prst="triangle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>
              <a:off x="6639129" y="953907"/>
              <a:ext cx="194129" cy="194129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83" name="Straight Connector 382"/>
            <p:cNvCxnSpPr>
              <a:stCxn id="382" idx="4"/>
              <a:endCxn id="381" idx="0"/>
            </p:cNvCxnSpPr>
            <p:nvPr/>
          </p:nvCxnSpPr>
          <p:spPr>
            <a:xfrm>
              <a:off x="6736194" y="1148036"/>
              <a:ext cx="3699" cy="219892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cxnSp>
        <p:nvCxnSpPr>
          <p:cNvPr id="384" name="Straight Arrow Connector 383"/>
          <p:cNvCxnSpPr>
            <a:stCxn id="344" idx="2"/>
            <a:endCxn id="240" idx="0"/>
          </p:cNvCxnSpPr>
          <p:nvPr/>
        </p:nvCxnSpPr>
        <p:spPr>
          <a:xfrm>
            <a:off x="1840599" y="2129882"/>
            <a:ext cx="315598" cy="27192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385" name="Straight Arrow Connector 384"/>
          <p:cNvCxnSpPr>
            <a:stCxn id="345" idx="2"/>
            <a:endCxn id="244" idx="0"/>
          </p:cNvCxnSpPr>
          <p:nvPr/>
        </p:nvCxnSpPr>
        <p:spPr>
          <a:xfrm>
            <a:off x="2673323" y="2129882"/>
            <a:ext cx="308340" cy="28643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386" name="Straight Arrow Connector 385"/>
          <p:cNvCxnSpPr>
            <a:stCxn id="349" idx="2"/>
            <a:endCxn id="245" idx="0"/>
          </p:cNvCxnSpPr>
          <p:nvPr/>
        </p:nvCxnSpPr>
        <p:spPr>
          <a:xfrm>
            <a:off x="3469761" y="2115368"/>
            <a:ext cx="315598" cy="30094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387" name="Straight Arrow Connector 386"/>
          <p:cNvCxnSpPr>
            <a:stCxn id="360" idx="2"/>
            <a:endCxn id="255" idx="0"/>
          </p:cNvCxnSpPr>
          <p:nvPr/>
        </p:nvCxnSpPr>
        <p:spPr>
          <a:xfrm flipH="1">
            <a:off x="4606695" y="2140134"/>
            <a:ext cx="500807" cy="24289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388" name="Straight Arrow Connector 387"/>
          <p:cNvCxnSpPr>
            <a:stCxn id="374" idx="2"/>
            <a:endCxn id="256" idx="0"/>
          </p:cNvCxnSpPr>
          <p:nvPr/>
        </p:nvCxnSpPr>
        <p:spPr>
          <a:xfrm flipH="1">
            <a:off x="5424905" y="2140134"/>
            <a:ext cx="1331035" cy="24289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389" name="Straight Arrow Connector 388"/>
          <p:cNvCxnSpPr>
            <a:stCxn id="375" idx="2"/>
            <a:endCxn id="266" idx="0"/>
          </p:cNvCxnSpPr>
          <p:nvPr/>
        </p:nvCxnSpPr>
        <p:spPr>
          <a:xfrm flipH="1">
            <a:off x="6231725" y="2140134"/>
            <a:ext cx="1342425" cy="25740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390" name="TextBox 389"/>
          <p:cNvSpPr txBox="1"/>
          <p:nvPr/>
        </p:nvSpPr>
        <p:spPr>
          <a:xfrm>
            <a:off x="899592" y="86451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Mapper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1" name="TextBox 390"/>
          <p:cNvSpPr txBox="1"/>
          <p:nvPr/>
        </p:nvSpPr>
        <p:spPr>
          <a:xfrm>
            <a:off x="928500" y="2212874"/>
            <a:ext cx="9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Reducer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92" name="Group 391"/>
          <p:cNvGrpSpPr/>
          <p:nvPr/>
        </p:nvGrpSpPr>
        <p:grpSpPr>
          <a:xfrm>
            <a:off x="5950685" y="4844556"/>
            <a:ext cx="2126016" cy="1613898"/>
            <a:chOff x="6736305" y="3632378"/>
            <a:chExt cx="2126016" cy="1613898"/>
          </a:xfrm>
        </p:grpSpPr>
        <p:grpSp>
          <p:nvGrpSpPr>
            <p:cNvPr id="393" name="Group 392"/>
            <p:cNvGrpSpPr/>
            <p:nvPr/>
          </p:nvGrpSpPr>
          <p:grpSpPr>
            <a:xfrm>
              <a:off x="6791059" y="3632378"/>
              <a:ext cx="139908" cy="401460"/>
              <a:chOff x="6776188" y="3791400"/>
              <a:chExt cx="206248" cy="591821"/>
            </a:xfrm>
          </p:grpSpPr>
          <p:sp>
            <p:nvSpPr>
              <p:cNvPr id="399" name="Isosceles Triangle 398"/>
              <p:cNvSpPr/>
              <p:nvPr/>
            </p:nvSpPr>
            <p:spPr>
              <a:xfrm>
                <a:off x="6776188" y="4205421"/>
                <a:ext cx="206248" cy="177800"/>
              </a:xfrm>
              <a:prstGeom prst="triangle">
                <a:avLst/>
              </a:prstGeom>
              <a:solidFill>
                <a:srgbClr val="70AD47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Oval 399"/>
              <p:cNvSpPr/>
              <p:nvPr/>
            </p:nvSpPr>
            <p:spPr>
              <a:xfrm>
                <a:off x="6778548" y="3791400"/>
                <a:ext cx="194129" cy="194129"/>
              </a:xfrm>
              <a:prstGeom prst="ellipse">
                <a:avLst/>
              </a:prstGeom>
              <a:solidFill>
                <a:srgbClr val="ED7D31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01" name="Straight Connector 400"/>
              <p:cNvCxnSpPr>
                <a:stCxn id="400" idx="4"/>
                <a:endCxn id="399" idx="0"/>
              </p:cNvCxnSpPr>
              <p:nvPr/>
            </p:nvCxnSpPr>
            <p:spPr>
              <a:xfrm>
                <a:off x="6875613" y="3985529"/>
                <a:ext cx="3699" cy="21989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94" name="TextBox 393"/>
            <p:cNvSpPr txBox="1"/>
            <p:nvPr/>
          </p:nvSpPr>
          <p:spPr>
            <a:xfrm>
              <a:off x="7130387" y="3641712"/>
              <a:ext cx="15356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A block-to-block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clone pair</a:t>
              </a:r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6760610" y="4250273"/>
              <a:ext cx="306562" cy="317497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TextBox 395"/>
            <p:cNvSpPr txBox="1"/>
            <p:nvPr/>
          </p:nvSpPr>
          <p:spPr>
            <a:xfrm>
              <a:off x="7107576" y="4231256"/>
              <a:ext cx="17273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A cloned subgraph</a:t>
              </a:r>
            </a:p>
          </p:txBody>
        </p:sp>
        <p:sp>
          <p:nvSpPr>
            <p:cNvPr id="397" name="Rounded Rectangle 396"/>
            <p:cNvSpPr/>
            <p:nvPr/>
          </p:nvSpPr>
          <p:spPr>
            <a:xfrm>
              <a:off x="6736305" y="4784205"/>
              <a:ext cx="355171" cy="337517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TextBox 397"/>
            <p:cNvSpPr txBox="1"/>
            <p:nvPr/>
          </p:nvSpPr>
          <p:spPr>
            <a:xfrm>
              <a:off x="7151019" y="4661501"/>
              <a:ext cx="17113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Cloned subgraphs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of a function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976120" y="469858"/>
            <a:ext cx="3708448" cy="590931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US" sz="700" dirty="0" smtClean="0"/>
              <a:t>0xEB68 PUSH {R7,LR}</a:t>
            </a:r>
          </a:p>
          <a:p>
            <a:r>
              <a:rPr lang="en-US" sz="700" dirty="0" smtClean="0"/>
              <a:t>0xEB6A SUB SP, SP, #0x10</a:t>
            </a:r>
          </a:p>
          <a:p>
            <a:r>
              <a:rPr lang="en-US" sz="700" dirty="0" smtClean="0"/>
              <a:t>0xEB6C ADD R7, SP, #0</a:t>
            </a:r>
          </a:p>
          <a:p>
            <a:r>
              <a:rPr lang="en-US" sz="700" dirty="0" smtClean="0"/>
              <a:t>0xEB6E STR R0, [R7,#0x10+s]</a:t>
            </a:r>
          </a:p>
          <a:p>
            <a:r>
              <a:rPr lang="en-US" sz="700" dirty="0" smtClean="0"/>
              <a:t>0xEB70 STR R1, [R7,#0x10+buf]</a:t>
            </a:r>
          </a:p>
          <a:p>
            <a:r>
              <a:rPr lang="en-US" sz="700" dirty="0" smtClean="0"/>
              <a:t>0xEB72 STR R2, [R7,#0x10+len]</a:t>
            </a:r>
          </a:p>
          <a:p>
            <a:r>
              <a:rPr lang="en-US" sz="700" dirty="0" smtClean="0"/>
              <a:t>0xEB74 STR R3, [R7,#0x10+header]</a:t>
            </a:r>
          </a:p>
          <a:p>
            <a:r>
              <a:rPr lang="en-US" sz="700" dirty="0" smtClean="0"/>
              <a:t>0xEB76 LDR R0, [R7,#0x10+s]</a:t>
            </a:r>
          </a:p>
          <a:p>
            <a:r>
              <a:rPr lang="en-US" sz="700" dirty="0" smtClean="0"/>
              <a:t>0xEB78 BL </a:t>
            </a:r>
            <a:r>
              <a:rPr lang="en-US" sz="700" dirty="0" err="1" smtClean="0"/>
              <a:t>bi_windup</a:t>
            </a:r>
            <a:endParaRPr lang="en-US" sz="700" dirty="0" smtClean="0"/>
          </a:p>
          <a:p>
            <a:r>
              <a:rPr lang="en-US" sz="700" dirty="0" smtClean="0"/>
              <a:t>0xEB7C LDR R3, [R7,#0x10+s]</a:t>
            </a:r>
          </a:p>
          <a:p>
            <a:r>
              <a:rPr lang="en-US" sz="700" dirty="0" smtClean="0"/>
              <a:t>0xEB7E ADD.W R3, R3, #0x16A0</a:t>
            </a:r>
          </a:p>
          <a:p>
            <a:r>
              <a:rPr lang="en-US" sz="700" dirty="0" smtClean="0"/>
              <a:t>0xEB82 ADDS R3, #0x14</a:t>
            </a:r>
          </a:p>
          <a:p>
            <a:r>
              <a:rPr lang="en-US" sz="700" dirty="0" smtClean="0"/>
              <a:t>0xEB84 MOVS R2, #8</a:t>
            </a:r>
          </a:p>
          <a:p>
            <a:r>
              <a:rPr lang="en-US" sz="700" dirty="0" smtClean="0"/>
              <a:t>0xEB86 STR R2, [R3]</a:t>
            </a:r>
          </a:p>
          <a:p>
            <a:r>
              <a:rPr lang="en-US" sz="700" dirty="0" smtClean="0"/>
              <a:t>0xEB88 LDR R3, [R7,#0x10+header]</a:t>
            </a:r>
          </a:p>
          <a:p>
            <a:r>
              <a:rPr lang="en-US" sz="700" dirty="0" smtClean="0"/>
              <a:t>0xEB8A CMP R3, #0</a:t>
            </a:r>
          </a:p>
          <a:p>
            <a:r>
              <a:rPr lang="en-US" sz="700" dirty="0" smtClean="0"/>
              <a:t>0xEB8C BEQ </a:t>
            </a:r>
            <a:r>
              <a:rPr lang="en-US" sz="700" dirty="0" err="1" smtClean="0"/>
              <a:t>loc_EBFC</a:t>
            </a:r>
            <a:endParaRPr lang="en-US" sz="700" dirty="0" smtClean="0"/>
          </a:p>
          <a:p>
            <a:r>
              <a:rPr lang="en-US" sz="700" dirty="0" smtClean="0"/>
              <a:t>0xEB8E LDR R3, [R7,#0x10+s]</a:t>
            </a:r>
          </a:p>
          <a:p>
            <a:r>
              <a:rPr lang="en-US" sz="700" dirty="0" smtClean="0"/>
              <a:t>0xEB90 LDR R2, [R3,#8]</a:t>
            </a:r>
          </a:p>
          <a:p>
            <a:r>
              <a:rPr lang="en-US" sz="700" dirty="0" smtClean="0"/>
              <a:t>0xEB92 LDR R3, [R7,#0x10+s]</a:t>
            </a:r>
          </a:p>
          <a:p>
            <a:r>
              <a:rPr lang="en-US" sz="700" dirty="0" smtClean="0"/>
              <a:t>0xEB94 LDR R3, [R3,#0x14]</a:t>
            </a:r>
          </a:p>
          <a:p>
            <a:r>
              <a:rPr lang="en-US" sz="700" dirty="0" smtClean="0"/>
              <a:t>0xEB96 ADDS R0, R3, #1</a:t>
            </a:r>
          </a:p>
          <a:p>
            <a:r>
              <a:rPr lang="en-US" sz="700" dirty="0" smtClean="0"/>
              <a:t>0xEB98 LDR R1, [R7,#0x10+s]</a:t>
            </a:r>
          </a:p>
          <a:p>
            <a:r>
              <a:rPr lang="en-US" sz="700" dirty="0" smtClean="0"/>
              <a:t>0xEB9A STR R0, [R1,#0x14]</a:t>
            </a:r>
          </a:p>
          <a:p>
            <a:r>
              <a:rPr lang="en-US" sz="700" dirty="0" smtClean="0"/>
              <a:t>0xEB9C ADD R3, R2</a:t>
            </a:r>
          </a:p>
          <a:p>
            <a:r>
              <a:rPr lang="en-US" sz="700" dirty="0" smtClean="0"/>
              <a:t>0xEB9E LDR R2, [R7,#0x10+len]</a:t>
            </a:r>
          </a:p>
          <a:p>
            <a:r>
              <a:rPr lang="en-US" sz="700" dirty="0" smtClean="0"/>
              <a:t>0xEBA0 UXTB R2, R2</a:t>
            </a:r>
          </a:p>
          <a:p>
            <a:r>
              <a:rPr lang="en-US" sz="700" dirty="0" smtClean="0"/>
              <a:t>0xEBA2 STRB R2, [R3]</a:t>
            </a:r>
          </a:p>
          <a:p>
            <a:r>
              <a:rPr lang="en-US" sz="700" dirty="0" smtClean="0"/>
              <a:t>0xEBA4 LDR R3, [R7,#0x10+s]</a:t>
            </a:r>
          </a:p>
          <a:p>
            <a:r>
              <a:rPr lang="en-US" sz="700" dirty="0" smtClean="0"/>
              <a:t>0xEBA6 LDR R2, [R3,#8]</a:t>
            </a:r>
          </a:p>
          <a:p>
            <a:r>
              <a:rPr lang="en-US" sz="700" dirty="0" smtClean="0"/>
              <a:t>0xEBA8 LDR R3, [R7,#0x10+s]</a:t>
            </a:r>
          </a:p>
          <a:p>
            <a:r>
              <a:rPr lang="en-US" sz="700" dirty="0" smtClean="0"/>
              <a:t>0xEBAA LDR R3, [R3,#0x14]</a:t>
            </a:r>
          </a:p>
          <a:p>
            <a:r>
              <a:rPr lang="en-US" sz="700" dirty="0" smtClean="0"/>
              <a:t>0xEBAC ADDS R0, R3, #1</a:t>
            </a:r>
          </a:p>
          <a:p>
            <a:r>
              <a:rPr lang="en-US" sz="700" dirty="0" smtClean="0"/>
              <a:t>0xEBAE LDR R1, [R7,#0x10+s]</a:t>
            </a:r>
          </a:p>
          <a:p>
            <a:r>
              <a:rPr lang="en-US" sz="700" dirty="0" smtClean="0"/>
              <a:t>0xEBB0 STR R0, [R1,#0x14]</a:t>
            </a:r>
          </a:p>
          <a:p>
            <a:r>
              <a:rPr lang="en-US" sz="700" dirty="0" smtClean="0"/>
              <a:t>0xEBB2 ADD R3, R2</a:t>
            </a:r>
          </a:p>
          <a:p>
            <a:r>
              <a:rPr lang="en-US" sz="700" dirty="0" smtClean="0"/>
              <a:t>0xEBB4 LDR R2, [R7,#0x10+len]</a:t>
            </a:r>
          </a:p>
          <a:p>
            <a:r>
              <a:rPr lang="en-US" sz="700" dirty="0" smtClean="0"/>
              <a:t>0xEBB6 UXTH R2, R2</a:t>
            </a:r>
          </a:p>
          <a:p>
            <a:r>
              <a:rPr lang="en-US" sz="700" dirty="0" smtClean="0"/>
              <a:t>0xEBB8 LSRS R2, R2, #8</a:t>
            </a:r>
          </a:p>
          <a:p>
            <a:r>
              <a:rPr lang="en-US" sz="700" dirty="0" smtClean="0"/>
              <a:t>0xEBBA UXTH R2, R2</a:t>
            </a:r>
          </a:p>
          <a:p>
            <a:r>
              <a:rPr lang="en-US" sz="700" dirty="0" smtClean="0"/>
              <a:t>0xEBBC UXTB R2, R2</a:t>
            </a:r>
          </a:p>
          <a:p>
            <a:r>
              <a:rPr lang="en-US" sz="700" dirty="0" smtClean="0"/>
              <a:t>0xEBBE STRB R2, [R3]</a:t>
            </a:r>
          </a:p>
          <a:p>
            <a:r>
              <a:rPr lang="en-US" sz="700" dirty="0" smtClean="0"/>
              <a:t>0xEBC0 LDR R3, [R7,#0x10+s]</a:t>
            </a:r>
          </a:p>
          <a:p>
            <a:r>
              <a:rPr lang="en-US" sz="700" dirty="0" smtClean="0"/>
              <a:t>0xEBC2 LDR R2, [R3,#8]</a:t>
            </a:r>
          </a:p>
          <a:p>
            <a:r>
              <a:rPr lang="en-US" sz="700" dirty="0" smtClean="0"/>
              <a:t>0xEBC4 LDR R3, [R7,#0x10+s]</a:t>
            </a:r>
          </a:p>
          <a:p>
            <a:r>
              <a:rPr lang="en-US" sz="700" dirty="0" smtClean="0"/>
              <a:t>0xEBC6 LDR R3, [R3,#0x14]</a:t>
            </a:r>
          </a:p>
          <a:p>
            <a:r>
              <a:rPr lang="en-US" sz="700" dirty="0" smtClean="0"/>
              <a:t>0xEBC8 ADDS R0, R3, #1</a:t>
            </a:r>
          </a:p>
          <a:p>
            <a:r>
              <a:rPr lang="en-US" sz="700" dirty="0" smtClean="0"/>
              <a:t>0xEBCA LDR R1, [R7,#0x10+s]</a:t>
            </a:r>
          </a:p>
          <a:p>
            <a:r>
              <a:rPr lang="en-US" sz="700" dirty="0" smtClean="0"/>
              <a:t>0xEBCC STR R0, [R1,#0x14]</a:t>
            </a:r>
          </a:p>
          <a:p>
            <a:r>
              <a:rPr lang="en-US" sz="700" dirty="0" smtClean="0"/>
              <a:t>0xEBCE ADD R3, R2</a:t>
            </a:r>
          </a:p>
          <a:p>
            <a:r>
              <a:rPr lang="en-US" sz="700" dirty="0" smtClean="0"/>
              <a:t>0xEBD0 LDR R2, [R7,#0x10+len]</a:t>
            </a:r>
          </a:p>
          <a:p>
            <a:r>
              <a:rPr lang="en-US" sz="700" dirty="0" smtClean="0"/>
              <a:t>0xEBD2 UXTB R2, R2</a:t>
            </a:r>
          </a:p>
          <a:p>
            <a:r>
              <a:rPr lang="en-US" sz="700" dirty="0" smtClean="0"/>
              <a:t>0xEBD4 MVNS R2, R2</a:t>
            </a:r>
          </a:p>
          <a:p>
            <a:r>
              <a:rPr lang="en-US" sz="700" dirty="0" smtClean="0"/>
              <a:t>0xEBD6 UXTB R2, R2</a:t>
            </a:r>
          </a:p>
          <a:p>
            <a:r>
              <a:rPr lang="en-US" sz="700" dirty="0" smtClean="0"/>
              <a:t>0xEBD8 STRB R2, [R3]</a:t>
            </a:r>
          </a:p>
          <a:p>
            <a:r>
              <a:rPr lang="en-US" sz="700" dirty="0" smtClean="0"/>
              <a:t>0xEBDA LDR R3, [R7,#0x10+s]</a:t>
            </a:r>
          </a:p>
          <a:p>
            <a:r>
              <a:rPr lang="en-US" sz="700" dirty="0" smtClean="0"/>
              <a:t>0xEBDC LDR R2, [R3,#8]</a:t>
            </a:r>
          </a:p>
          <a:p>
            <a:r>
              <a:rPr lang="en-US" sz="700" dirty="0" smtClean="0"/>
              <a:t>0xEBDE LDR R3, [R7,#0x10+s]</a:t>
            </a:r>
          </a:p>
          <a:p>
            <a:r>
              <a:rPr lang="en-US" sz="700" dirty="0" smtClean="0"/>
              <a:t>0xEBE0 LDR R3, [R3,#0x14]</a:t>
            </a:r>
          </a:p>
          <a:p>
            <a:r>
              <a:rPr lang="en-US" sz="700" dirty="0" smtClean="0"/>
              <a:t>0xEBE2 ADDS R0, R3, #1</a:t>
            </a:r>
          </a:p>
          <a:p>
            <a:r>
              <a:rPr lang="en-US" sz="700" dirty="0" smtClean="0"/>
              <a:t>0xEBE4 LDR R1, [R7,#0x10+s]</a:t>
            </a:r>
          </a:p>
          <a:p>
            <a:r>
              <a:rPr lang="en-US" sz="700" dirty="0" smtClean="0"/>
              <a:t>0xEBE6 STR R0, [R1,#0x14]</a:t>
            </a:r>
          </a:p>
          <a:p>
            <a:r>
              <a:rPr lang="en-US" sz="700" dirty="0" smtClean="0"/>
              <a:t>0xEBE8 ADD R3, R2</a:t>
            </a:r>
          </a:p>
          <a:p>
            <a:r>
              <a:rPr lang="en-US" sz="700" dirty="0" smtClean="0"/>
              <a:t>0xEBEA LDR R2, [R7,#0x10+len]</a:t>
            </a:r>
          </a:p>
          <a:p>
            <a:r>
              <a:rPr lang="en-US" sz="700" dirty="0" smtClean="0"/>
              <a:t>0xEBEC UXTH R2, R2</a:t>
            </a:r>
          </a:p>
          <a:p>
            <a:r>
              <a:rPr lang="en-US" sz="700" dirty="0" smtClean="0"/>
              <a:t>0xEBEE MVNS R2, R2</a:t>
            </a:r>
          </a:p>
          <a:p>
            <a:r>
              <a:rPr lang="en-US" sz="700" dirty="0" smtClean="0"/>
              <a:t>0xEBF0 UXTH R2, R2</a:t>
            </a:r>
          </a:p>
          <a:p>
            <a:r>
              <a:rPr lang="en-US" sz="700" dirty="0" smtClean="0"/>
              <a:t>0xEBF2 LSRS R2, R2, #8</a:t>
            </a:r>
          </a:p>
          <a:p>
            <a:r>
              <a:rPr lang="en-US" sz="700" dirty="0" smtClean="0"/>
              <a:t>0xEBF4 UXTH R2, R2</a:t>
            </a:r>
          </a:p>
          <a:p>
            <a:r>
              <a:rPr lang="en-US" sz="700" dirty="0" smtClean="0"/>
              <a:t>0xEBF6 UXTB R2, R2</a:t>
            </a:r>
          </a:p>
          <a:p>
            <a:r>
              <a:rPr lang="en-US" sz="700" dirty="0" smtClean="0"/>
              <a:t>0xEBF8 STRB R2, [R3]</a:t>
            </a:r>
          </a:p>
          <a:p>
            <a:r>
              <a:rPr lang="en-US" sz="700" dirty="0" smtClean="0"/>
              <a:t>0xEBFA B loc_EC18</a:t>
            </a:r>
          </a:p>
          <a:p>
            <a:r>
              <a:rPr lang="en-US" sz="700" dirty="0" smtClean="0"/>
              <a:t>0xEBFC B loc_EC18</a:t>
            </a:r>
          </a:p>
          <a:p>
            <a:r>
              <a:rPr lang="en-US" sz="700" dirty="0" smtClean="0"/>
              <a:t>0xEBFE LDR R3, [R7,#0x10+s]</a:t>
            </a:r>
          </a:p>
          <a:p>
            <a:r>
              <a:rPr lang="en-US" sz="700" dirty="0" smtClean="0"/>
              <a:t>0xEC00 LDR R2, [R3,#8]</a:t>
            </a:r>
          </a:p>
          <a:p>
            <a:r>
              <a:rPr lang="en-US" sz="700" dirty="0" smtClean="0"/>
              <a:t>0xEC02 LDR R3, [R7,#0x10+s]</a:t>
            </a:r>
          </a:p>
          <a:p>
            <a:r>
              <a:rPr lang="en-US" sz="700" dirty="0" smtClean="0"/>
              <a:t>0xEC04 LDR R3, [R3,#0x14]</a:t>
            </a:r>
          </a:p>
          <a:p>
            <a:r>
              <a:rPr lang="en-US" sz="700" dirty="0" smtClean="0"/>
              <a:t>0xEC06 ADDS R0, R3, #1</a:t>
            </a:r>
          </a:p>
          <a:p>
            <a:r>
              <a:rPr lang="en-US" sz="700" dirty="0" smtClean="0"/>
              <a:t>0xEC08 LDR R1, [R7,#0x10+s]</a:t>
            </a:r>
          </a:p>
          <a:p>
            <a:r>
              <a:rPr lang="en-US" sz="700" dirty="0" smtClean="0"/>
              <a:t>0xEC0A STR R0, [R1,#0x14]</a:t>
            </a:r>
          </a:p>
          <a:p>
            <a:r>
              <a:rPr lang="en-US" sz="700" dirty="0" smtClean="0"/>
              <a:t>0xEC0C ADD R2, R3</a:t>
            </a:r>
          </a:p>
          <a:p>
            <a:r>
              <a:rPr lang="en-US" sz="700" dirty="0" smtClean="0"/>
              <a:t>0xEC0E LDR R3, [R7,#0x10+buf]</a:t>
            </a:r>
          </a:p>
          <a:p>
            <a:r>
              <a:rPr lang="en-US" sz="700" dirty="0" smtClean="0"/>
              <a:t>0xEC10 ADDS R1, R3, #1</a:t>
            </a:r>
          </a:p>
          <a:p>
            <a:r>
              <a:rPr lang="en-US" sz="700" dirty="0" smtClean="0"/>
              <a:t>0xEC12 STR R1, [R7,#0x10+buf]</a:t>
            </a:r>
          </a:p>
          <a:p>
            <a:r>
              <a:rPr lang="en-US" sz="700" dirty="0" smtClean="0"/>
              <a:t>0xEC14 LDRB R3, [R3]</a:t>
            </a:r>
          </a:p>
          <a:p>
            <a:r>
              <a:rPr lang="en-US" sz="700" dirty="0" smtClean="0"/>
              <a:t>0xEC16 STRB R3, [R2]</a:t>
            </a:r>
          </a:p>
          <a:p>
            <a:r>
              <a:rPr lang="en-US" sz="700" dirty="0" smtClean="0"/>
              <a:t>0xEC18 LDR R3, [R7,#0x10+len]</a:t>
            </a:r>
          </a:p>
          <a:p>
            <a:r>
              <a:rPr lang="en-US" sz="700" dirty="0" smtClean="0"/>
              <a:t>0xEC1A SUBS R2, R3, #1</a:t>
            </a:r>
          </a:p>
          <a:p>
            <a:r>
              <a:rPr lang="en-US" sz="700" dirty="0" smtClean="0"/>
              <a:t>0xEC1C STR R2, [R7,#0x10+len]</a:t>
            </a:r>
          </a:p>
          <a:p>
            <a:r>
              <a:rPr lang="en-US" sz="700" dirty="0" smtClean="0"/>
              <a:t>0xEC1E CMP R3, #0</a:t>
            </a:r>
          </a:p>
          <a:p>
            <a:r>
              <a:rPr lang="en-US" sz="700" dirty="0" smtClean="0"/>
              <a:t>0xEC20 BNE </a:t>
            </a:r>
            <a:r>
              <a:rPr lang="en-US" sz="700" dirty="0" err="1" smtClean="0"/>
              <a:t>loc_EBFE</a:t>
            </a:r>
            <a:endParaRPr lang="en-US" sz="700" dirty="0" smtClean="0"/>
          </a:p>
          <a:p>
            <a:r>
              <a:rPr lang="en-US" sz="700" dirty="0" smtClean="0"/>
              <a:t>0xEC22 ADDS R7, #0x10</a:t>
            </a:r>
          </a:p>
          <a:p>
            <a:r>
              <a:rPr lang="en-US" sz="700" dirty="0" smtClean="0"/>
              <a:t>0xEC24 MOV SP, R7</a:t>
            </a:r>
          </a:p>
          <a:p>
            <a:r>
              <a:rPr lang="en-US" sz="700" dirty="0" smtClean="0"/>
              <a:t>0xEC26 POP {R7,PC}</a:t>
            </a:r>
            <a:endParaRPr lang="en-US" sz="7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2"/>
            <a:ext cx="7886700" cy="1325563"/>
          </a:xfrm>
        </p:spPr>
        <p:txBody>
          <a:bodyPr/>
          <a:lstStyle/>
          <a:p>
            <a:r>
              <a:rPr lang="en-US" dirty="0" smtClean="0"/>
              <a:t>Reverse Engineering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995507" y="2541313"/>
            <a:ext cx="909878" cy="469557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220072" y="2541313"/>
            <a:ext cx="909878" cy="469557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icons.iconarchive.com/icons/mayosoft/aero-vista/128/System-Binary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50" y="2166490"/>
            <a:ext cx="1389360" cy="138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Left Arrow 3"/>
          <p:cNvSpPr/>
          <p:nvPr/>
        </p:nvSpPr>
        <p:spPr>
          <a:xfrm rot="5400000">
            <a:off x="3361784" y="2362803"/>
            <a:ext cx="1844367" cy="5760640"/>
          </a:xfrm>
          <a:prstGeom prst="curvedLeftArrow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81000">
                <a:srgbClr val="00B050"/>
              </a:gs>
              <a:gs pos="32000">
                <a:schemeClr val="tx2">
                  <a:lumMod val="75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Reverse Engineering</a:t>
            </a:r>
            <a:endParaRPr lang="en-CA" sz="105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1520" y="1521350"/>
            <a:ext cx="30997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copy_block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deflate_state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s,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charf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unsigned 	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int header){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bi_windup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(s);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s-&gt;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last_eob_len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8; </a:t>
            </a:r>
          </a:p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if (header) {</a:t>
            </a:r>
          </a:p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put_short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(s, (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ush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put_short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(s, (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ush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)~</a:t>
            </a:r>
            <a:r>
              <a:rPr lang="en-U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cap="none" dirty="0" smtClean="0"/>
              <a:t/>
            </a:r>
            <a:br>
              <a:rPr lang="en-CA" sz="3200" cap="none" dirty="0" smtClean="0"/>
            </a:br>
            <a:r>
              <a:rPr lang="en-CA" sz="3200" cap="none" dirty="0" smtClean="0"/>
              <a:t/>
            </a:r>
            <a:br>
              <a:rPr lang="en-CA" sz="3200" cap="none" dirty="0" smtClean="0"/>
            </a:br>
            <a:r>
              <a:rPr lang="en-CA" sz="3200" cap="none" dirty="0"/>
              <a:t/>
            </a:r>
            <a:br>
              <a:rPr lang="en-CA" sz="3200" cap="none" dirty="0"/>
            </a:br>
            <a:r>
              <a:rPr lang="en-CA" sz="3200" cap="none" dirty="0" smtClean="0"/>
              <a:t>Software Demonstration: Kam1n0</a:t>
            </a:r>
            <a:endParaRPr lang="en-CA" sz="3200" cap="non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78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2"/>
            <a:ext cx="7886700" cy="1325563"/>
          </a:xfrm>
        </p:spPr>
        <p:txBody>
          <a:bodyPr/>
          <a:lstStyle/>
          <a:p>
            <a:r>
              <a:rPr lang="en-US" dirty="0" smtClean="0"/>
              <a:t>G</a:t>
            </a:r>
            <a:r>
              <a:rPr lang="en-US" altLang="zh-CN" dirty="0" smtClean="0"/>
              <a:t>round-truth dataset generation</a:t>
            </a:r>
            <a:endParaRPr lang="en-US" dirty="0"/>
          </a:p>
        </p:txBody>
      </p:sp>
      <p:pic>
        <p:nvPicPr>
          <p:cNvPr id="1026" name="Picture 2" descr="http://images.all-free-download.com/images/graphiclarge/exe_file_37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27" y="1779911"/>
            <a:ext cx="1192600" cy="11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75" y="1288316"/>
            <a:ext cx="2432395" cy="213821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946611" y="2110031"/>
            <a:ext cx="909878" cy="46955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346965" y="2128820"/>
            <a:ext cx="909878" cy="46955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484" y="1325895"/>
            <a:ext cx="2344483" cy="17968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88619" y="3241862"/>
            <a:ext cx="75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…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74" y="3997007"/>
            <a:ext cx="2432395" cy="2138212"/>
          </a:xfrm>
          <a:prstGeom prst="rect">
            <a:avLst/>
          </a:prstGeom>
        </p:spPr>
      </p:pic>
      <p:pic>
        <p:nvPicPr>
          <p:cNvPr id="13" name="Picture 2" descr="http://images.all-free-download.com/images/graphiclarge/exe_file_37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27" y="4289834"/>
            <a:ext cx="1192600" cy="11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5346965" y="4638743"/>
            <a:ext cx="909878" cy="46955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484" y="3969020"/>
            <a:ext cx="2344483" cy="17968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34844" y="5765887"/>
            <a:ext cx="75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…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979758" y="4651355"/>
            <a:ext cx="909878" cy="46955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1647771" y="3064218"/>
            <a:ext cx="484632" cy="946801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363" y="3342435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CC</a:t>
            </a:r>
            <a:r>
              <a:rPr lang="en-US" altLang="zh-CN" dirty="0" err="1" smtClean="0">
                <a:solidFill>
                  <a:prstClr val="black"/>
                </a:solidFill>
              </a:rPr>
              <a:t>finderX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7142" y="339766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0.9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Up-Down Arrow 19"/>
          <p:cNvSpPr/>
          <p:nvPr/>
        </p:nvSpPr>
        <p:spPr>
          <a:xfrm>
            <a:off x="6601061" y="3050206"/>
            <a:ext cx="484632" cy="946801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24233" y="339766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0.9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>
            <a:off x="2763554" y="3582328"/>
            <a:ext cx="3260679" cy="0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4636"/>
            <a:ext cx="7886700" cy="589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 - Dataset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258A177F-80B9-4C81-8749-D72C31BCEBCB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46" y="1409314"/>
            <a:ext cx="8119662" cy="449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1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2"/>
            <a:ext cx="7886700" cy="1325563"/>
          </a:xfrm>
        </p:spPr>
        <p:txBody>
          <a:bodyPr/>
          <a:lstStyle/>
          <a:p>
            <a:r>
              <a:rPr lang="en-US" dirty="0" smtClean="0"/>
              <a:t>Evaluation (quality)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15616" y="465313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Area Under the Receiver Operating Characteristic Curve (AUROC</a:t>
            </a:r>
            <a:r>
              <a:rPr lang="en-CA" dirty="0" smtClean="0"/>
              <a:t>)</a:t>
            </a:r>
          </a:p>
          <a:p>
            <a:pPr algn="ctr"/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5" y="1772816"/>
            <a:ext cx="9045108" cy="234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2"/>
            <a:ext cx="7886700" cy="1325563"/>
          </a:xfrm>
        </p:spPr>
        <p:txBody>
          <a:bodyPr/>
          <a:lstStyle/>
          <a:p>
            <a:r>
              <a:rPr lang="en-US" dirty="0" smtClean="0"/>
              <a:t>Evaluation (quality)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15616" y="465313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Area Under the Precision-Recall Curve (AUPR)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22650"/>
            <a:ext cx="9144000" cy="2182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533" y="1628800"/>
            <a:ext cx="9173533" cy="20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7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2"/>
            <a:ext cx="7886700" cy="1325563"/>
          </a:xfrm>
        </p:spPr>
        <p:txBody>
          <a:bodyPr/>
          <a:lstStyle/>
          <a:p>
            <a:r>
              <a:rPr lang="en-US" dirty="0" smtClean="0"/>
              <a:t>Evaluation (quality)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15616" y="465313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Mean Average Precision at Position 10 (MAP@10)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" y="2039842"/>
            <a:ext cx="9096994" cy="2181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1838664"/>
            <a:ext cx="9173533" cy="20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92534"/>
            <a:ext cx="5394386" cy="5965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2"/>
            <a:ext cx="8515350" cy="1325563"/>
          </a:xfrm>
        </p:spPr>
        <p:txBody>
          <a:bodyPr/>
          <a:lstStyle/>
          <a:p>
            <a:r>
              <a:rPr lang="en-US" dirty="0"/>
              <a:t>Evaluation </a:t>
            </a:r>
            <a:r>
              <a:rPr lang="en-US" dirty="0" smtClean="0"/>
              <a:t>(scalability and efficiency)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49962" y="2060848"/>
            <a:ext cx="281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~</a:t>
            </a:r>
            <a:r>
              <a:rPr lang="en-CA" dirty="0" smtClean="0"/>
              <a:t>20ms to index a function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147878" y="5157192"/>
            <a:ext cx="2814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~1s to find the clones of a function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95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Summary: Kam1n0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/>
          </a:bodyPr>
          <a:lstStyle/>
          <a:p>
            <a:r>
              <a:rPr lang="en-CA" sz="2800" dirty="0" smtClean="0"/>
              <a:t>Features</a:t>
            </a:r>
          </a:p>
          <a:p>
            <a:pPr lvl="1"/>
            <a:r>
              <a:rPr lang="en-CA" sz="2400" dirty="0" smtClean="0"/>
              <a:t>High accuracy</a:t>
            </a:r>
          </a:p>
          <a:p>
            <a:pPr lvl="1"/>
            <a:r>
              <a:rPr lang="en-CA" sz="2400" dirty="0" smtClean="0"/>
              <a:t>Efficient and scalable</a:t>
            </a:r>
          </a:p>
          <a:p>
            <a:pPr lvl="1"/>
            <a:r>
              <a:rPr lang="en-CA" sz="2400" dirty="0" smtClean="0"/>
              <a:t>Handle multiple CPU architectures</a:t>
            </a:r>
          </a:p>
          <a:p>
            <a:pPr lvl="1"/>
            <a:r>
              <a:rPr lang="en-CA" sz="2400" dirty="0" err="1" smtClean="0"/>
              <a:t>Visualizable</a:t>
            </a:r>
            <a:r>
              <a:rPr lang="en-CA" sz="2400" dirty="0" smtClean="0"/>
              <a:t> results</a:t>
            </a:r>
          </a:p>
          <a:p>
            <a:pPr lvl="1"/>
            <a:r>
              <a:rPr lang="en-CA" sz="2400" dirty="0" smtClean="0">
                <a:solidFill>
                  <a:srgbClr val="0000FF"/>
                </a:solidFill>
              </a:rPr>
              <a:t>It’s free with no catch!</a:t>
            </a:r>
          </a:p>
          <a:p>
            <a:endParaRPr lang="en-CA" sz="2800" dirty="0" smtClean="0"/>
          </a:p>
          <a:p>
            <a:r>
              <a:rPr lang="en-CA" sz="2800" dirty="0" smtClean="0"/>
              <a:t>Future work</a:t>
            </a:r>
          </a:p>
          <a:p>
            <a:pPr lvl="1"/>
            <a:r>
              <a:rPr lang="en-CA" sz="2400" dirty="0" smtClean="0"/>
              <a:t>Malware</a:t>
            </a:r>
          </a:p>
          <a:p>
            <a:pPr lvl="1"/>
            <a:r>
              <a:rPr lang="en-CA" sz="2400" dirty="0" smtClean="0"/>
              <a:t>Clone search on binaries of different CPU architectures</a:t>
            </a:r>
          </a:p>
          <a:p>
            <a:endParaRPr lang="en-CA" sz="2800" dirty="0"/>
          </a:p>
          <a:p>
            <a:endParaRPr lang="en-CA" sz="2800" dirty="0"/>
          </a:p>
          <a:p>
            <a:pPr marL="0" indent="0">
              <a:buNone/>
            </a:pPr>
            <a:endParaRPr lang="en-CA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7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cap="none" dirty="0" smtClean="0"/>
              <a:t/>
            </a:r>
            <a:br>
              <a:rPr lang="en-CA" sz="3200" cap="none" dirty="0" smtClean="0"/>
            </a:br>
            <a:r>
              <a:rPr lang="en-CA" sz="3200" cap="none" dirty="0" smtClean="0"/>
              <a:t/>
            </a:r>
            <a:br>
              <a:rPr lang="en-CA" sz="3200" cap="none" dirty="0" smtClean="0"/>
            </a:br>
            <a:r>
              <a:rPr lang="en-CA" sz="3200" cap="none" dirty="0"/>
              <a:t/>
            </a:r>
            <a:br>
              <a:rPr lang="en-CA" sz="3200" cap="none" dirty="0"/>
            </a:br>
            <a:r>
              <a:rPr lang="en-CA" sz="3200" cap="none" dirty="0" smtClean="0"/>
              <a:t>Thank you. Questions? </a:t>
            </a:r>
            <a:endParaRPr lang="en-CA" sz="32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134672" cy="3092152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Recruitment: PhD students in data mining and security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Benjamin Fung</a:t>
            </a:r>
          </a:p>
          <a:p>
            <a:r>
              <a:rPr lang="en-CA" dirty="0" smtClean="0"/>
              <a:t>McGill Data Mining and Security Lab</a:t>
            </a:r>
          </a:p>
          <a:p>
            <a:r>
              <a:rPr lang="en-CA" dirty="0" smtClean="0"/>
              <a:t>http://dmas.lab.mcgill.ca/fung</a:t>
            </a:r>
          </a:p>
          <a:p>
            <a:r>
              <a:rPr lang="en-CA" dirty="0" smtClean="0"/>
              <a:t>E-mail: </a:t>
            </a:r>
            <a:r>
              <a:rPr lang="en-CA" dirty="0" err="1" smtClean="0"/>
              <a:t>ben.fung</a:t>
            </a:r>
            <a:r>
              <a:rPr lang="en-CA" dirty="0" smtClean="0"/>
              <a:t> (at) mcgill.ca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05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Reverse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2736"/>
            <a:ext cx="8191822" cy="5616625"/>
          </a:xfrm>
        </p:spPr>
        <p:txBody>
          <a:bodyPr>
            <a:noAutofit/>
          </a:bodyPr>
          <a:lstStyle/>
          <a:p>
            <a:r>
              <a:rPr lang="en-US" sz="3200" dirty="0" smtClean="0"/>
              <a:t>Malware analysis</a:t>
            </a:r>
          </a:p>
          <a:p>
            <a:pPr lvl="1"/>
            <a:r>
              <a:rPr lang="en-US" sz="2800" dirty="0"/>
              <a:t>understanding the inner </a:t>
            </a:r>
            <a:r>
              <a:rPr lang="en-US" sz="2800" dirty="0" smtClean="0"/>
              <a:t>workings of </a:t>
            </a:r>
            <a:r>
              <a:rPr lang="en-US" sz="2800" dirty="0"/>
              <a:t>new </a:t>
            </a:r>
            <a:r>
              <a:rPr lang="en-US" sz="2800" dirty="0" smtClean="0"/>
              <a:t>malware</a:t>
            </a:r>
          </a:p>
          <a:p>
            <a:pPr lvl="1"/>
            <a:r>
              <a:rPr lang="en-US" sz="2800" dirty="0"/>
              <a:t>exploring new vulnerabilities in existing </a:t>
            </a:r>
            <a:r>
              <a:rPr lang="en-US" sz="2800" dirty="0" smtClean="0"/>
              <a:t>systems</a:t>
            </a:r>
          </a:p>
          <a:p>
            <a:pPr lvl="1"/>
            <a:endParaRPr lang="en-US" sz="1400" dirty="0"/>
          </a:p>
          <a:p>
            <a:r>
              <a:rPr lang="en-US" sz="3200" dirty="0"/>
              <a:t>Patent </a:t>
            </a:r>
            <a:r>
              <a:rPr lang="en-US" sz="3200" dirty="0" smtClean="0"/>
              <a:t>infringements </a:t>
            </a:r>
            <a:r>
              <a:rPr lang="en-US" sz="3200" dirty="0"/>
              <a:t>and </a:t>
            </a:r>
            <a:r>
              <a:rPr lang="en-US" sz="3200" dirty="0" smtClean="0"/>
              <a:t>software plagiarism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GNU violation</a:t>
            </a:r>
          </a:p>
          <a:p>
            <a:pPr lvl="1"/>
            <a:endParaRPr lang="en-US" sz="1800" dirty="0"/>
          </a:p>
          <a:p>
            <a:r>
              <a:rPr lang="en-US" sz="3200" dirty="0" smtClean="0"/>
              <a:t>Code reuse</a:t>
            </a:r>
          </a:p>
          <a:p>
            <a:pPr lvl="1"/>
            <a:r>
              <a:rPr lang="en-US" sz="2800" dirty="0" smtClean="0"/>
              <a:t>Software vulnerability uncontrollably shared between projects</a:t>
            </a:r>
          </a:p>
          <a:p>
            <a:endParaRPr lang="en-US" sz="1600" dirty="0"/>
          </a:p>
          <a:p>
            <a:pPr lvl="1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7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Assembly Clone Detection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615557"/>
            <a:ext cx="7886700" cy="4859384"/>
          </a:xfrm>
        </p:spPr>
        <p:txBody>
          <a:bodyPr>
            <a:noAutofit/>
          </a:bodyPr>
          <a:lstStyle/>
          <a:p>
            <a:r>
              <a:rPr lang="en-US" dirty="0" smtClean="0"/>
              <a:t>Original problem proposed by DRDC</a:t>
            </a:r>
          </a:p>
          <a:p>
            <a:pPr lvl="1"/>
            <a:r>
              <a:rPr lang="en-US" dirty="0" smtClean="0"/>
              <a:t>A </a:t>
            </a:r>
            <a:r>
              <a:rPr lang="en-US" altLang="zh-CN" dirty="0" smtClean="0"/>
              <a:t>repository of commented assembly code</a:t>
            </a:r>
            <a:endParaRPr lang="en-US" dirty="0" smtClean="0"/>
          </a:p>
          <a:p>
            <a:pPr lvl="1"/>
            <a:r>
              <a:rPr lang="en-US" dirty="0" smtClean="0"/>
              <a:t>Try to transfer comments on existing assembly code to the assembly code under study/analysis</a:t>
            </a:r>
          </a:p>
          <a:p>
            <a:pPr lvl="1"/>
            <a:r>
              <a:rPr lang="en-US" dirty="0" smtClean="0"/>
              <a:t>Abstract concept</a:t>
            </a:r>
          </a:p>
          <a:p>
            <a:pPr lvl="1"/>
            <a:r>
              <a:rPr lang="en-US" dirty="0" smtClean="0"/>
              <a:t>No concrete definition of what is a clone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Type I: </a:t>
            </a:r>
            <a:r>
              <a:rPr lang="en-US" dirty="0" smtClean="0"/>
              <a:t>literally identical</a:t>
            </a:r>
          </a:p>
          <a:p>
            <a:r>
              <a:rPr lang="en-US" dirty="0" smtClean="0"/>
              <a:t>Type </a:t>
            </a:r>
            <a:r>
              <a:rPr lang="en-US" dirty="0"/>
              <a:t>II: syntactically </a:t>
            </a:r>
            <a:r>
              <a:rPr lang="en-US" dirty="0" smtClean="0"/>
              <a:t>equivalent</a:t>
            </a:r>
            <a:endParaRPr lang="en-US" dirty="0"/>
          </a:p>
          <a:p>
            <a:r>
              <a:rPr lang="en-US" dirty="0"/>
              <a:t>Type III: minor </a:t>
            </a:r>
            <a:r>
              <a:rPr lang="en-US" dirty="0" smtClean="0"/>
              <a:t>modifications</a:t>
            </a:r>
            <a:endParaRPr lang="en-US" dirty="0"/>
          </a:p>
          <a:p>
            <a:pPr lvl="1"/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2"/>
            <a:ext cx="7886700" cy="1325563"/>
          </a:xfrm>
        </p:spPr>
        <p:txBody>
          <a:bodyPr/>
          <a:lstStyle/>
          <a:p>
            <a:r>
              <a:rPr lang="en-US" dirty="0"/>
              <a:t>Narrow down the use scenario</a:t>
            </a:r>
          </a:p>
        </p:txBody>
      </p:sp>
      <p:pic>
        <p:nvPicPr>
          <p:cNvPr id="1026" name="Picture 2" descr="http://images.all-free-download.com/images/graphiclarge/exe_file_37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48" y="1512395"/>
            <a:ext cx="958956" cy="95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5400000">
            <a:off x="1034586" y="2704247"/>
            <a:ext cx="909878" cy="46955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62" y="3551260"/>
            <a:ext cx="2707913" cy="2075408"/>
          </a:xfrm>
          <a:prstGeom prst="rect">
            <a:avLst/>
          </a:prstGeom>
        </p:spPr>
      </p:pic>
      <p:pic>
        <p:nvPicPr>
          <p:cNvPr id="7" name="Picture 2" descr="http://easi.cc/archive/thompson/images/objects/obj6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375" y="3944849"/>
            <a:ext cx="3115447" cy="16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3185671" y="4354184"/>
            <a:ext cx="909878" cy="46955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692448" y="2669059"/>
            <a:ext cx="645671" cy="1071123"/>
          </a:xfrm>
          <a:prstGeom prst="straightConnector1">
            <a:avLst/>
          </a:prstGeom>
          <a:ln w="38100">
            <a:solidFill>
              <a:srgbClr val="7030A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71443" y="2197394"/>
            <a:ext cx="180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Reverse engineer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51999" y="3147880"/>
            <a:ext cx="2369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Did anyone analyze something similar before?</a:t>
            </a:r>
          </a:p>
          <a:p>
            <a:endParaRPr lang="en-US" dirty="0" smtClean="0"/>
          </a:p>
          <a:p>
            <a:r>
              <a:rPr lang="en-US" dirty="0" smtClean="0"/>
              <a:t>Is it some library function?</a:t>
            </a:r>
          </a:p>
        </p:txBody>
      </p:sp>
      <p:pic>
        <p:nvPicPr>
          <p:cNvPr id="1028" name="Picture 4" descr="http://images.clipartpanda.com/blue-question-mark-clipart-aiey8dLi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639" y="2382060"/>
            <a:ext cx="811813" cy="122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1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Assembly Code Search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636912"/>
            <a:ext cx="2707913" cy="2075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91840" y="4668254"/>
            <a:ext cx="75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438349" y="3496802"/>
            <a:ext cx="573582" cy="370936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707" y="1861650"/>
            <a:ext cx="2356677" cy="3641241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7607045" y="920736"/>
            <a:ext cx="1378496" cy="775698"/>
          </a:xfrm>
          <a:prstGeom prst="wedgeRoundRectCallout">
            <a:avLst>
              <a:gd name="adj1" fmla="val -34946"/>
              <a:gd name="adj2" fmla="val 9008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Comments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1309498" y="564056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Assembly Code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5640566"/>
            <a:ext cx="21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Control Flow Graph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190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109244" cy="118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Subgraph Clones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124" y="1186249"/>
            <a:ext cx="3107211" cy="4992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27" y="1920742"/>
            <a:ext cx="2181756" cy="3310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707" y="1861650"/>
            <a:ext cx="2356677" cy="3641241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587147" y="4063748"/>
            <a:ext cx="573582" cy="370936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5689697" y="4063748"/>
            <a:ext cx="589824" cy="370936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4751839" y="894506"/>
            <a:ext cx="1378496" cy="775698"/>
          </a:xfrm>
          <a:prstGeom prst="wedgeRoundRectCallout">
            <a:avLst>
              <a:gd name="adj1" fmla="val -47648"/>
              <a:gd name="adj2" fmla="val 8256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New binary</a:t>
            </a:r>
            <a:endParaRPr lang="en-CA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7607045" y="920736"/>
            <a:ext cx="1378496" cy="775698"/>
          </a:xfrm>
          <a:prstGeom prst="wedgeRoundRectCallout">
            <a:avLst>
              <a:gd name="adj1" fmla="val -34946"/>
              <a:gd name="adj2" fmla="val 9008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Comments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808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1.66667E-6 -7.40741E-7 L -0.24982 0.1402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746" y="848482"/>
            <a:ext cx="6796216" cy="578791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50" y="44624"/>
            <a:ext cx="7886700" cy="118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Clone Types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258A177F-80B9-4C81-8749-D72C31BCEB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" name="Title 1"/>
          <p:cNvSpPr txBox="1">
            <a:spLocks/>
          </p:cNvSpPr>
          <p:nvPr/>
        </p:nvSpPr>
        <p:spPr>
          <a:xfrm>
            <a:off x="628649" y="0"/>
            <a:ext cx="8047807" cy="118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Scalability (</a:t>
            </a:r>
            <a:r>
              <a:rPr lang="en-US" i="1" dirty="0" smtClean="0">
                <a:solidFill>
                  <a:prstClr val="black"/>
                </a:solidFill>
              </a:rPr>
              <a:t>subgraph search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s://graph-tool.skewed.de/static/doc/_images/triang_random_span_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01" y="1292883"/>
            <a:ext cx="4611897" cy="46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6/6c/Forbidden_line_subgraphs.svg/300px-Forbidden_line_subgraphs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1" t="436" r="42350" b="70628"/>
          <a:stretch/>
        </p:blipFill>
        <p:spPr bwMode="auto">
          <a:xfrm>
            <a:off x="1181819" y="2934597"/>
            <a:ext cx="819510" cy="66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" name="Right Arrow 242"/>
          <p:cNvSpPr/>
          <p:nvPr/>
        </p:nvSpPr>
        <p:spPr>
          <a:xfrm>
            <a:off x="2449902" y="3081246"/>
            <a:ext cx="926224" cy="370936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9029</TotalTime>
  <Words>1472</Words>
  <Application>Microsoft Office PowerPoint</Application>
  <PresentationFormat>On-screen Show (4:3)</PresentationFormat>
  <Paragraphs>347</Paragraphs>
  <Slides>28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方正舒体</vt:lpstr>
      <vt:lpstr>宋体</vt:lpstr>
      <vt:lpstr>Arial</vt:lpstr>
      <vt:lpstr>Calibri</vt:lpstr>
      <vt:lpstr>Courier New</vt:lpstr>
      <vt:lpstr>Clarity</vt:lpstr>
      <vt:lpstr>Kam1n0:  Assembly Clone Search for Reverse Engineering</vt:lpstr>
      <vt:lpstr>Reverse Engineering</vt:lpstr>
      <vt:lpstr>Reverse Engineering</vt:lpstr>
      <vt:lpstr>PowerPoint Presentation</vt:lpstr>
      <vt:lpstr>Narrow down the use scenario</vt:lpstr>
      <vt:lpstr>Assembly Code Search</vt:lpstr>
      <vt:lpstr>PowerPoint Presentation</vt:lpstr>
      <vt:lpstr>PowerPoint Presentation</vt:lpstr>
      <vt:lpstr>PowerPoint Presentation</vt:lpstr>
      <vt:lpstr>PowerPoint Presentation</vt:lpstr>
      <vt:lpstr>Challenges</vt:lpstr>
      <vt:lpstr>PowerPoint Presentation</vt:lpstr>
      <vt:lpstr>PowerPoint Presentation</vt:lpstr>
      <vt:lpstr>Distributed deployment</vt:lpstr>
      <vt:lpstr>PowerPoint Presentation</vt:lpstr>
      <vt:lpstr>PowerPoint Presentation</vt:lpstr>
      <vt:lpstr>Locality Sensitive Hashing</vt:lpstr>
      <vt:lpstr>PowerPoint Presentation</vt:lpstr>
      <vt:lpstr>PowerPoint Presentation</vt:lpstr>
      <vt:lpstr>   Software Demonstration: Kam1n0</vt:lpstr>
      <vt:lpstr>Ground-truth dataset generation</vt:lpstr>
      <vt:lpstr>Experiment - Dataset</vt:lpstr>
      <vt:lpstr>Evaluation (quality)</vt:lpstr>
      <vt:lpstr>Evaluation (quality)</vt:lpstr>
      <vt:lpstr>Evaluation (quality)</vt:lpstr>
      <vt:lpstr>Evaluation (scalability and efficiency) </vt:lpstr>
      <vt:lpstr>Summary: Kam1n0</vt:lpstr>
      <vt:lpstr>   Thank you. Questions? </vt:lpstr>
    </vt:vector>
  </TitlesOfParts>
  <Company>Concordia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Data Mining to Crime Investigation</dc:title>
  <dc:creator>Benjamin Fung</dc:creator>
  <cp:lastModifiedBy>bfung</cp:lastModifiedBy>
  <cp:revision>677</cp:revision>
  <dcterms:created xsi:type="dcterms:W3CDTF">2011-09-26T19:32:05Z</dcterms:created>
  <dcterms:modified xsi:type="dcterms:W3CDTF">2016-05-24T23:33:58Z</dcterms:modified>
</cp:coreProperties>
</file>