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8"/>
  </p:notesMasterIdLst>
  <p:sldIdLst>
    <p:sldId id="256" r:id="rId2"/>
    <p:sldId id="288" r:id="rId3"/>
    <p:sldId id="258" r:id="rId4"/>
    <p:sldId id="285" r:id="rId5"/>
    <p:sldId id="257" r:id="rId6"/>
    <p:sldId id="262" r:id="rId7"/>
    <p:sldId id="283" r:id="rId8"/>
    <p:sldId id="284" r:id="rId9"/>
    <p:sldId id="264" r:id="rId10"/>
    <p:sldId id="263" r:id="rId11"/>
    <p:sldId id="266" r:id="rId12"/>
    <p:sldId id="267" r:id="rId13"/>
    <p:sldId id="268" r:id="rId14"/>
    <p:sldId id="269" r:id="rId15"/>
    <p:sldId id="289" r:id="rId16"/>
    <p:sldId id="274" r:id="rId17"/>
    <p:sldId id="276" r:id="rId18"/>
    <p:sldId id="277" r:id="rId19"/>
    <p:sldId id="278" r:id="rId20"/>
    <p:sldId id="270" r:id="rId21"/>
    <p:sldId id="279" r:id="rId22"/>
    <p:sldId id="281" r:id="rId23"/>
    <p:sldId id="280" r:id="rId24"/>
    <p:sldId id="282" r:id="rId25"/>
    <p:sldId id="286" r:id="rId26"/>
    <p:sldId id="287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8218" autoAdjust="0"/>
  </p:normalViewPr>
  <p:slideViewPr>
    <p:cSldViewPr>
      <p:cViewPr varScale="1">
        <p:scale>
          <a:sx n="65" d="100"/>
          <a:sy n="65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34F2351-8B02-4BDF-847F-001398E539F6}" type="datetimeFigureOut">
              <a:rPr lang="en-US"/>
              <a:pPr>
                <a:defRPr/>
              </a:pPr>
              <a:t>8/25/2008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9A3047A-65C0-4BF3-93A6-B14610A56CC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C01E298-5174-463E-9C85-E2916AC78693}" type="slidenum">
              <a:rPr lang="en-CA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12</a:t>
            </a:fld>
            <a:endParaRPr lang="en-C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13</a:t>
            </a:fld>
            <a:endParaRPr lang="en-C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14</a:t>
            </a:fld>
            <a:endParaRPr lang="en-C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15</a:t>
            </a:fld>
            <a:endParaRPr lang="en-C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16</a:t>
            </a:fld>
            <a:endParaRPr lang="en-C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17</a:t>
            </a:fld>
            <a:endParaRPr lang="en-C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18</a:t>
            </a:fld>
            <a:endParaRPr lang="en-CA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19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20</a:t>
            </a:fld>
            <a:endParaRPr lang="en-CA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21</a:t>
            </a:fld>
            <a:endParaRPr lang="en-CA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22</a:t>
            </a:fld>
            <a:endParaRPr lang="en-CA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23</a:t>
            </a:fld>
            <a:endParaRPr lang="en-CA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24</a:t>
            </a:fld>
            <a:endParaRPr lang="en-CA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25</a:t>
            </a:fld>
            <a:endParaRPr lang="en-CA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26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A3047A-65C0-4BF3-93A6-B14610A56CC3}" type="slidenum">
              <a:rPr lang="en-CA" smtClean="0"/>
              <a:pPr>
                <a:defRPr/>
              </a:pPr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AF329-4E7B-4EE4-B8FA-1B2C5B243E60}" type="datetime1">
              <a:rPr lang="en-US"/>
              <a:pPr>
                <a:defRPr/>
              </a:pPr>
              <a:t>8/25/2008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DFRWS 2008</a:t>
            </a:r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42059A4-0858-4B9B-BE10-5C1E6D88DC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17D5B-13AE-4DD6-8CE4-D5D72D6FE7E0}" type="datetime1">
              <a:rPr lang="en-US"/>
              <a:pPr>
                <a:defRPr/>
              </a:pPr>
              <a:t>8/25/2008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DFRWS 2008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92F8-097C-487D-BE9C-937CD21536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2547D-7AA5-4859-98AD-B040405BD5CE}" type="datetime1">
              <a:rPr lang="en-US"/>
              <a:pPr>
                <a:defRPr/>
              </a:pPr>
              <a:t>8/25/2008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DFRWS 2008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A0624-E6A6-4845-B90B-69247BE83D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FD035-00A0-4175-A723-E8CD081262CD}" type="datetime1">
              <a:rPr lang="en-US"/>
              <a:pPr>
                <a:defRPr/>
              </a:pPr>
              <a:t>8/25/2008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DFRWS 2008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20282-C243-4FB1-94ED-F0ED66E2F3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3FC6A-46A4-4E6E-ADB3-537BD02B6041}" type="datetime1">
              <a:rPr lang="en-US"/>
              <a:pPr>
                <a:defRPr/>
              </a:pPr>
              <a:t>8/25/2008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DFRWS 2008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B64C2-DFFD-4BC4-B3FE-CCEC171A5B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15FBE-2173-490E-8621-FE38B540F29B}" type="datetime1">
              <a:rPr lang="en-US"/>
              <a:pPr>
                <a:defRPr/>
              </a:pPr>
              <a:t>8/25/2008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DFRWS 2008</a:t>
            </a:r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09BCB-2938-4D31-A86B-AF96CC9123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69CBB-7CFF-41A5-8CA8-917A42D1F814}" type="datetime1">
              <a:rPr lang="en-US"/>
              <a:pPr>
                <a:defRPr/>
              </a:pPr>
              <a:t>8/25/2008</a:t>
            </a:fld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DFRWS 2008</a:t>
            </a:r>
            <a:endParaRPr lang="en-US" dirty="0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843F7-47EE-49E6-BD90-62F718A56C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CC166-EEF1-4BC2-A2F7-3D95BEAB572D}" type="datetime1">
              <a:rPr lang="en-US"/>
              <a:pPr>
                <a:defRPr/>
              </a:pPr>
              <a:t>8/25/2008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DFRWS 2008</a:t>
            </a:r>
            <a:endParaRPr lang="en-US" dirty="0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E3E6A-3963-4A8E-88A8-D1479DF497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104C1-1E33-4BB2-BD36-426A50135EF4}" type="datetime1">
              <a:rPr lang="en-US"/>
              <a:pPr>
                <a:defRPr/>
              </a:pPr>
              <a:t>8/25/2008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DFRWS 2008</a:t>
            </a:r>
            <a:endParaRPr lang="en-US" dirty="0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EB45D-7E21-4531-BF59-45B5A8E8D9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87335-CC80-43F5-B76C-B9FC2ABF8BD5}" type="datetime1">
              <a:rPr lang="en-US"/>
              <a:pPr>
                <a:defRPr/>
              </a:pPr>
              <a:t>8/25/2008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DFRWS 2008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0CD97-E598-4792-864B-BF337AA9C1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29552-492C-4D25-924F-CE84827F891B}" type="datetime1">
              <a:rPr lang="en-US"/>
              <a:pPr>
                <a:defRPr/>
              </a:pPr>
              <a:t>8/25/2008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DFRWS 2008</a:t>
            </a:r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64269-AEBD-48C6-9921-C1DB9DAC70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5C78B4-6020-43C7-BD12-4CD7169FDD5E}" type="datetime1">
              <a:rPr lang="en-US"/>
              <a:pPr>
                <a:defRPr/>
              </a:pPr>
              <a:t>8/25/2008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DFRWS 2008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55E1A107-29EC-4412-B568-2373A3CB89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6" r:id="rId2"/>
    <p:sldLayoutId id="2147483684" r:id="rId3"/>
    <p:sldLayoutId id="2147483677" r:id="rId4"/>
    <p:sldLayoutId id="2147483678" r:id="rId5"/>
    <p:sldLayoutId id="2147483679" r:id="rId6"/>
    <p:sldLayoutId id="2147483680" r:id="rId7"/>
    <p:sldLayoutId id="2147483685" r:id="rId8"/>
    <p:sldLayoutId id="2147483686" r:id="rId9"/>
    <p:sldLayoutId id="2147483681" r:id="rId10"/>
    <p:sldLayoutId id="2147483682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4.wmf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" y="4876800"/>
            <a:ext cx="8839200" cy="1600200"/>
          </a:xfrm>
        </p:spPr>
        <p:txBody>
          <a:bodyPr>
            <a:normAutofit fontScale="92500" lnSpcReduction="20000"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CA" b="1" dirty="0" smtClean="0"/>
              <a:t>Computer Security Lab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CA" b="1" dirty="0" smtClean="0"/>
              <a:t>Concordia Institute for Information Systems Engineering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CA" b="1" dirty="0" smtClean="0"/>
              <a:t>Concordia University</a:t>
            </a:r>
          </a:p>
          <a:p>
            <a:pPr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CA" b="1" dirty="0" smtClean="0"/>
              <a:t>Montreal, Canada</a:t>
            </a:r>
            <a:endParaRPr lang="en-CA" b="1" dirty="0"/>
          </a:p>
        </p:txBody>
      </p:sp>
      <p:sp>
        <p:nvSpPr>
          <p:cNvPr id="6147" name="Title 2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r>
              <a:rPr sz="3200" b="1" smtClean="0"/>
              <a:t>A Novel Approach of Mining Write-Prints for Authorship </a:t>
            </a:r>
            <a:r>
              <a:rPr lang="en-CA" sz="3200" b="1" smtClean="0"/>
              <a:t>Attribution in E-mail Forensics</a:t>
            </a:r>
            <a:endParaRPr lang="en-CA" sz="3200" smtClean="0"/>
          </a:p>
        </p:txBody>
      </p:sp>
      <p:sp>
        <p:nvSpPr>
          <p:cNvPr id="6148" name="Subtitle 1"/>
          <p:cNvSpPr txBox="1">
            <a:spLocks/>
          </p:cNvSpPr>
          <p:nvPr/>
        </p:nvSpPr>
        <p:spPr bwMode="auto">
          <a:xfrm>
            <a:off x="914400" y="3429000"/>
            <a:ext cx="4114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en-CA" sz="3000" b="1" dirty="0">
                <a:solidFill>
                  <a:schemeClr val="tx2"/>
                </a:solidFill>
                <a:latin typeface="Perpetua" pitchFamily="18" charset="0"/>
              </a:rPr>
              <a:t>Farkhund Iqbal</a:t>
            </a:r>
          </a:p>
          <a:p>
            <a:pPr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en-CA" sz="3000" b="1" dirty="0">
                <a:solidFill>
                  <a:schemeClr val="tx2"/>
                </a:solidFill>
                <a:latin typeface="Perpetua" pitchFamily="18" charset="0"/>
              </a:rPr>
              <a:t>Benjamin C. M. Fung</a:t>
            </a:r>
          </a:p>
        </p:txBody>
      </p:sp>
      <p:sp>
        <p:nvSpPr>
          <p:cNvPr id="6149" name="Subtitle 1"/>
          <p:cNvSpPr txBox="1">
            <a:spLocks/>
          </p:cNvSpPr>
          <p:nvPr/>
        </p:nvSpPr>
        <p:spPr bwMode="auto">
          <a:xfrm>
            <a:off x="3810000" y="3429000"/>
            <a:ext cx="4419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sz="3000" b="1">
                <a:solidFill>
                  <a:schemeClr val="tx2"/>
                </a:solidFill>
                <a:latin typeface="Perpetua" pitchFamily="18" charset="0"/>
              </a:rPr>
              <a:t>Rachid Hadjidj </a:t>
            </a:r>
          </a:p>
          <a:p>
            <a:pPr algn="r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sz="3000" b="1">
                <a:solidFill>
                  <a:schemeClr val="tx2"/>
                </a:solidFill>
                <a:latin typeface="Perpetua" pitchFamily="18" charset="0"/>
              </a:rPr>
              <a:t>Mourad Debbabi</a:t>
            </a:r>
            <a:endParaRPr lang="en-CA" sz="2600">
              <a:solidFill>
                <a:schemeClr val="tx2"/>
              </a:solidFill>
              <a:latin typeface="Perpetua" pitchFamily="18" charset="0"/>
            </a:endParaRPr>
          </a:p>
          <a:p>
            <a:pPr algn="r">
              <a:spcBef>
                <a:spcPts val="575"/>
              </a:spcBef>
              <a:buClr>
                <a:schemeClr val="accent1"/>
              </a:buClr>
              <a:buSzPct val="85000"/>
            </a:pPr>
            <a:endParaRPr lang="en-CA" sz="3000" b="1">
              <a:solidFill>
                <a:schemeClr val="tx2"/>
              </a:solidFill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2601913"/>
            <a:ext cx="4648200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036DDD-8469-4AB3-B6FD-38C020E09B2D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Related Work</a:t>
            </a:r>
            <a:endParaRPr lang="en-US" dirty="0" smtClean="0"/>
          </a:p>
        </p:txBody>
      </p:sp>
      <p:sp>
        <p:nvSpPr>
          <p:cNvPr id="11269" name="Rectangle 3"/>
          <p:cNvSpPr txBox="1">
            <a:spLocks noChangeArrowheads="1"/>
          </p:cNvSpPr>
          <p:nvPr/>
        </p:nvSpPr>
        <p:spPr bwMode="auto">
          <a:xfrm>
            <a:off x="457200" y="1524000"/>
            <a:ext cx="426720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ts val="575"/>
              </a:spcBef>
              <a:buClr>
                <a:schemeClr val="accent1"/>
              </a:buClr>
              <a:buSzPct val="85000"/>
              <a:buFont typeface="Franklin Gothic Book" pitchFamily="34" charset="0"/>
              <a:buAutoNum type="arabicPeriod" startAt="2"/>
            </a:pPr>
            <a:r>
              <a:rPr lang="en-CA" sz="2600" dirty="0" smtClean="0">
                <a:latin typeface="Perpetua" pitchFamily="18" charset="0"/>
              </a:rPr>
              <a:t>SVM</a:t>
            </a:r>
            <a:endParaRPr lang="en-CA" sz="2600" dirty="0">
              <a:latin typeface="Perpetua" pitchFamily="18" charset="0"/>
            </a:endParaRPr>
          </a:p>
          <a:p>
            <a:pPr marL="609600" indent="-60960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sz="2600" dirty="0">
                <a:latin typeface="Perpetua" pitchFamily="18" charset="0"/>
              </a:rPr>
              <a:t>	(Support Vector Machine</a:t>
            </a:r>
            <a:r>
              <a:rPr lang="en-CA" sz="2600" dirty="0" smtClean="0">
                <a:latin typeface="Perpetua" pitchFamily="18" charset="0"/>
              </a:rPr>
              <a:t>)</a:t>
            </a:r>
          </a:p>
          <a:p>
            <a:pPr marL="609600" indent="-60960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sz="2600" dirty="0" smtClean="0">
                <a:latin typeface="Perpetua" pitchFamily="18" charset="0"/>
              </a:rPr>
              <a:t>	(</a:t>
            </a:r>
            <a:r>
              <a:rPr lang="en-CA" sz="2600" dirty="0" err="1" smtClean="0">
                <a:latin typeface="Perpetua" pitchFamily="18" charset="0"/>
              </a:rPr>
              <a:t>DeVel</a:t>
            </a:r>
            <a:r>
              <a:rPr lang="en-CA" sz="2600" dirty="0" smtClean="0">
                <a:latin typeface="Perpetua" pitchFamily="18" charset="0"/>
              </a:rPr>
              <a:t> 2000; </a:t>
            </a:r>
            <a:r>
              <a:rPr lang="en-CA" sz="2600" dirty="0" err="1" smtClean="0">
                <a:latin typeface="Perpetua" pitchFamily="18" charset="0"/>
              </a:rPr>
              <a:t>Teng</a:t>
            </a:r>
            <a:r>
              <a:rPr lang="en-CA" sz="2600" dirty="0" smtClean="0">
                <a:latin typeface="Perpetua" pitchFamily="18" charset="0"/>
              </a:rPr>
              <a:t> et al. 2004)</a:t>
            </a:r>
            <a:endParaRPr lang="en-CA" sz="2600" dirty="0">
              <a:latin typeface="Perpetua" pitchFamily="18" charset="0"/>
            </a:endParaRPr>
          </a:p>
          <a:p>
            <a:pPr marL="990600" lvl="1" indent="-533400">
              <a:spcBef>
                <a:spcPts val="375"/>
              </a:spcBef>
              <a:buClr>
                <a:schemeClr val="accent2"/>
              </a:buClr>
              <a:buSzPct val="85000"/>
              <a:buFontTx/>
              <a:buChar char="•"/>
            </a:pPr>
            <a:endParaRPr lang="en-CA" sz="2400" dirty="0">
              <a:latin typeface="Perpetua" pitchFamily="18" charset="0"/>
            </a:endParaRPr>
          </a:p>
          <a:p>
            <a:pPr marL="685800" lvl="1" indent="-228600">
              <a:spcBef>
                <a:spcPts val="375"/>
              </a:spcBef>
              <a:buClr>
                <a:schemeClr val="accent2"/>
              </a:buClr>
              <a:buSzPct val="85000"/>
              <a:buFontTx/>
              <a:buChar char="•"/>
            </a:pPr>
            <a:r>
              <a:rPr lang="en-CA" sz="2400" dirty="0">
                <a:latin typeface="Perpetua" pitchFamily="18" charset="0"/>
              </a:rPr>
              <a:t>Accurate, because considers all features at every step.</a:t>
            </a:r>
          </a:p>
          <a:p>
            <a:pPr marL="990600" lvl="1" indent="-533400">
              <a:spcBef>
                <a:spcPts val="375"/>
              </a:spcBef>
              <a:buClr>
                <a:schemeClr val="accent2"/>
              </a:buClr>
              <a:buSzPct val="85000"/>
              <a:buFontTx/>
              <a:buChar char="•"/>
            </a:pPr>
            <a:endParaRPr lang="en-CA" sz="2400" b="1" dirty="0">
              <a:latin typeface="Perpetua" pitchFamily="18" charset="0"/>
            </a:endParaRPr>
          </a:p>
          <a:p>
            <a:pPr marL="685800" lvl="1" indent="-228600">
              <a:spcBef>
                <a:spcPts val="375"/>
              </a:spcBef>
              <a:buClr>
                <a:schemeClr val="accent2"/>
              </a:buClr>
              <a:buSzPct val="85000"/>
              <a:buFontTx/>
              <a:buChar char="•"/>
            </a:pPr>
            <a:r>
              <a:rPr lang="en-CA" sz="2400" b="1" dirty="0">
                <a:latin typeface="Perpetua" pitchFamily="18" charset="0"/>
              </a:rPr>
              <a:t>Pitfall</a:t>
            </a:r>
            <a:r>
              <a:rPr lang="en-CA" sz="2400" dirty="0">
                <a:latin typeface="Perpetua" pitchFamily="18" charset="0"/>
              </a:rPr>
              <a:t>: A black box. Difficult to present evidence to justify the conclusion of authorship.</a:t>
            </a:r>
          </a:p>
        </p:txBody>
      </p:sp>
      <p:sp>
        <p:nvSpPr>
          <p:cNvPr id="11270" name="TextBox 11"/>
          <p:cNvSpPr txBox="1">
            <a:spLocks noChangeArrowheads="1"/>
          </p:cNvSpPr>
          <p:nvPr/>
        </p:nvSpPr>
        <p:spPr bwMode="auto">
          <a:xfrm>
            <a:off x="3733800" y="6259513"/>
            <a:ext cx="5410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>
                <a:latin typeface="Perpetua" pitchFamily="18" charset="0"/>
              </a:rPr>
              <a:t>Source: http://www.imtech.res.in/raghava/rbpred/svm.jpg</a:t>
            </a:r>
          </a:p>
        </p:txBody>
      </p:sp>
      <p:pic>
        <p:nvPicPr>
          <p:cNvPr id="1127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533400"/>
            <a:ext cx="1676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7772400" cy="1401762"/>
          </a:xfrm>
        </p:spPr>
        <p:txBody>
          <a:bodyPr/>
          <a:lstStyle/>
          <a:p>
            <a:r>
              <a:rPr lang="en-CA" smtClean="0"/>
              <a:t>Our Approach:</a:t>
            </a:r>
            <a:br>
              <a:rPr lang="en-CA" smtClean="0"/>
            </a:br>
            <a:r>
              <a:rPr lang="en-CA" smtClean="0">
                <a:solidFill>
                  <a:srgbClr val="0070C0"/>
                </a:solidFill>
              </a:rPr>
              <a:t>AuthorMiner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086D1F-F95B-4583-8328-7679221D2BA3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4067175" y="1533525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1600">
                <a:latin typeface="Perpetua" pitchFamily="18" charset="0"/>
              </a:rPr>
              <a:t>E-mails E</a:t>
            </a:r>
            <a:r>
              <a:rPr lang="en-CA" sz="1600" baseline="-25000">
                <a:latin typeface="Perpetua" pitchFamily="18" charset="0"/>
              </a:rPr>
              <a:t>1</a:t>
            </a:r>
            <a:endParaRPr lang="en-US" sz="1600" baseline="-25000">
              <a:latin typeface="Perpetua" pitchFamily="18" charset="0"/>
            </a:endParaRPr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5759450" y="1533525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1600">
                <a:latin typeface="Perpetua" pitchFamily="18" charset="0"/>
              </a:rPr>
              <a:t>E-mails E</a:t>
            </a:r>
            <a:r>
              <a:rPr lang="en-CA" sz="1600" baseline="-25000">
                <a:latin typeface="Perpetua" pitchFamily="18" charset="0"/>
              </a:rPr>
              <a:t>2</a:t>
            </a:r>
            <a:endParaRPr lang="en-US" sz="1600" baseline="-25000">
              <a:latin typeface="Perpetua" pitchFamily="18" charset="0"/>
            </a:endParaRPr>
          </a:p>
        </p:txBody>
      </p:sp>
      <p:sp>
        <p:nvSpPr>
          <p:cNvPr id="13318" name="Text Box 5"/>
          <p:cNvSpPr txBox="1">
            <a:spLocks noChangeArrowheads="1"/>
          </p:cNvSpPr>
          <p:nvPr/>
        </p:nvSpPr>
        <p:spPr bwMode="auto">
          <a:xfrm>
            <a:off x="7567613" y="1533525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1600">
                <a:latin typeface="Perpetua" pitchFamily="18" charset="0"/>
              </a:rPr>
              <a:t>E-mails E</a:t>
            </a:r>
            <a:r>
              <a:rPr lang="en-CA" sz="1600" baseline="-25000">
                <a:latin typeface="Perpetua" pitchFamily="18" charset="0"/>
              </a:rPr>
              <a:t>3</a:t>
            </a:r>
            <a:endParaRPr lang="en-US" sz="1600" baseline="-25000">
              <a:latin typeface="Perpetua" pitchFamily="18" charset="0"/>
            </a:endParaRPr>
          </a:p>
        </p:txBody>
      </p:sp>
      <p:pic>
        <p:nvPicPr>
          <p:cNvPr id="13319" name="Picture 24" descr="MCj0413668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67175" y="381000"/>
            <a:ext cx="11191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25" descr="MCj0413668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30888" y="381000"/>
            <a:ext cx="11191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26" descr="MCj0413668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00963" y="381000"/>
            <a:ext cx="11191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3781425" y="2686050"/>
            <a:ext cx="1714500" cy="9096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>
                <a:solidFill>
                  <a:srgbClr val="000000"/>
                </a:solidFill>
              </a:rPr>
              <a:t>Frequent Patterns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 i="1">
                <a:solidFill>
                  <a:srgbClr val="000000"/>
                </a:solidFill>
              </a:rPr>
              <a:t>FP(E</a:t>
            </a:r>
            <a:r>
              <a:rPr lang="en-CA" b="1" i="1" baseline="-25000">
                <a:solidFill>
                  <a:srgbClr val="000000"/>
                </a:solidFill>
              </a:rPr>
              <a:t>1</a:t>
            </a:r>
            <a:r>
              <a:rPr lang="en-CA" b="1" i="1">
                <a:solidFill>
                  <a:srgbClr val="000000"/>
                </a:solidFill>
              </a:rPr>
              <a:t>)</a:t>
            </a:r>
            <a:endParaRPr lang="en-US" sz="1600" b="1" i="1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567363" y="2686050"/>
            <a:ext cx="1714500" cy="9096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 dirty="0">
                <a:solidFill>
                  <a:srgbClr val="000000"/>
                </a:solidFill>
              </a:rPr>
              <a:t>Frequent Patterns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 i="1" dirty="0">
                <a:solidFill>
                  <a:srgbClr val="000000"/>
                </a:solidFill>
              </a:rPr>
              <a:t>FP(E</a:t>
            </a:r>
            <a:r>
              <a:rPr lang="en-CA" b="1" i="1" baseline="-25000" dirty="0">
                <a:solidFill>
                  <a:srgbClr val="000000"/>
                </a:solidFill>
              </a:rPr>
              <a:t>2</a:t>
            </a:r>
            <a:r>
              <a:rPr lang="en-CA" b="1" i="1" dirty="0">
                <a:solidFill>
                  <a:srgbClr val="000000"/>
                </a:solidFill>
              </a:rPr>
              <a:t>)</a:t>
            </a:r>
            <a:endParaRPr lang="en-US" sz="1600" b="1" i="1" dirty="0">
              <a:solidFill>
                <a:srgbClr val="000000"/>
              </a:solidFill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3781425" y="1900238"/>
            <a:ext cx="1714500" cy="695325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00" dirty="0"/>
              <a:t>Mining</a:t>
            </a:r>
          </a:p>
        </p:txBody>
      </p:sp>
      <p:sp>
        <p:nvSpPr>
          <p:cNvPr id="15" name="Down Arrow 14"/>
          <p:cNvSpPr/>
          <p:nvPr/>
        </p:nvSpPr>
        <p:spPr>
          <a:xfrm>
            <a:off x="5567363" y="1900238"/>
            <a:ext cx="1714500" cy="695325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00" dirty="0"/>
              <a:t>Mining</a:t>
            </a:r>
          </a:p>
        </p:txBody>
      </p:sp>
      <p:sp>
        <p:nvSpPr>
          <p:cNvPr id="16" name="Down Arrow 15"/>
          <p:cNvSpPr/>
          <p:nvPr/>
        </p:nvSpPr>
        <p:spPr>
          <a:xfrm>
            <a:off x="7353300" y="1900238"/>
            <a:ext cx="1714500" cy="695325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00" dirty="0"/>
              <a:t>Mining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353300" y="2686050"/>
            <a:ext cx="1714500" cy="9096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>
                <a:solidFill>
                  <a:srgbClr val="000000"/>
                </a:solidFill>
              </a:rPr>
              <a:t>Frequent Patterns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 i="1">
                <a:solidFill>
                  <a:srgbClr val="000000"/>
                </a:solidFill>
              </a:rPr>
              <a:t>FP(E</a:t>
            </a:r>
            <a:r>
              <a:rPr lang="en-CA" b="1" i="1" baseline="-25000">
                <a:solidFill>
                  <a:srgbClr val="000000"/>
                </a:solidFill>
              </a:rPr>
              <a:t>3</a:t>
            </a:r>
            <a:r>
              <a:rPr lang="en-CA" b="1" i="1">
                <a:solidFill>
                  <a:srgbClr val="000000"/>
                </a:solidFill>
              </a:rPr>
              <a:t>)</a:t>
            </a:r>
            <a:endParaRPr lang="en-US" sz="1600" b="1" i="1">
              <a:solidFill>
                <a:srgbClr val="000000"/>
              </a:solidFill>
            </a:endParaRPr>
          </a:p>
        </p:txBody>
      </p:sp>
      <p:sp>
        <p:nvSpPr>
          <p:cNvPr id="22" name="Left Brace 21"/>
          <p:cNvSpPr/>
          <p:nvPr/>
        </p:nvSpPr>
        <p:spPr>
          <a:xfrm>
            <a:off x="3048000" y="1752600"/>
            <a:ext cx="533400" cy="1828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329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76400"/>
            <a:ext cx="3276600" cy="47244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CA" b="1" dirty="0" smtClean="0"/>
              <a:t>Phase 1:</a:t>
            </a:r>
            <a:r>
              <a:rPr lang="en-CA" dirty="0" smtClean="0"/>
              <a:t> Mining frequent patterns: </a:t>
            </a:r>
          </a:p>
          <a:p>
            <a:pPr>
              <a:buFont typeface="Wingdings 2" pitchFamily="18" charset="2"/>
              <a:buNone/>
            </a:pPr>
            <a:endParaRPr lang="en-CA" sz="2800" dirty="0" smtClean="0"/>
          </a:p>
          <a:p>
            <a:pPr>
              <a:buFont typeface="Wingdings 2" pitchFamily="18" charset="2"/>
              <a:buNone/>
            </a:pPr>
            <a:r>
              <a:rPr lang="en-CA" sz="2800" dirty="0" smtClean="0"/>
              <a:t>Frequent Pattern: </a:t>
            </a:r>
          </a:p>
          <a:p>
            <a:pPr>
              <a:buFont typeface="Wingdings 2" pitchFamily="18" charset="2"/>
              <a:buNone/>
            </a:pPr>
            <a:r>
              <a:rPr lang="en-CA" sz="2800" dirty="0" smtClean="0"/>
              <a:t>	A set of feature items that frequently occur together in set of e-mails </a:t>
            </a:r>
            <a:r>
              <a:rPr lang="en-CA" sz="2800" i="1" dirty="0" err="1" smtClean="0"/>
              <a:t>E</a:t>
            </a:r>
            <a:r>
              <a:rPr lang="en-CA" sz="2800" i="1" baseline="-25000" dirty="0" err="1" smtClean="0"/>
              <a:t>i</a:t>
            </a:r>
            <a:r>
              <a:rPr lang="en-CA" sz="2800" dirty="0" smtClean="0"/>
              <a:t>.</a:t>
            </a:r>
          </a:p>
          <a:p>
            <a:pPr>
              <a:buFont typeface="Wingdings 2" pitchFamily="18" charset="2"/>
              <a:buNone/>
            </a:pPr>
            <a:endParaRPr lang="en-CA" sz="2800" dirty="0" smtClean="0"/>
          </a:p>
        </p:txBody>
      </p:sp>
      <p:sp>
        <p:nvSpPr>
          <p:cNvPr id="18" name="Content Placeholder 3"/>
          <p:cNvSpPr txBox="1">
            <a:spLocks/>
          </p:cNvSpPr>
          <p:nvPr/>
        </p:nvSpPr>
        <p:spPr bwMode="auto">
          <a:xfrm>
            <a:off x="3429000" y="3886200"/>
            <a:ext cx="57150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CA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Frequent patterns</a:t>
            </a:r>
            <a:r>
              <a:rPr kumimoji="0" lang="en-CA" sz="26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(a.k.a. frequent itemset)</a:t>
            </a:r>
            <a:endParaRPr kumimoji="0" lang="en-CA" sz="26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lang="en-CA" sz="2400" dirty="0" smtClean="0">
                <a:solidFill>
                  <a:srgbClr val="C00000"/>
                </a:solidFill>
                <a:latin typeface="+mn-lt"/>
                <a:cs typeface="+mn-cs"/>
              </a:rPr>
              <a:t>Foundation for many data mining tasks</a:t>
            </a: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en-C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Capture</a:t>
            </a:r>
            <a:r>
              <a:rPr kumimoji="0" lang="en-CA" sz="24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combination of items that frequently occurs together</a:t>
            </a: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en-C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Useful</a:t>
            </a:r>
            <a:r>
              <a:rPr kumimoji="0" lang="en-CA" sz="24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marketing, catalogue design, web log, bioinformatics, materials engineering</a:t>
            </a:r>
            <a:endParaRPr kumimoji="0" lang="en-CA" sz="24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None/>
              <a:tabLst/>
              <a:defRPr/>
            </a:pPr>
            <a:endParaRPr kumimoji="0" lang="en-CA" sz="28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4C7304-61EE-4297-87E5-71EE32AAA43A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4067175" y="1533525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1600">
                <a:latin typeface="Perpetua" pitchFamily="18" charset="0"/>
              </a:rPr>
              <a:t>E-mails E</a:t>
            </a:r>
            <a:r>
              <a:rPr lang="en-CA" sz="1600" baseline="-25000">
                <a:latin typeface="Perpetua" pitchFamily="18" charset="0"/>
              </a:rPr>
              <a:t>1</a:t>
            </a:r>
            <a:endParaRPr lang="en-US" sz="1600" baseline="-25000">
              <a:latin typeface="Perpetua" pitchFamily="18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759450" y="1533525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1600">
                <a:latin typeface="Perpetua" pitchFamily="18" charset="0"/>
              </a:rPr>
              <a:t>E-mails E</a:t>
            </a:r>
            <a:r>
              <a:rPr lang="en-CA" sz="1600" baseline="-25000">
                <a:latin typeface="Perpetua" pitchFamily="18" charset="0"/>
              </a:rPr>
              <a:t>2</a:t>
            </a:r>
            <a:endParaRPr lang="en-US" sz="1600" baseline="-25000">
              <a:latin typeface="Perpetua" pitchFamily="18" charset="0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7567613" y="1533525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1600">
                <a:latin typeface="Perpetua" pitchFamily="18" charset="0"/>
              </a:rPr>
              <a:t>E-mails E</a:t>
            </a:r>
            <a:r>
              <a:rPr lang="en-CA" sz="1600" baseline="-25000">
                <a:latin typeface="Perpetua" pitchFamily="18" charset="0"/>
              </a:rPr>
              <a:t>3</a:t>
            </a:r>
            <a:endParaRPr lang="en-US" sz="1600" baseline="-25000">
              <a:latin typeface="Perpetua" pitchFamily="18" charset="0"/>
            </a:endParaRPr>
          </a:p>
        </p:txBody>
      </p:sp>
      <p:pic>
        <p:nvPicPr>
          <p:cNvPr id="14343" name="Picture 24" descr="MCj0413668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67175" y="381000"/>
            <a:ext cx="11191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25" descr="MCj0413668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30888" y="381000"/>
            <a:ext cx="11191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26" descr="MCj0413668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00963" y="381000"/>
            <a:ext cx="11191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3781425" y="2686050"/>
            <a:ext cx="1714500" cy="9096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>
                <a:solidFill>
                  <a:srgbClr val="000000"/>
                </a:solidFill>
              </a:rPr>
              <a:t>Frequent Patterns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 i="1">
                <a:solidFill>
                  <a:srgbClr val="000000"/>
                </a:solidFill>
              </a:rPr>
              <a:t>FP(E</a:t>
            </a:r>
            <a:r>
              <a:rPr lang="en-CA" b="1" i="1" baseline="-25000">
                <a:solidFill>
                  <a:srgbClr val="000000"/>
                </a:solidFill>
              </a:rPr>
              <a:t>1</a:t>
            </a:r>
            <a:r>
              <a:rPr lang="en-CA" b="1" i="1">
                <a:solidFill>
                  <a:srgbClr val="000000"/>
                </a:solidFill>
              </a:rPr>
              <a:t>)</a:t>
            </a:r>
            <a:endParaRPr lang="en-US" sz="1600" b="1" i="1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567363" y="2686050"/>
            <a:ext cx="1714500" cy="9096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 dirty="0">
                <a:solidFill>
                  <a:srgbClr val="000000"/>
                </a:solidFill>
              </a:rPr>
              <a:t>Frequent Patterns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 i="1" dirty="0">
                <a:solidFill>
                  <a:srgbClr val="000000"/>
                </a:solidFill>
              </a:rPr>
              <a:t>FP(E</a:t>
            </a:r>
            <a:r>
              <a:rPr lang="en-CA" b="1" i="1" baseline="-25000" dirty="0">
                <a:solidFill>
                  <a:srgbClr val="000000"/>
                </a:solidFill>
              </a:rPr>
              <a:t>2</a:t>
            </a:r>
            <a:r>
              <a:rPr lang="en-CA" b="1" i="1" dirty="0">
                <a:solidFill>
                  <a:srgbClr val="000000"/>
                </a:solidFill>
              </a:rPr>
              <a:t>)</a:t>
            </a:r>
            <a:endParaRPr lang="en-US" sz="1600" b="1" i="1" dirty="0">
              <a:solidFill>
                <a:srgbClr val="000000"/>
              </a:solidFill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3781425" y="1900238"/>
            <a:ext cx="1714500" cy="695325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00" dirty="0"/>
              <a:t>Mining</a:t>
            </a:r>
          </a:p>
        </p:txBody>
      </p:sp>
      <p:sp>
        <p:nvSpPr>
          <p:cNvPr id="15" name="Down Arrow 14"/>
          <p:cNvSpPr/>
          <p:nvPr/>
        </p:nvSpPr>
        <p:spPr>
          <a:xfrm>
            <a:off x="5567363" y="1900238"/>
            <a:ext cx="1714500" cy="695325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00" dirty="0"/>
              <a:t>Mining</a:t>
            </a:r>
          </a:p>
        </p:txBody>
      </p:sp>
      <p:sp>
        <p:nvSpPr>
          <p:cNvPr id="16" name="Down Arrow 15"/>
          <p:cNvSpPr/>
          <p:nvPr/>
        </p:nvSpPr>
        <p:spPr>
          <a:xfrm>
            <a:off x="7353300" y="1900238"/>
            <a:ext cx="1714500" cy="695325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00" dirty="0"/>
              <a:t>Mining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353300" y="2686050"/>
            <a:ext cx="1714500" cy="9096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>
                <a:solidFill>
                  <a:srgbClr val="000000"/>
                </a:solidFill>
              </a:rPr>
              <a:t>Frequent Patterns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 i="1">
                <a:solidFill>
                  <a:srgbClr val="000000"/>
                </a:solidFill>
              </a:rPr>
              <a:t>FP(E</a:t>
            </a:r>
            <a:r>
              <a:rPr lang="en-CA" b="1" i="1" baseline="-25000">
                <a:solidFill>
                  <a:srgbClr val="000000"/>
                </a:solidFill>
              </a:rPr>
              <a:t>3</a:t>
            </a:r>
            <a:r>
              <a:rPr lang="en-CA" b="1" i="1">
                <a:solidFill>
                  <a:srgbClr val="000000"/>
                </a:solidFill>
              </a:rPr>
              <a:t>)</a:t>
            </a:r>
            <a:endParaRPr lang="en-US" sz="1600" b="1" i="1">
              <a:solidFill>
                <a:srgbClr val="000000"/>
              </a:solidFill>
            </a:endParaRPr>
          </a:p>
        </p:txBody>
      </p:sp>
      <p:sp>
        <p:nvSpPr>
          <p:cNvPr id="22" name="Left Brace 21"/>
          <p:cNvSpPr/>
          <p:nvPr/>
        </p:nvSpPr>
        <p:spPr>
          <a:xfrm>
            <a:off x="3048000" y="3657600"/>
            <a:ext cx="533400" cy="1828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3733800"/>
            <a:ext cx="3276600" cy="1905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CA" b="1" smtClean="0"/>
              <a:t>Phase 2:</a:t>
            </a:r>
            <a:r>
              <a:rPr lang="en-CA" smtClean="0"/>
              <a:t> Filter out the common frequent patterns among suspects.</a:t>
            </a:r>
          </a:p>
        </p:txBody>
      </p:sp>
      <p:sp>
        <p:nvSpPr>
          <p:cNvPr id="14357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7772400" cy="1401762"/>
          </a:xfrm>
        </p:spPr>
        <p:txBody>
          <a:bodyPr/>
          <a:lstStyle/>
          <a:p>
            <a:r>
              <a:rPr lang="en-CA" smtClean="0"/>
              <a:t>Our Approach:</a:t>
            </a:r>
            <a:br>
              <a:rPr lang="en-CA" smtClean="0"/>
            </a:br>
            <a:r>
              <a:rPr lang="en-CA" smtClean="0">
                <a:solidFill>
                  <a:srgbClr val="0070C0"/>
                </a:solidFill>
              </a:rPr>
              <a:t>AuthorMiner</a:t>
            </a:r>
          </a:p>
        </p:txBody>
      </p:sp>
      <p:sp>
        <p:nvSpPr>
          <p:cNvPr id="23" name="Curved Up Arrow 22"/>
          <p:cNvSpPr/>
          <p:nvPr/>
        </p:nvSpPr>
        <p:spPr>
          <a:xfrm>
            <a:off x="4953000" y="3657600"/>
            <a:ext cx="3048000" cy="11430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24" name="Curved Up Arrow 23"/>
          <p:cNvSpPr/>
          <p:nvPr/>
        </p:nvSpPr>
        <p:spPr>
          <a:xfrm flipH="1">
            <a:off x="4038600" y="3657600"/>
            <a:ext cx="4495800" cy="16764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26" name="Left-Right Arrow 25"/>
          <p:cNvSpPr/>
          <p:nvPr/>
        </p:nvSpPr>
        <p:spPr>
          <a:xfrm>
            <a:off x="5181600" y="2971800"/>
            <a:ext cx="685800" cy="3810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Left-Right Arrow 26"/>
          <p:cNvSpPr/>
          <p:nvPr/>
        </p:nvSpPr>
        <p:spPr>
          <a:xfrm>
            <a:off x="7010400" y="2971800"/>
            <a:ext cx="685800" cy="3810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799371-8E55-430F-B823-6A77403C5334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4067175" y="1533525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1600">
                <a:latin typeface="Perpetua" pitchFamily="18" charset="0"/>
              </a:rPr>
              <a:t>E-mails E</a:t>
            </a:r>
            <a:r>
              <a:rPr lang="en-CA" sz="1600" baseline="-25000">
                <a:latin typeface="Perpetua" pitchFamily="18" charset="0"/>
              </a:rPr>
              <a:t>1</a:t>
            </a:r>
            <a:endParaRPr lang="en-US" sz="1600" baseline="-25000">
              <a:latin typeface="Perpetua" pitchFamily="18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5759450" y="1533525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1600">
                <a:latin typeface="Perpetua" pitchFamily="18" charset="0"/>
              </a:rPr>
              <a:t>E-mails E</a:t>
            </a:r>
            <a:r>
              <a:rPr lang="en-CA" sz="1600" baseline="-25000">
                <a:latin typeface="Perpetua" pitchFamily="18" charset="0"/>
              </a:rPr>
              <a:t>2</a:t>
            </a:r>
            <a:endParaRPr lang="en-US" sz="1600" baseline="-25000">
              <a:latin typeface="Perpetua" pitchFamily="18" charset="0"/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7567613" y="1533525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1600">
                <a:latin typeface="Perpetua" pitchFamily="18" charset="0"/>
              </a:rPr>
              <a:t>E-mails E</a:t>
            </a:r>
            <a:r>
              <a:rPr lang="en-CA" sz="1600" baseline="-25000">
                <a:latin typeface="Perpetua" pitchFamily="18" charset="0"/>
              </a:rPr>
              <a:t>3</a:t>
            </a:r>
            <a:endParaRPr lang="en-US" sz="1600" baseline="-25000">
              <a:latin typeface="Perpetua" pitchFamily="18" charset="0"/>
            </a:endParaRPr>
          </a:p>
        </p:txBody>
      </p:sp>
      <p:sp>
        <p:nvSpPr>
          <p:cNvPr id="15366" name="AutoShape 7"/>
          <p:cNvSpPr>
            <a:spLocks noChangeArrowheads="1"/>
          </p:cNvSpPr>
          <p:nvPr/>
        </p:nvSpPr>
        <p:spPr bwMode="auto">
          <a:xfrm>
            <a:off x="3810000" y="4343400"/>
            <a:ext cx="1500188" cy="1143000"/>
          </a:xfrm>
          <a:prstGeom prst="horizontalScroll">
            <a:avLst>
              <a:gd name="adj" fmla="val 776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latin typeface="Perpetua" pitchFamily="18" charset="0"/>
            </a:endParaRPr>
          </a:p>
          <a:p>
            <a:pPr algn="ctr"/>
            <a:r>
              <a:rPr lang="en-CA" b="1">
                <a:latin typeface="Perpetua" pitchFamily="18" charset="0"/>
              </a:rPr>
              <a:t>Write-Print</a:t>
            </a:r>
          </a:p>
          <a:p>
            <a:pPr algn="ctr"/>
            <a:r>
              <a:rPr lang="en-CA" b="1" i="1">
                <a:latin typeface="Perpetua" pitchFamily="18" charset="0"/>
              </a:rPr>
              <a:t>WP(E</a:t>
            </a:r>
            <a:r>
              <a:rPr lang="en-CA" b="1" i="1" baseline="-25000">
                <a:latin typeface="Perpetua" pitchFamily="18" charset="0"/>
              </a:rPr>
              <a:t>1</a:t>
            </a:r>
            <a:r>
              <a:rPr lang="en-CA" b="1" i="1">
                <a:latin typeface="Perpetua" pitchFamily="18" charset="0"/>
              </a:rPr>
              <a:t>)</a:t>
            </a:r>
            <a:endParaRPr lang="en-US" sz="1600" i="1">
              <a:latin typeface="Perpetua" pitchFamily="18" charset="0"/>
            </a:endParaRPr>
          </a:p>
          <a:p>
            <a:pPr algn="ctr"/>
            <a:endParaRPr lang="en-US" sz="1600">
              <a:latin typeface="Perpetua" pitchFamily="18" charset="0"/>
            </a:endParaRPr>
          </a:p>
        </p:txBody>
      </p:sp>
      <p:pic>
        <p:nvPicPr>
          <p:cNvPr id="15367" name="Picture 24" descr="MCj0413668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67175" y="381000"/>
            <a:ext cx="11191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25" descr="MCj0413668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30888" y="381000"/>
            <a:ext cx="11191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26" descr="MCj0413668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00963" y="381000"/>
            <a:ext cx="11191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3781425" y="2686050"/>
            <a:ext cx="1714500" cy="9096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>
                <a:solidFill>
                  <a:srgbClr val="000000"/>
                </a:solidFill>
              </a:rPr>
              <a:t>Frequent Patterns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 i="1">
                <a:solidFill>
                  <a:srgbClr val="000000"/>
                </a:solidFill>
              </a:rPr>
              <a:t>FP(E</a:t>
            </a:r>
            <a:r>
              <a:rPr lang="en-CA" b="1" i="1" baseline="-25000">
                <a:solidFill>
                  <a:srgbClr val="000000"/>
                </a:solidFill>
              </a:rPr>
              <a:t>1</a:t>
            </a:r>
            <a:r>
              <a:rPr lang="en-CA" b="1" i="1">
                <a:solidFill>
                  <a:srgbClr val="000000"/>
                </a:solidFill>
              </a:rPr>
              <a:t>)</a:t>
            </a:r>
            <a:endParaRPr lang="en-US" sz="1600" b="1" i="1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567363" y="2686050"/>
            <a:ext cx="1714500" cy="9096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 dirty="0">
                <a:solidFill>
                  <a:srgbClr val="000000"/>
                </a:solidFill>
              </a:rPr>
              <a:t>Frequent Patterns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 i="1" dirty="0">
                <a:solidFill>
                  <a:srgbClr val="000000"/>
                </a:solidFill>
              </a:rPr>
              <a:t>FP(E</a:t>
            </a:r>
            <a:r>
              <a:rPr lang="en-CA" b="1" i="1" baseline="-25000" dirty="0">
                <a:solidFill>
                  <a:srgbClr val="000000"/>
                </a:solidFill>
              </a:rPr>
              <a:t>2</a:t>
            </a:r>
            <a:r>
              <a:rPr lang="en-CA" b="1" i="1" dirty="0">
                <a:solidFill>
                  <a:srgbClr val="000000"/>
                </a:solidFill>
              </a:rPr>
              <a:t>)</a:t>
            </a:r>
            <a:endParaRPr lang="en-US" sz="1600" b="1" i="1" dirty="0">
              <a:solidFill>
                <a:srgbClr val="000000"/>
              </a:solidFill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3781425" y="1900238"/>
            <a:ext cx="1714500" cy="695325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00" dirty="0"/>
              <a:t>Mining</a:t>
            </a:r>
          </a:p>
        </p:txBody>
      </p:sp>
      <p:sp>
        <p:nvSpPr>
          <p:cNvPr id="15" name="Down Arrow 14"/>
          <p:cNvSpPr/>
          <p:nvPr/>
        </p:nvSpPr>
        <p:spPr>
          <a:xfrm>
            <a:off x="5567363" y="1900238"/>
            <a:ext cx="1714500" cy="695325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00" dirty="0"/>
              <a:t>Mining</a:t>
            </a:r>
          </a:p>
        </p:txBody>
      </p:sp>
      <p:sp>
        <p:nvSpPr>
          <p:cNvPr id="16" name="Down Arrow 15"/>
          <p:cNvSpPr/>
          <p:nvPr/>
        </p:nvSpPr>
        <p:spPr>
          <a:xfrm>
            <a:off x="7353300" y="1900238"/>
            <a:ext cx="1714500" cy="695325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00" dirty="0"/>
              <a:t>Mining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353300" y="2686050"/>
            <a:ext cx="1714500" cy="9096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>
                <a:solidFill>
                  <a:srgbClr val="000000"/>
                </a:solidFill>
              </a:rPr>
              <a:t>Frequent Patterns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 i="1">
                <a:solidFill>
                  <a:srgbClr val="000000"/>
                </a:solidFill>
              </a:rPr>
              <a:t>FP(E</a:t>
            </a:r>
            <a:r>
              <a:rPr lang="en-CA" b="1" i="1" baseline="-25000">
                <a:solidFill>
                  <a:srgbClr val="000000"/>
                </a:solidFill>
              </a:rPr>
              <a:t>3</a:t>
            </a:r>
            <a:r>
              <a:rPr lang="en-CA" b="1" i="1">
                <a:solidFill>
                  <a:srgbClr val="000000"/>
                </a:solidFill>
              </a:rPr>
              <a:t>)</a:t>
            </a:r>
            <a:endParaRPr lang="en-US" sz="1600" b="1" i="1">
              <a:solidFill>
                <a:srgbClr val="000000"/>
              </a:solidFill>
            </a:endParaRPr>
          </a:p>
        </p:txBody>
      </p:sp>
      <p:sp>
        <p:nvSpPr>
          <p:cNvPr id="18" name="Down Arrow 17"/>
          <p:cNvSpPr/>
          <p:nvPr/>
        </p:nvSpPr>
        <p:spPr>
          <a:xfrm>
            <a:off x="5853113" y="3656013"/>
            <a:ext cx="1143000" cy="714375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" name="Left Brace 21"/>
          <p:cNvSpPr/>
          <p:nvPr/>
        </p:nvSpPr>
        <p:spPr>
          <a:xfrm>
            <a:off x="3048000" y="3657600"/>
            <a:ext cx="533400" cy="1828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378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3733800"/>
            <a:ext cx="3276600" cy="1905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CA" b="1" smtClean="0"/>
              <a:t>Phase 2:</a:t>
            </a:r>
            <a:r>
              <a:rPr lang="en-CA" smtClean="0"/>
              <a:t> Filter out the common frequent patterns among suspects.</a:t>
            </a:r>
          </a:p>
        </p:txBody>
      </p:sp>
      <p:sp>
        <p:nvSpPr>
          <p:cNvPr id="15379" name="AutoShape 7"/>
          <p:cNvSpPr>
            <a:spLocks noChangeArrowheads="1"/>
          </p:cNvSpPr>
          <p:nvPr/>
        </p:nvSpPr>
        <p:spPr bwMode="auto">
          <a:xfrm>
            <a:off x="5662613" y="4343400"/>
            <a:ext cx="1500187" cy="1143000"/>
          </a:xfrm>
          <a:prstGeom prst="horizontalScroll">
            <a:avLst>
              <a:gd name="adj" fmla="val 776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latin typeface="Perpetua" pitchFamily="18" charset="0"/>
            </a:endParaRPr>
          </a:p>
          <a:p>
            <a:pPr algn="ctr"/>
            <a:r>
              <a:rPr lang="en-CA" b="1">
                <a:latin typeface="Perpetua" pitchFamily="18" charset="0"/>
              </a:rPr>
              <a:t>Write-Print</a:t>
            </a:r>
          </a:p>
          <a:p>
            <a:pPr algn="ctr"/>
            <a:r>
              <a:rPr lang="en-CA" b="1" i="1">
                <a:latin typeface="Perpetua" pitchFamily="18" charset="0"/>
              </a:rPr>
              <a:t>WP(E</a:t>
            </a:r>
            <a:r>
              <a:rPr lang="en-CA" b="1" i="1" baseline="-25000">
                <a:latin typeface="Perpetua" pitchFamily="18" charset="0"/>
              </a:rPr>
              <a:t>2</a:t>
            </a:r>
            <a:r>
              <a:rPr lang="en-CA" b="1" i="1">
                <a:latin typeface="Perpetua" pitchFamily="18" charset="0"/>
              </a:rPr>
              <a:t>)</a:t>
            </a:r>
            <a:endParaRPr lang="en-US" sz="1600" i="1">
              <a:latin typeface="Perpetua" pitchFamily="18" charset="0"/>
            </a:endParaRPr>
          </a:p>
          <a:p>
            <a:pPr algn="ctr"/>
            <a:endParaRPr lang="en-US" sz="1600">
              <a:latin typeface="Perpetua" pitchFamily="18" charset="0"/>
            </a:endParaRPr>
          </a:p>
        </p:txBody>
      </p:sp>
      <p:sp>
        <p:nvSpPr>
          <p:cNvPr id="15380" name="AutoShape 7"/>
          <p:cNvSpPr>
            <a:spLocks noChangeArrowheads="1"/>
          </p:cNvSpPr>
          <p:nvPr/>
        </p:nvSpPr>
        <p:spPr bwMode="auto">
          <a:xfrm>
            <a:off x="7467600" y="4284663"/>
            <a:ext cx="1500188" cy="1201737"/>
          </a:xfrm>
          <a:prstGeom prst="horizontalScroll">
            <a:avLst>
              <a:gd name="adj" fmla="val 776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latin typeface="Perpetua" pitchFamily="18" charset="0"/>
            </a:endParaRPr>
          </a:p>
          <a:p>
            <a:pPr algn="ctr"/>
            <a:r>
              <a:rPr lang="en-CA" b="1">
                <a:latin typeface="Perpetua" pitchFamily="18" charset="0"/>
              </a:rPr>
              <a:t>Write-Print</a:t>
            </a:r>
          </a:p>
          <a:p>
            <a:pPr algn="ctr"/>
            <a:r>
              <a:rPr lang="en-CA" b="1" i="1">
                <a:latin typeface="Perpetua" pitchFamily="18" charset="0"/>
              </a:rPr>
              <a:t>WP(E</a:t>
            </a:r>
            <a:r>
              <a:rPr lang="en-CA" b="1" i="1" baseline="-25000">
                <a:latin typeface="Perpetua" pitchFamily="18" charset="0"/>
              </a:rPr>
              <a:t>3</a:t>
            </a:r>
            <a:r>
              <a:rPr lang="en-CA" b="1" i="1">
                <a:latin typeface="Perpetua" pitchFamily="18" charset="0"/>
              </a:rPr>
              <a:t>)</a:t>
            </a:r>
            <a:endParaRPr lang="en-US" sz="1600" i="1">
              <a:latin typeface="Perpetua" pitchFamily="18" charset="0"/>
            </a:endParaRPr>
          </a:p>
          <a:p>
            <a:pPr algn="ctr"/>
            <a:endParaRPr lang="en-US" sz="1600">
              <a:latin typeface="Perpetua" pitchFamily="18" charset="0"/>
            </a:endParaRPr>
          </a:p>
        </p:txBody>
      </p:sp>
      <p:sp>
        <p:nvSpPr>
          <p:cNvPr id="26" name="Down Arrow 25"/>
          <p:cNvSpPr/>
          <p:nvPr/>
        </p:nvSpPr>
        <p:spPr>
          <a:xfrm>
            <a:off x="3962400" y="3657600"/>
            <a:ext cx="1143000" cy="714375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" name="Down Arrow 26"/>
          <p:cNvSpPr/>
          <p:nvPr/>
        </p:nvSpPr>
        <p:spPr>
          <a:xfrm>
            <a:off x="7696200" y="3629025"/>
            <a:ext cx="1143000" cy="714375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383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7772400" cy="1401762"/>
          </a:xfrm>
        </p:spPr>
        <p:txBody>
          <a:bodyPr/>
          <a:lstStyle/>
          <a:p>
            <a:r>
              <a:rPr lang="en-CA" smtClean="0"/>
              <a:t>Our Approach:</a:t>
            </a:r>
            <a:br>
              <a:rPr lang="en-CA" smtClean="0"/>
            </a:br>
            <a:r>
              <a:rPr lang="en-CA" smtClean="0">
                <a:solidFill>
                  <a:srgbClr val="0070C0"/>
                </a:solidFill>
              </a:rPr>
              <a:t>AuthorMiner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43B73F-ADE7-432E-8C7E-60DFD441567C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4067175" y="1533525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1600">
                <a:latin typeface="Perpetua" pitchFamily="18" charset="0"/>
              </a:rPr>
              <a:t>E-mails E</a:t>
            </a:r>
            <a:r>
              <a:rPr lang="en-CA" sz="1600" baseline="-25000">
                <a:latin typeface="Perpetua" pitchFamily="18" charset="0"/>
              </a:rPr>
              <a:t>1</a:t>
            </a:r>
            <a:endParaRPr lang="en-US" sz="1600" baseline="-25000">
              <a:latin typeface="Perpetua" pitchFamily="18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5759450" y="1533525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1600">
                <a:latin typeface="Perpetua" pitchFamily="18" charset="0"/>
              </a:rPr>
              <a:t>E-mails E</a:t>
            </a:r>
            <a:r>
              <a:rPr lang="en-CA" sz="1600" baseline="-25000">
                <a:latin typeface="Perpetua" pitchFamily="18" charset="0"/>
              </a:rPr>
              <a:t>2</a:t>
            </a:r>
            <a:endParaRPr lang="en-US" sz="1600" baseline="-25000">
              <a:latin typeface="Perpetua" pitchFamily="18" charset="0"/>
            </a:endParaRP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7567613" y="1533525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1600">
                <a:latin typeface="Perpetua" pitchFamily="18" charset="0"/>
              </a:rPr>
              <a:t>E-mails E</a:t>
            </a:r>
            <a:r>
              <a:rPr lang="en-CA" sz="1600" baseline="-25000">
                <a:latin typeface="Perpetua" pitchFamily="18" charset="0"/>
              </a:rPr>
              <a:t>3</a:t>
            </a:r>
            <a:endParaRPr lang="en-US" sz="1600" baseline="-25000">
              <a:latin typeface="Perpetua" pitchFamily="18" charset="0"/>
            </a:endParaRPr>
          </a:p>
        </p:txBody>
      </p:sp>
      <p:sp>
        <p:nvSpPr>
          <p:cNvPr id="16390" name="AutoShape 7"/>
          <p:cNvSpPr>
            <a:spLocks noChangeArrowheads="1"/>
          </p:cNvSpPr>
          <p:nvPr/>
        </p:nvSpPr>
        <p:spPr bwMode="auto">
          <a:xfrm>
            <a:off x="3810000" y="4343400"/>
            <a:ext cx="1500188" cy="1143000"/>
          </a:xfrm>
          <a:prstGeom prst="horizontalScroll">
            <a:avLst>
              <a:gd name="adj" fmla="val 776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latin typeface="Perpetua" pitchFamily="18" charset="0"/>
            </a:endParaRPr>
          </a:p>
          <a:p>
            <a:pPr algn="ctr"/>
            <a:r>
              <a:rPr lang="en-CA" b="1">
                <a:latin typeface="Perpetua" pitchFamily="18" charset="0"/>
              </a:rPr>
              <a:t>Write-Print</a:t>
            </a:r>
          </a:p>
          <a:p>
            <a:pPr algn="ctr"/>
            <a:r>
              <a:rPr lang="en-CA" b="1" i="1">
                <a:latin typeface="Perpetua" pitchFamily="18" charset="0"/>
              </a:rPr>
              <a:t>WP(E</a:t>
            </a:r>
            <a:r>
              <a:rPr lang="en-CA" b="1" i="1" baseline="-25000">
                <a:latin typeface="Perpetua" pitchFamily="18" charset="0"/>
              </a:rPr>
              <a:t>1</a:t>
            </a:r>
            <a:r>
              <a:rPr lang="en-CA" b="1" i="1">
                <a:latin typeface="Perpetua" pitchFamily="18" charset="0"/>
              </a:rPr>
              <a:t>)</a:t>
            </a:r>
            <a:endParaRPr lang="en-US" sz="1600" i="1">
              <a:latin typeface="Perpetua" pitchFamily="18" charset="0"/>
            </a:endParaRPr>
          </a:p>
          <a:p>
            <a:pPr algn="ctr"/>
            <a:endParaRPr lang="en-US" sz="1600">
              <a:latin typeface="Perpetua" pitchFamily="18" charset="0"/>
            </a:endParaRPr>
          </a:p>
        </p:txBody>
      </p:sp>
      <p:pic>
        <p:nvPicPr>
          <p:cNvPr id="16391" name="Picture 24" descr="MCj0413668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67175" y="381000"/>
            <a:ext cx="11191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Picture 25" descr="MCj0413668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30888" y="381000"/>
            <a:ext cx="11191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3" name="Picture 26" descr="MCj0413668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00963" y="381000"/>
            <a:ext cx="11191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3781425" y="2686050"/>
            <a:ext cx="1714500" cy="9096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>
                <a:solidFill>
                  <a:srgbClr val="000000"/>
                </a:solidFill>
              </a:rPr>
              <a:t>Frequent Patterns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 i="1">
                <a:solidFill>
                  <a:srgbClr val="000000"/>
                </a:solidFill>
              </a:rPr>
              <a:t>FP(E</a:t>
            </a:r>
            <a:r>
              <a:rPr lang="en-CA" b="1" i="1" baseline="-25000">
                <a:solidFill>
                  <a:srgbClr val="000000"/>
                </a:solidFill>
              </a:rPr>
              <a:t>1</a:t>
            </a:r>
            <a:r>
              <a:rPr lang="en-CA" b="1" i="1">
                <a:solidFill>
                  <a:srgbClr val="000000"/>
                </a:solidFill>
              </a:rPr>
              <a:t>)</a:t>
            </a:r>
            <a:endParaRPr lang="en-US" sz="1600" b="1" i="1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567363" y="2686050"/>
            <a:ext cx="1714500" cy="9096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 dirty="0">
                <a:solidFill>
                  <a:srgbClr val="000000"/>
                </a:solidFill>
              </a:rPr>
              <a:t>Frequent Patterns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 i="1" dirty="0">
                <a:solidFill>
                  <a:srgbClr val="000000"/>
                </a:solidFill>
              </a:rPr>
              <a:t>FP(E</a:t>
            </a:r>
            <a:r>
              <a:rPr lang="en-CA" b="1" i="1" baseline="-25000" dirty="0">
                <a:solidFill>
                  <a:srgbClr val="000000"/>
                </a:solidFill>
              </a:rPr>
              <a:t>2</a:t>
            </a:r>
            <a:r>
              <a:rPr lang="en-CA" b="1" i="1" dirty="0">
                <a:solidFill>
                  <a:srgbClr val="000000"/>
                </a:solidFill>
              </a:rPr>
              <a:t>)</a:t>
            </a:r>
            <a:endParaRPr lang="en-US" sz="1600" b="1" i="1" dirty="0">
              <a:solidFill>
                <a:srgbClr val="000000"/>
              </a:solidFill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3781425" y="1900238"/>
            <a:ext cx="1714500" cy="695325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00" dirty="0"/>
              <a:t>Mining</a:t>
            </a:r>
          </a:p>
        </p:txBody>
      </p:sp>
      <p:sp>
        <p:nvSpPr>
          <p:cNvPr id="15" name="Down Arrow 14"/>
          <p:cNvSpPr/>
          <p:nvPr/>
        </p:nvSpPr>
        <p:spPr>
          <a:xfrm>
            <a:off x="5567363" y="1900238"/>
            <a:ext cx="1714500" cy="695325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00" dirty="0"/>
              <a:t>Mining</a:t>
            </a:r>
          </a:p>
        </p:txBody>
      </p:sp>
      <p:sp>
        <p:nvSpPr>
          <p:cNvPr id="16" name="Down Arrow 15"/>
          <p:cNvSpPr/>
          <p:nvPr/>
        </p:nvSpPr>
        <p:spPr>
          <a:xfrm>
            <a:off x="7353300" y="1900238"/>
            <a:ext cx="1714500" cy="695325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00" dirty="0"/>
              <a:t>Mining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353300" y="2686050"/>
            <a:ext cx="1714500" cy="9096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>
                <a:solidFill>
                  <a:srgbClr val="000000"/>
                </a:solidFill>
              </a:rPr>
              <a:t>Frequent Patterns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 i="1">
                <a:solidFill>
                  <a:srgbClr val="000000"/>
                </a:solidFill>
              </a:rPr>
              <a:t>FP(E</a:t>
            </a:r>
            <a:r>
              <a:rPr lang="en-CA" b="1" i="1" baseline="-25000">
                <a:solidFill>
                  <a:srgbClr val="000000"/>
                </a:solidFill>
              </a:rPr>
              <a:t>3</a:t>
            </a:r>
            <a:r>
              <a:rPr lang="en-CA" b="1" i="1">
                <a:solidFill>
                  <a:srgbClr val="000000"/>
                </a:solidFill>
              </a:rPr>
              <a:t>)</a:t>
            </a:r>
            <a:endParaRPr lang="en-US" sz="1600" b="1" i="1">
              <a:solidFill>
                <a:srgbClr val="000000"/>
              </a:solidFill>
            </a:endParaRPr>
          </a:p>
        </p:txBody>
      </p:sp>
      <p:sp>
        <p:nvSpPr>
          <p:cNvPr id="18" name="Down Arrow 17"/>
          <p:cNvSpPr/>
          <p:nvPr/>
        </p:nvSpPr>
        <p:spPr>
          <a:xfrm>
            <a:off x="5853113" y="3656013"/>
            <a:ext cx="1143000" cy="714375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" name="Left Brace 21"/>
          <p:cNvSpPr/>
          <p:nvPr/>
        </p:nvSpPr>
        <p:spPr>
          <a:xfrm>
            <a:off x="3048000" y="5486400"/>
            <a:ext cx="533400" cy="1219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5486400"/>
            <a:ext cx="2971800" cy="10668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CA" b="1" smtClean="0"/>
              <a:t>Phase 3:</a:t>
            </a:r>
            <a:r>
              <a:rPr lang="en-CA" smtClean="0"/>
              <a:t> Match e-mail </a:t>
            </a:r>
            <a:r>
              <a:rPr lang="en-CA" i="1" smtClean="0">
                <a:sym typeface="Symbol" pitchFamily="18" charset="2"/>
              </a:rPr>
              <a:t></a:t>
            </a:r>
            <a:r>
              <a:rPr lang="en-CA" smtClean="0">
                <a:sym typeface="Symbol" pitchFamily="18" charset="2"/>
              </a:rPr>
              <a:t> with write-print.</a:t>
            </a:r>
            <a:endParaRPr lang="en-CA" smtClean="0"/>
          </a:p>
          <a:p>
            <a:pPr>
              <a:buFont typeface="Wingdings 2" pitchFamily="18" charset="2"/>
              <a:buNone/>
            </a:pPr>
            <a:endParaRPr lang="en-CA" smtClean="0"/>
          </a:p>
        </p:txBody>
      </p:sp>
      <p:sp>
        <p:nvSpPr>
          <p:cNvPr id="16403" name="AutoShape 7"/>
          <p:cNvSpPr>
            <a:spLocks noChangeArrowheads="1"/>
          </p:cNvSpPr>
          <p:nvPr/>
        </p:nvSpPr>
        <p:spPr bwMode="auto">
          <a:xfrm>
            <a:off x="5662613" y="4343400"/>
            <a:ext cx="1500187" cy="1143000"/>
          </a:xfrm>
          <a:prstGeom prst="horizontalScroll">
            <a:avLst>
              <a:gd name="adj" fmla="val 776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latin typeface="Perpetua" pitchFamily="18" charset="0"/>
            </a:endParaRPr>
          </a:p>
          <a:p>
            <a:pPr algn="ctr"/>
            <a:r>
              <a:rPr lang="en-CA" b="1">
                <a:latin typeface="Perpetua" pitchFamily="18" charset="0"/>
              </a:rPr>
              <a:t>Write-Print</a:t>
            </a:r>
          </a:p>
          <a:p>
            <a:pPr algn="ctr"/>
            <a:r>
              <a:rPr lang="en-CA" b="1" i="1">
                <a:latin typeface="Perpetua" pitchFamily="18" charset="0"/>
              </a:rPr>
              <a:t>WP(E</a:t>
            </a:r>
            <a:r>
              <a:rPr lang="en-CA" b="1" i="1" baseline="-25000">
                <a:latin typeface="Perpetua" pitchFamily="18" charset="0"/>
              </a:rPr>
              <a:t>2</a:t>
            </a:r>
            <a:r>
              <a:rPr lang="en-CA" b="1" i="1">
                <a:latin typeface="Perpetua" pitchFamily="18" charset="0"/>
              </a:rPr>
              <a:t>)</a:t>
            </a:r>
            <a:endParaRPr lang="en-US" sz="1600" i="1">
              <a:latin typeface="Perpetua" pitchFamily="18" charset="0"/>
            </a:endParaRPr>
          </a:p>
          <a:p>
            <a:pPr algn="ctr"/>
            <a:endParaRPr lang="en-US" sz="1600">
              <a:latin typeface="Perpetua" pitchFamily="18" charset="0"/>
            </a:endParaRPr>
          </a:p>
        </p:txBody>
      </p:sp>
      <p:sp>
        <p:nvSpPr>
          <p:cNvPr id="16404" name="AutoShape 7"/>
          <p:cNvSpPr>
            <a:spLocks noChangeArrowheads="1"/>
          </p:cNvSpPr>
          <p:nvPr/>
        </p:nvSpPr>
        <p:spPr bwMode="auto">
          <a:xfrm>
            <a:off x="7467600" y="4284663"/>
            <a:ext cx="1500188" cy="1201737"/>
          </a:xfrm>
          <a:prstGeom prst="horizontalScroll">
            <a:avLst>
              <a:gd name="adj" fmla="val 776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latin typeface="Perpetua" pitchFamily="18" charset="0"/>
            </a:endParaRPr>
          </a:p>
          <a:p>
            <a:pPr algn="ctr"/>
            <a:r>
              <a:rPr lang="en-CA" b="1">
                <a:latin typeface="Perpetua" pitchFamily="18" charset="0"/>
              </a:rPr>
              <a:t>Write-Print</a:t>
            </a:r>
          </a:p>
          <a:p>
            <a:pPr algn="ctr"/>
            <a:r>
              <a:rPr lang="en-CA" b="1" i="1">
                <a:latin typeface="Perpetua" pitchFamily="18" charset="0"/>
              </a:rPr>
              <a:t>WP(E</a:t>
            </a:r>
            <a:r>
              <a:rPr lang="en-CA" b="1" i="1" baseline="-25000">
                <a:latin typeface="Perpetua" pitchFamily="18" charset="0"/>
              </a:rPr>
              <a:t>3</a:t>
            </a:r>
            <a:r>
              <a:rPr lang="en-CA" b="1" i="1">
                <a:latin typeface="Perpetua" pitchFamily="18" charset="0"/>
              </a:rPr>
              <a:t>)</a:t>
            </a:r>
            <a:endParaRPr lang="en-US" sz="1600" i="1">
              <a:latin typeface="Perpetua" pitchFamily="18" charset="0"/>
            </a:endParaRPr>
          </a:p>
          <a:p>
            <a:pPr algn="ctr"/>
            <a:endParaRPr lang="en-US" sz="1600">
              <a:latin typeface="Perpetua" pitchFamily="18" charset="0"/>
            </a:endParaRPr>
          </a:p>
        </p:txBody>
      </p:sp>
      <p:sp>
        <p:nvSpPr>
          <p:cNvPr id="26" name="Down Arrow 25"/>
          <p:cNvSpPr/>
          <p:nvPr/>
        </p:nvSpPr>
        <p:spPr>
          <a:xfrm>
            <a:off x="3962400" y="3657600"/>
            <a:ext cx="1143000" cy="714375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" name="Down Arrow 26"/>
          <p:cNvSpPr/>
          <p:nvPr/>
        </p:nvSpPr>
        <p:spPr>
          <a:xfrm>
            <a:off x="7696200" y="3629025"/>
            <a:ext cx="1143000" cy="714375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pic>
        <p:nvPicPr>
          <p:cNvPr id="28" name="Picture 37" descr="MCj0240999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9800" y="6188075"/>
            <a:ext cx="762000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0" name="Straight Arrow Connector 29"/>
          <p:cNvCxnSpPr/>
          <p:nvPr/>
        </p:nvCxnSpPr>
        <p:spPr>
          <a:xfrm>
            <a:off x="4648200" y="5562600"/>
            <a:ext cx="1371600" cy="609600"/>
          </a:xfrm>
          <a:prstGeom prst="straightConnector1">
            <a:avLst/>
          </a:prstGeom>
          <a:ln w="50800"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6858000" y="5562600"/>
            <a:ext cx="1143000" cy="609600"/>
          </a:xfrm>
          <a:prstGeom prst="straightConnector1">
            <a:avLst/>
          </a:prstGeom>
          <a:ln w="50800"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28" idx="0"/>
          </p:cNvCxnSpPr>
          <p:nvPr/>
        </p:nvCxnSpPr>
        <p:spPr>
          <a:xfrm rot="5400000">
            <a:off x="6051550" y="5837238"/>
            <a:ext cx="700087" cy="1588"/>
          </a:xfrm>
          <a:prstGeom prst="straightConnector1">
            <a:avLst/>
          </a:prstGeom>
          <a:ln w="50800"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11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7772400" cy="1401762"/>
          </a:xfrm>
        </p:spPr>
        <p:txBody>
          <a:bodyPr/>
          <a:lstStyle/>
          <a:p>
            <a:r>
              <a:rPr lang="en-CA" smtClean="0"/>
              <a:t>Our Approach:</a:t>
            </a:r>
            <a:br>
              <a:rPr lang="en-CA" smtClean="0"/>
            </a:br>
            <a:r>
              <a:rPr lang="en-CA" smtClean="0">
                <a:solidFill>
                  <a:srgbClr val="0070C0"/>
                </a:solidFill>
              </a:rPr>
              <a:t>AuthorMiner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Phase 0: </a:t>
            </a:r>
            <a:r>
              <a:rPr lang="en-CA" dirty="0" err="1" smtClean="0"/>
              <a:t>Preprocessing</a:t>
            </a:r>
            <a:endParaRPr lang="en-CA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6EAC33-AF59-4AE5-814B-F1F3BC395473}" type="slidenum">
              <a:rPr lang="en-US"/>
              <a:pPr>
                <a:defRPr/>
              </a:pPr>
              <a:t>15</a:t>
            </a:fld>
            <a:endParaRPr lang="en-US"/>
          </a:p>
        </p:txBody>
      </p:sp>
      <p:pic>
        <p:nvPicPr>
          <p:cNvPr id="19461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199" y="2184400"/>
            <a:ext cx="2415483" cy="345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2209800"/>
            <a:ext cx="6172200" cy="3452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Curved Connector 9"/>
          <p:cNvCxnSpPr/>
          <p:nvPr/>
        </p:nvCxnSpPr>
        <p:spPr>
          <a:xfrm rot="10800000" flipV="1">
            <a:off x="4343400" y="1600200"/>
            <a:ext cx="1143000" cy="609600"/>
          </a:xfrm>
          <a:prstGeom prst="curvedConnector3">
            <a:avLst>
              <a:gd name="adj1" fmla="val 5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486400" y="1447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Has signature?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Phase 1: Mining Frequent Patterns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3C465-CAA7-4A80-8674-CB2DD7EC94AB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18436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371600"/>
            <a:ext cx="5715000" cy="5486400"/>
          </a:xfrm>
        </p:spPr>
        <p:txBody>
          <a:bodyPr/>
          <a:lstStyle/>
          <a:p>
            <a:r>
              <a:rPr lang="en-US" sz="2800" dirty="0" smtClean="0"/>
              <a:t>An e-mail </a:t>
            </a:r>
            <a:r>
              <a:rPr lang="en-US" sz="2800" i="1" dirty="0" smtClean="0">
                <a:sym typeface="Symbol" pitchFamily="18" charset="2"/>
              </a:rPr>
              <a:t></a:t>
            </a:r>
            <a:r>
              <a:rPr lang="en-US" sz="2800" dirty="0" smtClean="0"/>
              <a:t> contains a pattern </a:t>
            </a:r>
            <a:r>
              <a:rPr lang="en-US" sz="2800" i="1" dirty="0" smtClean="0"/>
              <a:t>F</a:t>
            </a:r>
            <a:r>
              <a:rPr lang="en-US" sz="2800" dirty="0" smtClean="0"/>
              <a:t> if </a:t>
            </a:r>
            <a:r>
              <a:rPr lang="en-US" sz="2800" i="1" dirty="0" smtClean="0"/>
              <a:t>F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 pitchFamily="18" charset="2"/>
              </a:rPr>
              <a:t></a:t>
            </a:r>
            <a:r>
              <a:rPr lang="en-US" sz="2800" dirty="0" smtClean="0"/>
              <a:t> </a:t>
            </a:r>
            <a:r>
              <a:rPr lang="en-US" sz="2800" i="1" dirty="0" smtClean="0">
                <a:sym typeface="Symbol" pitchFamily="18" charset="2"/>
              </a:rPr>
              <a:t>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The </a:t>
            </a:r>
            <a:r>
              <a:rPr lang="en-US" sz="2800" dirty="0" smtClean="0">
                <a:solidFill>
                  <a:srgbClr val="0070C0"/>
                </a:solidFill>
              </a:rPr>
              <a:t>support</a:t>
            </a:r>
            <a:r>
              <a:rPr lang="en-US" sz="2800" dirty="0" smtClean="0"/>
              <a:t> of a pattern </a:t>
            </a:r>
            <a:r>
              <a:rPr lang="en-US" sz="2800" i="1" dirty="0" smtClean="0"/>
              <a:t>F</a:t>
            </a:r>
            <a:r>
              <a:rPr lang="en-US" sz="2800" dirty="0" smtClean="0"/>
              <a:t>, support(</a:t>
            </a:r>
            <a:r>
              <a:rPr lang="en-US" sz="2800" i="1" dirty="0" err="1" smtClean="0"/>
              <a:t>F</a:t>
            </a:r>
            <a:r>
              <a:rPr lang="en-US" sz="2800" dirty="0" err="1" smtClean="0"/>
              <a:t>|</a:t>
            </a:r>
            <a:r>
              <a:rPr lang="en-US" sz="2800" i="1" dirty="0" err="1" smtClean="0"/>
              <a:t>E</a:t>
            </a:r>
            <a:r>
              <a:rPr lang="en-US" sz="2800" i="1" baseline="-25000" dirty="0" err="1" smtClean="0"/>
              <a:t>i</a:t>
            </a:r>
            <a:r>
              <a:rPr lang="en-US" sz="2800" dirty="0" smtClean="0"/>
              <a:t>), is the percentage of e-mails in </a:t>
            </a:r>
            <a:r>
              <a:rPr lang="en-US" sz="2800" i="1" dirty="0" err="1" smtClean="0"/>
              <a:t>E</a:t>
            </a:r>
            <a:r>
              <a:rPr lang="en-US" sz="2800" i="1" baseline="-25000" dirty="0" err="1" smtClean="0"/>
              <a:t>i</a:t>
            </a:r>
            <a:r>
              <a:rPr lang="en-US" sz="2800" dirty="0" smtClean="0"/>
              <a:t> that contains </a:t>
            </a:r>
            <a:r>
              <a:rPr lang="en-US" sz="2800" i="1" dirty="0" smtClean="0"/>
              <a:t>F</a:t>
            </a:r>
            <a:r>
              <a:rPr lang="en-US" sz="2800" dirty="0" smtClean="0"/>
              <a:t>. </a:t>
            </a:r>
          </a:p>
          <a:p>
            <a:r>
              <a:rPr lang="en-US" sz="2800" i="1" dirty="0" smtClean="0"/>
              <a:t>F</a:t>
            </a:r>
            <a:r>
              <a:rPr lang="en-US" sz="2800" dirty="0" smtClean="0"/>
              <a:t> is </a:t>
            </a:r>
            <a:r>
              <a:rPr lang="en-US" sz="2800" dirty="0" smtClean="0">
                <a:solidFill>
                  <a:srgbClr val="0070C0"/>
                </a:solidFill>
              </a:rPr>
              <a:t>frequent</a:t>
            </a:r>
            <a:r>
              <a:rPr lang="en-US" sz="2800" dirty="0" smtClean="0"/>
              <a:t> if its support(</a:t>
            </a:r>
            <a:r>
              <a:rPr lang="en-US" sz="2800" i="1" dirty="0" err="1" smtClean="0"/>
              <a:t>F</a:t>
            </a:r>
            <a:r>
              <a:rPr lang="en-US" sz="2800" dirty="0" err="1" smtClean="0"/>
              <a:t>|</a:t>
            </a:r>
            <a:r>
              <a:rPr lang="en-US" sz="2800" i="1" dirty="0" err="1" smtClean="0"/>
              <a:t>E</a:t>
            </a:r>
            <a:r>
              <a:rPr lang="en-US" sz="2800" i="1" baseline="-25000" dirty="0" err="1" smtClean="0"/>
              <a:t>i</a:t>
            </a:r>
            <a:r>
              <a:rPr lang="en-US" sz="2800" dirty="0" smtClean="0"/>
              <a:t>) &gt; </a:t>
            </a:r>
            <a:r>
              <a:rPr lang="en-US" sz="2800" dirty="0" err="1" smtClean="0"/>
              <a:t>min_sup</a:t>
            </a:r>
            <a:r>
              <a:rPr lang="en-US" sz="2800" dirty="0" smtClean="0"/>
              <a:t>.</a:t>
            </a:r>
          </a:p>
          <a:p>
            <a:pPr lvl="1"/>
            <a:r>
              <a:rPr lang="en-US" sz="2800" dirty="0" smtClean="0"/>
              <a:t>Suppose </a:t>
            </a:r>
            <a:r>
              <a:rPr lang="en-US" sz="2800" dirty="0" err="1" smtClean="0"/>
              <a:t>min_sup</a:t>
            </a:r>
            <a:r>
              <a:rPr lang="en-US" sz="2800" dirty="0" smtClean="0"/>
              <a:t> = 0.3. </a:t>
            </a:r>
          </a:p>
          <a:p>
            <a:pPr lvl="1"/>
            <a:r>
              <a:rPr lang="en-US" sz="2800" dirty="0" smtClean="0"/>
              <a:t>{A2,B1} is a  frequent pattern because it has support = 4.</a:t>
            </a:r>
            <a:endParaRPr lang="en-CA" sz="2800" dirty="0" smtClean="0"/>
          </a:p>
        </p:txBody>
      </p:sp>
      <p:pic>
        <p:nvPicPr>
          <p:cNvPr id="1843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1371600"/>
            <a:ext cx="23622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7391400" y="1704814"/>
            <a:ext cx="914400" cy="88598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Rectangle 6"/>
          <p:cNvSpPr/>
          <p:nvPr/>
        </p:nvSpPr>
        <p:spPr>
          <a:xfrm>
            <a:off x="7391400" y="4114800"/>
            <a:ext cx="914400" cy="3048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Phase 1: Mining Frequent Patterns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6EAC33-AF59-4AE5-814B-F1F3BC395473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371600"/>
            <a:ext cx="5638800" cy="5486400"/>
          </a:xfrm>
        </p:spPr>
        <p:txBody>
          <a:bodyPr>
            <a:normAutofit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CA" dirty="0" err="1" smtClean="0">
                <a:solidFill>
                  <a:srgbClr val="0070C0"/>
                </a:solidFill>
              </a:rPr>
              <a:t>Apriori</a:t>
            </a:r>
            <a:r>
              <a:rPr lang="en-CA" dirty="0" smtClean="0">
                <a:solidFill>
                  <a:srgbClr val="0070C0"/>
                </a:solidFill>
              </a:rPr>
              <a:t> property:</a:t>
            </a:r>
            <a:r>
              <a:rPr lang="en-CA" dirty="0" smtClean="0"/>
              <a:t> All nonempty </a:t>
            </a:r>
            <a:r>
              <a:rPr lang="en-US" dirty="0" smtClean="0"/>
              <a:t>subsets of a frequent pattern must also be frequent.</a:t>
            </a:r>
            <a:endParaRPr lang="en-CA" dirty="0" smtClean="0"/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CA" dirty="0" smtClean="0"/>
              <a:t>If a pattern is not frequent</a:t>
            </a:r>
            <a:r>
              <a:rPr lang="en-CA" smtClean="0"/>
              <a:t>, its superset is not frequent.</a:t>
            </a:r>
            <a:endParaRPr lang="en-CA" dirty="0" smtClean="0"/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CA" dirty="0" smtClean="0"/>
              <a:t>Suppose </a:t>
            </a:r>
            <a:r>
              <a:rPr lang="en-CA" dirty="0" err="1" smtClean="0"/>
              <a:t>min_sup</a:t>
            </a:r>
            <a:r>
              <a:rPr lang="en-CA" dirty="0" smtClean="0"/>
              <a:t> = 0.3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CA" dirty="0" smtClean="0"/>
              <a:t>C</a:t>
            </a:r>
            <a:r>
              <a:rPr lang="en-CA" baseline="-25000" dirty="0" smtClean="0"/>
              <a:t>1</a:t>
            </a:r>
            <a:r>
              <a:rPr lang="en-CA" dirty="0" smtClean="0"/>
              <a:t> = {A1,A2,A3,A4,B1,B2,C1,C2}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CA" dirty="0" smtClean="0">
                <a:solidFill>
                  <a:srgbClr val="0070C0"/>
                </a:solidFill>
              </a:rPr>
              <a:t>L</a:t>
            </a:r>
            <a:r>
              <a:rPr lang="en-CA" baseline="-25000" dirty="0" smtClean="0">
                <a:solidFill>
                  <a:srgbClr val="0070C0"/>
                </a:solidFill>
              </a:rPr>
              <a:t>1</a:t>
            </a:r>
            <a:r>
              <a:rPr lang="en-CA" dirty="0" smtClean="0">
                <a:solidFill>
                  <a:srgbClr val="0070C0"/>
                </a:solidFill>
              </a:rPr>
              <a:t> = {A2</a:t>
            </a:r>
            <a:r>
              <a:rPr lang="en-CA" smtClean="0">
                <a:solidFill>
                  <a:srgbClr val="0070C0"/>
                </a:solidFill>
              </a:rPr>
              <a:t>, B1,C1,C2</a:t>
            </a:r>
            <a:r>
              <a:rPr lang="en-CA" dirty="0" smtClean="0">
                <a:solidFill>
                  <a:srgbClr val="0070C0"/>
                </a:solidFill>
              </a:rPr>
              <a:t>}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CA" dirty="0" smtClean="0"/>
              <a:t>C</a:t>
            </a:r>
            <a:r>
              <a:rPr lang="en-CA" baseline="-25000" dirty="0" smtClean="0"/>
              <a:t>2</a:t>
            </a:r>
            <a:r>
              <a:rPr lang="en-CA" dirty="0" smtClean="0"/>
              <a:t> = {A2B1,A2C1,A2C1,A2C2,B1C1, 	   B1C2,C1C2}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CA" dirty="0" smtClean="0">
                <a:solidFill>
                  <a:srgbClr val="0070C0"/>
                </a:solidFill>
              </a:rPr>
              <a:t>L</a:t>
            </a:r>
            <a:r>
              <a:rPr lang="en-CA" baseline="-25000" dirty="0" smtClean="0">
                <a:solidFill>
                  <a:srgbClr val="0070C0"/>
                </a:solidFill>
              </a:rPr>
              <a:t>2</a:t>
            </a:r>
            <a:r>
              <a:rPr lang="en-CA" dirty="0" smtClean="0">
                <a:solidFill>
                  <a:srgbClr val="0070C0"/>
                </a:solidFill>
              </a:rPr>
              <a:t> = {A2B1,A2C1,B1C1,B1C2}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CA" dirty="0" smtClean="0"/>
              <a:t>C</a:t>
            </a:r>
            <a:r>
              <a:rPr lang="en-CA" baseline="-25000" dirty="0" smtClean="0"/>
              <a:t>2</a:t>
            </a:r>
            <a:r>
              <a:rPr lang="en-CA" dirty="0" smtClean="0"/>
              <a:t> = {A2B1C1,</a:t>
            </a:r>
            <a:r>
              <a:rPr lang="en-CA" strike="sngStrike" dirty="0" smtClean="0"/>
              <a:t>B1C1C2</a:t>
            </a:r>
            <a:r>
              <a:rPr lang="en-CA" dirty="0" smtClean="0"/>
              <a:t>}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CA" dirty="0" smtClean="0">
                <a:solidFill>
                  <a:srgbClr val="0070C0"/>
                </a:solidFill>
              </a:rPr>
              <a:t>L</a:t>
            </a:r>
            <a:r>
              <a:rPr lang="en-CA" baseline="-25000" dirty="0" smtClean="0">
                <a:solidFill>
                  <a:srgbClr val="0070C0"/>
                </a:solidFill>
              </a:rPr>
              <a:t>3</a:t>
            </a:r>
            <a:r>
              <a:rPr lang="en-CA" dirty="0" smtClean="0">
                <a:solidFill>
                  <a:srgbClr val="0070C0"/>
                </a:solidFill>
              </a:rPr>
              <a:t> = {A2B1C1}</a:t>
            </a:r>
            <a:endParaRPr lang="en-CA" dirty="0">
              <a:solidFill>
                <a:srgbClr val="0070C0"/>
              </a:solidFill>
            </a:endParaRPr>
          </a:p>
        </p:txBody>
      </p:sp>
      <p:pic>
        <p:nvPicPr>
          <p:cNvPr id="19461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1371600"/>
            <a:ext cx="23622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1143000"/>
          </a:xfrm>
        </p:spPr>
        <p:txBody>
          <a:bodyPr/>
          <a:lstStyle/>
          <a:p>
            <a:r>
              <a:rPr lang="en-CA" smtClean="0"/>
              <a:t>Phase 2: Filtering Common Patterns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8B486E-6320-45B8-92C8-DC77D8352F4A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20484" name="Content Placeholder 4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543800" cy="46482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CA" smtClean="0"/>
              <a:t>Before filtering:</a:t>
            </a:r>
          </a:p>
          <a:p>
            <a:pPr>
              <a:buFont typeface="Wingdings 2" pitchFamily="18" charset="2"/>
              <a:buNone/>
            </a:pPr>
            <a:r>
              <a:rPr lang="en-CA" i="1" smtClean="0"/>
              <a:t>FP(E</a:t>
            </a:r>
            <a:r>
              <a:rPr lang="en-CA" i="1" baseline="-25000" smtClean="0"/>
              <a:t>1</a:t>
            </a:r>
            <a:r>
              <a:rPr lang="en-CA" i="1" smtClean="0"/>
              <a:t>) = {</a:t>
            </a:r>
            <a:r>
              <a:rPr lang="en-CA" smtClean="0"/>
              <a:t>A2,</a:t>
            </a:r>
            <a:r>
              <a:rPr lang="en-CA" smtClean="0">
                <a:solidFill>
                  <a:srgbClr val="FF0000"/>
                </a:solidFill>
              </a:rPr>
              <a:t>B1</a:t>
            </a:r>
            <a:r>
              <a:rPr lang="en-CA" smtClean="0"/>
              <a:t>,</a:t>
            </a:r>
            <a:r>
              <a:rPr lang="en-CA" smtClean="0">
                <a:solidFill>
                  <a:srgbClr val="FF0000"/>
                </a:solidFill>
              </a:rPr>
              <a:t>C1</a:t>
            </a:r>
            <a:r>
              <a:rPr lang="en-CA" smtClean="0"/>
              <a:t>,</a:t>
            </a:r>
            <a:r>
              <a:rPr lang="en-CA" smtClean="0">
                <a:solidFill>
                  <a:srgbClr val="FF0000"/>
                </a:solidFill>
              </a:rPr>
              <a:t>C2</a:t>
            </a:r>
            <a:r>
              <a:rPr lang="en-CA" smtClean="0"/>
              <a:t>,</a:t>
            </a:r>
            <a:r>
              <a:rPr lang="en-CA" smtClean="0">
                <a:solidFill>
                  <a:srgbClr val="FF0000"/>
                </a:solidFill>
              </a:rPr>
              <a:t>A2B1</a:t>
            </a:r>
            <a:r>
              <a:rPr lang="en-CA" smtClean="0"/>
              <a:t>,A2C1,</a:t>
            </a:r>
            <a:r>
              <a:rPr lang="en-CA" smtClean="0">
                <a:solidFill>
                  <a:srgbClr val="FF0000"/>
                </a:solidFill>
              </a:rPr>
              <a:t>B1C1</a:t>
            </a:r>
            <a:r>
              <a:rPr lang="en-CA" smtClean="0"/>
              <a:t>,B1C2,A2B1C1}</a:t>
            </a:r>
          </a:p>
          <a:p>
            <a:pPr>
              <a:buFont typeface="Wingdings 2" pitchFamily="18" charset="2"/>
              <a:buNone/>
            </a:pPr>
            <a:r>
              <a:rPr lang="en-CA" i="1" smtClean="0"/>
              <a:t>FP(E</a:t>
            </a:r>
            <a:r>
              <a:rPr lang="en-CA" i="1" baseline="-25000" smtClean="0"/>
              <a:t>2</a:t>
            </a:r>
            <a:r>
              <a:rPr lang="en-CA" i="1" smtClean="0"/>
              <a:t>) </a:t>
            </a:r>
            <a:r>
              <a:rPr lang="en-CA" smtClean="0"/>
              <a:t>= {A1,</a:t>
            </a:r>
            <a:r>
              <a:rPr lang="en-CA" smtClean="0">
                <a:solidFill>
                  <a:srgbClr val="FF0000"/>
                </a:solidFill>
              </a:rPr>
              <a:t>B1</a:t>
            </a:r>
            <a:r>
              <a:rPr lang="en-CA" smtClean="0"/>
              <a:t>,</a:t>
            </a:r>
            <a:r>
              <a:rPr lang="en-CA" smtClean="0">
                <a:solidFill>
                  <a:srgbClr val="FF0000"/>
                </a:solidFill>
              </a:rPr>
              <a:t>C1</a:t>
            </a:r>
            <a:r>
              <a:rPr lang="en-CA" smtClean="0"/>
              <a:t>,A1B1,A1C1,</a:t>
            </a:r>
            <a:r>
              <a:rPr lang="en-CA" smtClean="0">
                <a:solidFill>
                  <a:srgbClr val="FF0000"/>
                </a:solidFill>
              </a:rPr>
              <a:t>B1C1</a:t>
            </a:r>
            <a:r>
              <a:rPr lang="en-CA" smtClean="0"/>
              <a:t>,A1B1C1}</a:t>
            </a:r>
          </a:p>
          <a:p>
            <a:pPr>
              <a:buFont typeface="Wingdings 2" pitchFamily="18" charset="2"/>
              <a:buNone/>
            </a:pPr>
            <a:r>
              <a:rPr lang="en-CA" i="1" smtClean="0"/>
              <a:t>FP(E</a:t>
            </a:r>
            <a:r>
              <a:rPr lang="en-CA" i="1" baseline="-25000" smtClean="0"/>
              <a:t>3</a:t>
            </a:r>
            <a:r>
              <a:rPr lang="en-CA" i="1" smtClean="0"/>
              <a:t>) </a:t>
            </a:r>
            <a:r>
              <a:rPr lang="en-CA" smtClean="0"/>
              <a:t>= </a:t>
            </a:r>
            <a:r>
              <a:rPr lang="en-CA" i="1" smtClean="0"/>
              <a:t>{</a:t>
            </a:r>
            <a:r>
              <a:rPr lang="en-CA" smtClean="0"/>
              <a:t>A2,</a:t>
            </a:r>
            <a:r>
              <a:rPr lang="en-CA" smtClean="0">
                <a:solidFill>
                  <a:srgbClr val="FF0000"/>
                </a:solidFill>
              </a:rPr>
              <a:t>B1</a:t>
            </a:r>
            <a:r>
              <a:rPr lang="en-CA" smtClean="0"/>
              <a:t>,</a:t>
            </a:r>
            <a:r>
              <a:rPr lang="en-CA" smtClean="0">
                <a:solidFill>
                  <a:srgbClr val="FF0000"/>
                </a:solidFill>
              </a:rPr>
              <a:t>C2</a:t>
            </a:r>
            <a:r>
              <a:rPr lang="en-CA" smtClean="0"/>
              <a:t>,</a:t>
            </a:r>
            <a:r>
              <a:rPr lang="en-CA" smtClean="0">
                <a:solidFill>
                  <a:srgbClr val="FF0000"/>
                </a:solidFill>
              </a:rPr>
              <a:t>A2B1</a:t>
            </a:r>
            <a:r>
              <a:rPr lang="en-CA" smtClean="0"/>
              <a:t>,A2C2}</a:t>
            </a:r>
          </a:p>
          <a:p>
            <a:pPr>
              <a:buFont typeface="Wingdings 2" pitchFamily="18" charset="2"/>
              <a:buNone/>
            </a:pPr>
            <a:endParaRPr lang="en-CA" smtClean="0"/>
          </a:p>
          <a:p>
            <a:pPr>
              <a:buFont typeface="Wingdings 2" pitchFamily="18" charset="2"/>
              <a:buNone/>
            </a:pPr>
            <a:r>
              <a:rPr lang="en-CA" smtClean="0"/>
              <a:t>After filtering:</a:t>
            </a:r>
          </a:p>
          <a:p>
            <a:pPr>
              <a:buFont typeface="Wingdings 2" pitchFamily="18" charset="2"/>
              <a:buNone/>
            </a:pPr>
            <a:r>
              <a:rPr lang="en-CA" i="1" smtClean="0"/>
              <a:t>WP(E</a:t>
            </a:r>
            <a:r>
              <a:rPr lang="en-CA" i="1" baseline="-25000" smtClean="0"/>
              <a:t>1</a:t>
            </a:r>
            <a:r>
              <a:rPr lang="en-CA" i="1" smtClean="0"/>
              <a:t>) = {</a:t>
            </a:r>
            <a:r>
              <a:rPr lang="en-CA" smtClean="0"/>
              <a:t>A2,</a:t>
            </a:r>
            <a:r>
              <a:rPr lang="en-CA" smtClean="0">
                <a:solidFill>
                  <a:srgbClr val="FF0000"/>
                </a:solidFill>
              </a:rPr>
              <a:t> </a:t>
            </a:r>
            <a:r>
              <a:rPr lang="en-CA" smtClean="0"/>
              <a:t>A2C1,B1C2,A2B1C1}</a:t>
            </a:r>
          </a:p>
          <a:p>
            <a:pPr>
              <a:buFont typeface="Wingdings 2" pitchFamily="18" charset="2"/>
              <a:buNone/>
            </a:pPr>
            <a:r>
              <a:rPr lang="en-CA" i="1" smtClean="0"/>
              <a:t>WP(E</a:t>
            </a:r>
            <a:r>
              <a:rPr lang="en-CA" i="1" baseline="-25000" smtClean="0"/>
              <a:t>2</a:t>
            </a:r>
            <a:r>
              <a:rPr lang="en-CA" i="1" smtClean="0"/>
              <a:t>) </a:t>
            </a:r>
            <a:r>
              <a:rPr lang="en-CA" smtClean="0"/>
              <a:t>= {A1, A1B1,A1C1,A1B1C1}</a:t>
            </a:r>
          </a:p>
          <a:p>
            <a:pPr>
              <a:buFont typeface="Wingdings 2" pitchFamily="18" charset="2"/>
              <a:buNone/>
            </a:pPr>
            <a:r>
              <a:rPr lang="en-CA" i="1" smtClean="0"/>
              <a:t>WP(E</a:t>
            </a:r>
            <a:r>
              <a:rPr lang="en-CA" i="1" baseline="-25000" smtClean="0"/>
              <a:t>3</a:t>
            </a:r>
            <a:r>
              <a:rPr lang="en-CA" i="1" smtClean="0"/>
              <a:t>) </a:t>
            </a:r>
            <a:r>
              <a:rPr lang="en-CA" smtClean="0"/>
              <a:t>= </a:t>
            </a:r>
            <a:r>
              <a:rPr lang="en-CA" i="1" smtClean="0"/>
              <a:t>{</a:t>
            </a:r>
            <a:r>
              <a:rPr lang="en-CA" smtClean="0"/>
              <a:t>A2,</a:t>
            </a:r>
            <a:r>
              <a:rPr lang="en-CA" smtClean="0">
                <a:solidFill>
                  <a:srgbClr val="FF0000"/>
                </a:solidFill>
              </a:rPr>
              <a:t> </a:t>
            </a:r>
            <a:r>
              <a:rPr lang="en-CA" smtClean="0"/>
              <a:t>A2C2}</a:t>
            </a:r>
          </a:p>
          <a:p>
            <a:pPr>
              <a:buFont typeface="Wingdings 2" pitchFamily="18" charset="2"/>
              <a:buNone/>
            </a:pPr>
            <a:endParaRPr lang="en-CA" smtClean="0"/>
          </a:p>
          <a:p>
            <a:pPr>
              <a:buFont typeface="Wingdings 2" pitchFamily="18" charset="2"/>
              <a:buNone/>
            </a:pPr>
            <a:endParaRPr lang="en-CA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1143000"/>
          </a:xfrm>
        </p:spPr>
        <p:txBody>
          <a:bodyPr/>
          <a:lstStyle/>
          <a:p>
            <a:r>
              <a:rPr lang="en-CA" smtClean="0"/>
              <a:t>Phase 3: Matching Write-Print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F35211-F5EB-46D5-B2E9-B3D8F2174DBD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21508" name="Content Placeholder 4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543800" cy="5257800"/>
          </a:xfrm>
        </p:spPr>
        <p:txBody>
          <a:bodyPr/>
          <a:lstStyle/>
          <a:p>
            <a:r>
              <a:rPr lang="en-CA" sz="3200" dirty="0" smtClean="0"/>
              <a:t>Intuitively, a write-print </a:t>
            </a:r>
            <a:r>
              <a:rPr lang="en-CA" sz="3200" i="1" dirty="0" smtClean="0"/>
              <a:t>WP(</a:t>
            </a:r>
            <a:r>
              <a:rPr lang="en-CA" sz="3200" i="1" dirty="0" err="1" smtClean="0"/>
              <a:t>E</a:t>
            </a:r>
            <a:r>
              <a:rPr lang="en-CA" sz="3200" i="1" baseline="-25000" dirty="0" err="1" smtClean="0"/>
              <a:t>i</a:t>
            </a:r>
            <a:r>
              <a:rPr lang="en-CA" sz="3200" i="1" dirty="0" smtClean="0"/>
              <a:t>) </a:t>
            </a:r>
            <a:r>
              <a:rPr lang="en-US" sz="3200" dirty="0" smtClean="0"/>
              <a:t>is similar to </a:t>
            </a:r>
            <a:r>
              <a:rPr lang="en-US" sz="3200" i="1" dirty="0" smtClean="0">
                <a:sym typeface="Symbol" pitchFamily="18" charset="2"/>
              </a:rPr>
              <a:t></a:t>
            </a:r>
            <a:r>
              <a:rPr lang="en-US" sz="3200" i="1" dirty="0" smtClean="0"/>
              <a:t> </a:t>
            </a:r>
            <a:r>
              <a:rPr lang="en-US" sz="3200" dirty="0" smtClean="0"/>
              <a:t>if many frequent patterns in </a:t>
            </a:r>
            <a:r>
              <a:rPr lang="en-CA" sz="3200" i="1" dirty="0" smtClean="0"/>
              <a:t>WP(</a:t>
            </a:r>
            <a:r>
              <a:rPr lang="en-CA" sz="3200" i="1" dirty="0" err="1" smtClean="0"/>
              <a:t>E</a:t>
            </a:r>
            <a:r>
              <a:rPr lang="en-CA" sz="3200" i="1" baseline="-25000" dirty="0" err="1" smtClean="0"/>
              <a:t>i</a:t>
            </a:r>
            <a:r>
              <a:rPr lang="en-CA" sz="3200" i="1" dirty="0" smtClean="0"/>
              <a:t>)</a:t>
            </a:r>
            <a:r>
              <a:rPr lang="en-US" sz="3200" dirty="0" smtClean="0"/>
              <a:t> matches the style in </a:t>
            </a:r>
            <a:r>
              <a:rPr lang="en-US" sz="3200" i="1" dirty="0" smtClean="0">
                <a:sym typeface="Symbol" pitchFamily="18" charset="2"/>
              </a:rPr>
              <a:t></a:t>
            </a:r>
            <a:r>
              <a:rPr lang="en-US" sz="3200" dirty="0" smtClean="0"/>
              <a:t>.</a:t>
            </a:r>
          </a:p>
          <a:p>
            <a:r>
              <a:rPr lang="en-CA" sz="3200" dirty="0" smtClean="0"/>
              <a:t>Score function that quantifies </a:t>
            </a:r>
            <a:r>
              <a:rPr lang="en-US" sz="3200" dirty="0" smtClean="0"/>
              <a:t>the similarity between the malicious e-mail </a:t>
            </a:r>
            <a:r>
              <a:rPr lang="en-US" sz="3200" i="1" dirty="0" smtClean="0">
                <a:sym typeface="Symbol" pitchFamily="18" charset="2"/>
              </a:rPr>
              <a:t></a:t>
            </a:r>
            <a:r>
              <a:rPr lang="en-US" sz="3200" dirty="0" smtClean="0"/>
              <a:t> and a </a:t>
            </a:r>
            <a:r>
              <a:rPr lang="en-CA" sz="3200" dirty="0" smtClean="0"/>
              <a:t>write-print </a:t>
            </a:r>
            <a:r>
              <a:rPr lang="en-CA" sz="3200" i="1" dirty="0" smtClean="0"/>
              <a:t>WP(</a:t>
            </a:r>
            <a:r>
              <a:rPr lang="en-CA" sz="3200" i="1" dirty="0" err="1" smtClean="0"/>
              <a:t>E</a:t>
            </a:r>
            <a:r>
              <a:rPr lang="en-CA" sz="3200" i="1" baseline="-25000" dirty="0" err="1" smtClean="0"/>
              <a:t>i</a:t>
            </a:r>
            <a:r>
              <a:rPr lang="en-CA" sz="3200" i="1" dirty="0" smtClean="0"/>
              <a:t>)</a:t>
            </a:r>
            <a:r>
              <a:rPr lang="en-CA" sz="3200" dirty="0" smtClean="0"/>
              <a:t>.</a:t>
            </a:r>
          </a:p>
          <a:p>
            <a:endParaRPr lang="en-CA" sz="3200" dirty="0" smtClean="0"/>
          </a:p>
          <a:p>
            <a:r>
              <a:rPr lang="en-CA" sz="3200" dirty="0" smtClean="0"/>
              <a:t>The suspect having </a:t>
            </a:r>
            <a:r>
              <a:rPr lang="en-US" sz="3200" dirty="0" smtClean="0"/>
              <a:t>the write-print with the highest score is the author of the malicious e-mail </a:t>
            </a:r>
            <a:r>
              <a:rPr lang="en-US" sz="3200" i="1" dirty="0" smtClean="0">
                <a:sym typeface="Symbol" pitchFamily="18" charset="2"/>
              </a:rPr>
              <a:t></a:t>
            </a:r>
            <a:r>
              <a:rPr lang="en-US" sz="3200" i="1" dirty="0" smtClean="0"/>
              <a:t>.</a:t>
            </a:r>
            <a:endParaRPr lang="en-CA" sz="3200" dirty="0" smtClean="0"/>
          </a:p>
        </p:txBody>
      </p:sp>
      <p:pic>
        <p:nvPicPr>
          <p:cNvPr id="2150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4114800"/>
            <a:ext cx="63531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Authorship Identification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53000"/>
          </a:xfrm>
        </p:spPr>
        <p:txBody>
          <a:bodyPr/>
          <a:lstStyle/>
          <a:p>
            <a:r>
              <a:rPr lang="en-CA" sz="3200" dirty="0" smtClean="0"/>
              <a:t>A person wrote an email, e.g., a blackmail or a spam email.</a:t>
            </a:r>
          </a:p>
          <a:p>
            <a:endParaRPr lang="en-CA" sz="3200" dirty="0" smtClean="0"/>
          </a:p>
          <a:p>
            <a:r>
              <a:rPr lang="en-CA" sz="3200" dirty="0" smtClean="0"/>
              <a:t>Later on, he denied to be the author.</a:t>
            </a:r>
          </a:p>
          <a:p>
            <a:endParaRPr lang="en-CA" sz="3200" dirty="0" smtClean="0"/>
          </a:p>
          <a:p>
            <a:r>
              <a:rPr lang="en-CA" sz="3200" dirty="0" smtClean="0"/>
              <a:t>Our goal: Identify the most plausible authors and find evidence to support the conclusion.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B20282-C243-4FB1-94ED-F0ED66E2F3B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Major Features of Our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05400"/>
          </a:xfrm>
        </p:spPr>
        <p:txBody>
          <a:bodyPr>
            <a:noAutofit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b="1" i="1" dirty="0" smtClean="0">
                <a:solidFill>
                  <a:srgbClr val="0070C0"/>
                </a:solidFill>
              </a:rPr>
              <a:t>Justifiable evidence</a:t>
            </a: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smtClean="0"/>
              <a:t>Guarantee the identified patterns are frequent in the e-mails of one suspect only, and are not frequent in others' emails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b="1" i="1" dirty="0" smtClean="0">
                <a:solidFill>
                  <a:srgbClr val="0070C0"/>
                </a:solidFill>
              </a:rPr>
              <a:t>Combination of features (frequent pattern)</a:t>
            </a: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smtClean="0"/>
              <a:t>Capture the combination of multiple features (cf. decision tree)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b="1" i="1" dirty="0" smtClean="0">
                <a:solidFill>
                  <a:srgbClr val="0070C0"/>
                </a:solidFill>
              </a:rPr>
              <a:t>Flexible writing styles </a:t>
            </a: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smtClean="0"/>
              <a:t>Can adopt any type of commonly used writing style features</a:t>
            </a: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smtClean="0"/>
              <a:t>Unimportant features will be ignored.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7A8AD8-939D-4EB3-B4F7-3F5892589663}" type="slidenum">
              <a:rPr lang="en-US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Experimental Evaluation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924800" cy="4572000"/>
          </a:xfrm>
        </p:spPr>
        <p:txBody>
          <a:bodyPr/>
          <a:lstStyle/>
          <a:p>
            <a:r>
              <a:rPr lang="en-CA" dirty="0" smtClean="0"/>
              <a:t>Dataset: Enron E-mail </a:t>
            </a:r>
          </a:p>
          <a:p>
            <a:r>
              <a:rPr lang="en-CA" dirty="0" smtClean="0"/>
              <a:t>2/3 for training. 1/3 for testing. 10-fold cross validation</a:t>
            </a:r>
          </a:p>
          <a:p>
            <a:endParaRPr lang="en-CA" sz="1050" dirty="0" smtClean="0"/>
          </a:p>
          <a:p>
            <a:pPr>
              <a:buNone/>
            </a:pPr>
            <a:r>
              <a:rPr lang="en-CA" dirty="0" smtClean="0"/>
              <a:t>Number of suspects = 6		 Number of suspects = 10</a:t>
            </a:r>
          </a:p>
          <a:p>
            <a:pPr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B20282-C243-4FB1-94ED-F0ED66E2F3B1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3048000"/>
            <a:ext cx="4038600" cy="3667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3048000"/>
            <a:ext cx="4041913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Experimental Evaluation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sz="3200" dirty="0" smtClean="0"/>
              <a:t>Example of write-print:</a:t>
            </a:r>
          </a:p>
          <a:p>
            <a:endParaRPr lang="en-CA" sz="3200" dirty="0" smtClean="0"/>
          </a:p>
          <a:p>
            <a:pPr>
              <a:buNone/>
            </a:pPr>
            <a:r>
              <a:rPr lang="en-CA" sz="3200" dirty="0" smtClean="0"/>
              <a:t>{</a:t>
            </a:r>
            <a:r>
              <a:rPr lang="en-CA" sz="3200" dirty="0" err="1" smtClean="0"/>
              <a:t>regrds</a:t>
            </a:r>
            <a:r>
              <a:rPr lang="en-CA" sz="3200" dirty="0" smtClean="0"/>
              <a:t>, u}</a:t>
            </a:r>
          </a:p>
          <a:p>
            <a:pPr>
              <a:buNone/>
            </a:pPr>
            <a:r>
              <a:rPr lang="en-CA" sz="3200" dirty="0" smtClean="0"/>
              <a:t>{</a:t>
            </a:r>
            <a:r>
              <a:rPr lang="en-CA" sz="3200" dirty="0" err="1" smtClean="0"/>
              <a:t>regrds</a:t>
            </a:r>
            <a:r>
              <a:rPr lang="en-CA" sz="3200" dirty="0" smtClean="0"/>
              <a:t>, capital letter per sentence = 0.02}</a:t>
            </a:r>
          </a:p>
          <a:p>
            <a:pPr>
              <a:buNone/>
            </a:pPr>
            <a:r>
              <a:rPr lang="en-CA" sz="3200" dirty="0" smtClean="0"/>
              <a:t>{</a:t>
            </a:r>
            <a:r>
              <a:rPr lang="en-CA" sz="3200" dirty="0" err="1" smtClean="0"/>
              <a:t>regrds</a:t>
            </a:r>
            <a:r>
              <a:rPr lang="en-CA" sz="3200" dirty="0" smtClean="0"/>
              <a:t>, u, capital letter per sentence = 0.02}</a:t>
            </a:r>
          </a:p>
          <a:p>
            <a:pPr>
              <a:buNone/>
            </a:pPr>
            <a:endParaRPr lang="en-CA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B20282-C243-4FB1-94ED-F0ED66E2F3B1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Conclusion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05400"/>
          </a:xfrm>
        </p:spPr>
        <p:txBody>
          <a:bodyPr/>
          <a:lstStyle/>
          <a:p>
            <a:r>
              <a:rPr lang="en-CA" sz="2800" dirty="0" smtClean="0"/>
              <a:t>Most previous contributions </a:t>
            </a:r>
            <a:r>
              <a:rPr lang="en-US" sz="2800" dirty="0" smtClean="0"/>
              <a:t>focused on improving the classification accuracy of authorship identification, but only very few of them study how to gather strong evidence.</a:t>
            </a:r>
          </a:p>
          <a:p>
            <a:endParaRPr lang="en-US" sz="2800" dirty="0" smtClean="0"/>
          </a:p>
          <a:p>
            <a:r>
              <a:rPr lang="en-US" sz="2800" dirty="0" smtClean="0"/>
              <a:t>We introduce a novel approach of authorship attribution and formulate a new notion of write-print based on the concept of frequent patterns.</a:t>
            </a:r>
          </a:p>
          <a:p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B20282-C243-4FB1-94ED-F0ED66E2F3B1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J. Burrows. An ocean where each kind: statistical analysis and some major determinants of literary style. Computers and the </a:t>
            </a:r>
            <a:r>
              <a:rPr lang="en-CA" dirty="0" smtClean="0"/>
              <a:t>Humanities August 1989;23(4–5):309–21.</a:t>
            </a:r>
          </a:p>
          <a:p>
            <a:r>
              <a:rPr lang="en-CA" dirty="0" smtClean="0"/>
              <a:t>O. De Vel. Mining e-mail authorship. paper presented at </a:t>
            </a:r>
            <a:r>
              <a:rPr lang="en-US" dirty="0" smtClean="0"/>
              <a:t>the workshop on text mining. In </a:t>
            </a:r>
            <a:r>
              <a:rPr lang="en-US" i="1" dirty="0" smtClean="0"/>
              <a:t>ACM International Conference on Knowledge Discovery and Data Mining </a:t>
            </a:r>
            <a:r>
              <a:rPr lang="en-CA" i="1" dirty="0" smtClean="0"/>
              <a:t>(KDD), </a:t>
            </a:r>
            <a:r>
              <a:rPr lang="en-CA" dirty="0" smtClean="0"/>
              <a:t>2000</a:t>
            </a:r>
            <a:r>
              <a:rPr lang="en-CA" i="1" dirty="0" smtClean="0"/>
              <a:t>.</a:t>
            </a:r>
          </a:p>
          <a:p>
            <a:r>
              <a:rPr lang="nl-NL" dirty="0" smtClean="0"/>
              <a:t>B.C.M. Fung, K. Wang, M. Ester. Hierarchical document clustering </a:t>
            </a:r>
            <a:r>
              <a:rPr lang="en-US" dirty="0" smtClean="0"/>
              <a:t>using frequent itemsets. In: Proceedings of the third SIAM international conference on data mining (SDM); May 2003. </a:t>
            </a:r>
            <a:r>
              <a:rPr lang="en-CA" dirty="0" smtClean="0"/>
              <a:t>p. 59–70</a:t>
            </a:r>
            <a:endParaRPr lang="en-US" dirty="0" smtClean="0"/>
          </a:p>
          <a:p>
            <a:r>
              <a:rPr lang="en-US" dirty="0" smtClean="0"/>
              <a:t>I. Holmes. The evolution of </a:t>
            </a:r>
            <a:r>
              <a:rPr lang="en-US" dirty="0" err="1" smtClean="0"/>
              <a:t>stylometry</a:t>
            </a:r>
            <a:r>
              <a:rPr lang="en-US" dirty="0" smtClean="0"/>
              <a:t> in humanities. Literary and </a:t>
            </a:r>
            <a:r>
              <a:rPr lang="en-CA" dirty="0" smtClean="0"/>
              <a:t>Linguistic Computing 1998;13(3):111–7.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B20282-C243-4FB1-94ED-F0ED66E2F3B1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I. Holmes I, R.S. Forsyth. The federalist revisited: new directions in authorship attribution. Literary and Linguistic Computing </a:t>
            </a:r>
            <a:r>
              <a:rPr lang="en-CA" dirty="0" smtClean="0"/>
              <a:t>1995;10(2):111–27.</a:t>
            </a:r>
            <a:endParaRPr lang="it-IT" dirty="0" smtClean="0"/>
          </a:p>
          <a:p>
            <a:r>
              <a:rPr lang="it-IT" dirty="0" smtClean="0"/>
              <a:t>G.-F. Teng, M.-S. Lai, J.-B. Ma, and Y. Li. E-mail </a:t>
            </a:r>
            <a:r>
              <a:rPr lang="en-US" dirty="0" smtClean="0"/>
              <a:t>authorship mining based on </a:t>
            </a:r>
            <a:r>
              <a:rPr lang="en-US" dirty="0" err="1" smtClean="0"/>
              <a:t>svm</a:t>
            </a:r>
            <a:r>
              <a:rPr lang="en-US" dirty="0" smtClean="0"/>
              <a:t> for computer forensic. In </a:t>
            </a:r>
            <a:r>
              <a:rPr lang="en-US" i="1" dirty="0" smtClean="0"/>
              <a:t>In Proc. of the 3rd International Conference on Machine Learning and </a:t>
            </a:r>
            <a:r>
              <a:rPr lang="en-US" i="1" dirty="0" err="1" smtClean="0"/>
              <a:t>Cyhemetics</a:t>
            </a:r>
            <a:r>
              <a:rPr lang="en-US" i="1" dirty="0" smtClean="0"/>
              <a:t>, </a:t>
            </a:r>
            <a:r>
              <a:rPr lang="en-US" dirty="0" smtClean="0"/>
              <a:t>Shanghai, China, August 2004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J. </a:t>
            </a:r>
            <a:r>
              <a:rPr lang="en-US" dirty="0" err="1" smtClean="0"/>
              <a:t>Tweedie</a:t>
            </a:r>
            <a:r>
              <a:rPr lang="en-US" dirty="0" smtClean="0"/>
              <a:t>, R. H. </a:t>
            </a:r>
            <a:r>
              <a:rPr lang="en-US" dirty="0" err="1" smtClean="0"/>
              <a:t>Baayen</a:t>
            </a:r>
            <a:r>
              <a:rPr lang="en-US" dirty="0" smtClean="0"/>
              <a:t>. How variable may a constant be? Measures of lexical richness in perspective. Computers and the </a:t>
            </a:r>
            <a:r>
              <a:rPr lang="en-CA" dirty="0" smtClean="0"/>
              <a:t>Humanities 1998;32:323–52.</a:t>
            </a:r>
            <a:endParaRPr lang="en-US" i="1" dirty="0" smtClean="0"/>
          </a:p>
          <a:p>
            <a:r>
              <a:rPr lang="en-US" dirty="0" smtClean="0"/>
              <a:t>G. Yule. On sentence length as a statistical characteristic of style </a:t>
            </a:r>
            <a:r>
              <a:rPr lang="en-CA" dirty="0" smtClean="0"/>
              <a:t>in prose. </a:t>
            </a:r>
            <a:r>
              <a:rPr lang="en-CA" dirty="0" err="1" smtClean="0"/>
              <a:t>Biometrika</a:t>
            </a:r>
            <a:r>
              <a:rPr lang="en-CA" dirty="0" smtClean="0"/>
              <a:t> 1938;30:363–90.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B20282-C243-4FB1-94ED-F0ED66E2F3B1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G. Yule. The statistical study of literary vocabulary. Cambridge, UK: Cambridge University Press; 1944.</a:t>
            </a:r>
          </a:p>
          <a:p>
            <a:r>
              <a:rPr lang="en-US" dirty="0" smtClean="0"/>
              <a:t>R. Zheng, J. Li,  </a:t>
            </a:r>
            <a:r>
              <a:rPr lang="en-US" dirty="0" err="1" smtClean="0"/>
              <a:t>H.Chen</a:t>
            </a:r>
            <a:r>
              <a:rPr lang="en-US" dirty="0" smtClean="0"/>
              <a:t>, Z. Huang.  A framework for authorship identification of online messages: writing-style features and classification techniques. Journal of the American Society for </a:t>
            </a:r>
            <a:r>
              <a:rPr lang="en-CA" dirty="0" smtClean="0"/>
              <a:t>Information Science and Technology 2006;57(3):378–93.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B20282-C243-4FB1-94ED-F0ED66E2F3B1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Cybercrime via E-mails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990600"/>
          </a:xfrm>
        </p:spPr>
        <p:txBody>
          <a:bodyPr/>
          <a:lstStyle/>
          <a:p>
            <a:r>
              <a:rPr lang="en-CA" dirty="0" smtClean="0"/>
              <a:t>My real-life example: Offering </a:t>
            </a:r>
            <a:r>
              <a:rPr lang="en-CA" dirty="0" err="1" smtClean="0"/>
              <a:t>homestay</a:t>
            </a:r>
            <a:r>
              <a:rPr lang="en-CA" dirty="0" smtClean="0"/>
              <a:t> for international students.</a:t>
            </a:r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598F84-075E-4239-9DF6-53817E617F91}" type="slidenum">
              <a:rPr lang="en-US"/>
              <a:pPr>
                <a:defRPr/>
              </a:pPr>
              <a:t>3</a:t>
            </a:fld>
            <a:endParaRPr lang="en-US"/>
          </a:p>
        </p:txBody>
      </p:sp>
      <p:pic>
        <p:nvPicPr>
          <p:cNvPr id="3075" name="Picture 3" descr="C:\Program Files\Microsoft Expression\MEDIA\CAGCAT10\j0195384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2438400"/>
            <a:ext cx="1493886" cy="1525587"/>
          </a:xfrm>
          <a:prstGeom prst="rect">
            <a:avLst/>
          </a:prstGeom>
          <a:noFill/>
        </p:spPr>
      </p:pic>
      <p:sp>
        <p:nvSpPr>
          <p:cNvPr id="7" name="Left Arrow 6"/>
          <p:cNvSpPr/>
          <p:nvPr/>
        </p:nvSpPr>
        <p:spPr>
          <a:xfrm>
            <a:off x="4267200" y="3200400"/>
            <a:ext cx="1295400" cy="762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/>
          <p:cNvSpPr txBox="1"/>
          <p:nvPr/>
        </p:nvSpPr>
        <p:spPr>
          <a:xfrm>
            <a:off x="6477000" y="39624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Carmela in US</a:t>
            </a:r>
            <a:endParaRPr lang="en-CA" dirty="0"/>
          </a:p>
        </p:txBody>
      </p:sp>
      <p:pic>
        <p:nvPicPr>
          <p:cNvPr id="9" name="Picture 37" descr="MCj02409990000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4572000" y="2438400"/>
            <a:ext cx="914400" cy="711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752600" y="3886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My home</a:t>
            </a:r>
            <a:endParaRPr lang="en-CA" dirty="0"/>
          </a:p>
        </p:txBody>
      </p:sp>
      <p:pic>
        <p:nvPicPr>
          <p:cNvPr id="3085" name="Picture 13" descr="C:\Users\Ben\AppData\Local\Microsoft\Windows\Temporary Internet Files\Content.IE5\M0230Y6H\MCj04246180000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95800" y="4800600"/>
            <a:ext cx="1143000" cy="1693235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3886200" y="6412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Anthony in Canada</a:t>
            </a:r>
            <a:endParaRPr lang="en-CA" dirty="0"/>
          </a:p>
        </p:txBody>
      </p:sp>
      <p:sp>
        <p:nvSpPr>
          <p:cNvPr id="23" name="Bent Arrow 22"/>
          <p:cNvSpPr/>
          <p:nvPr/>
        </p:nvSpPr>
        <p:spPr>
          <a:xfrm rot="16200000">
            <a:off x="2133600" y="4191000"/>
            <a:ext cx="1828800" cy="2286000"/>
          </a:xfrm>
          <a:prstGeom prst="bentArrow">
            <a:avLst>
              <a:gd name="adj1" fmla="val 25000"/>
              <a:gd name="adj2" fmla="val 24020"/>
              <a:gd name="adj3" fmla="val 25000"/>
              <a:gd name="adj4" fmla="val 479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pic>
        <p:nvPicPr>
          <p:cNvPr id="3086" name="Picture 14" descr="C:\Users\Ben\AppData\Local\Microsoft\Windows\Temporary Internet Files\Content.IE5\54UFQ076\MMj02053700000[1].gif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971800" y="4582886"/>
            <a:ext cx="1371600" cy="979714"/>
          </a:xfrm>
          <a:prstGeom prst="rect">
            <a:avLst/>
          </a:prstGeom>
          <a:noFill/>
        </p:spPr>
      </p:pic>
      <p:sp>
        <p:nvSpPr>
          <p:cNvPr id="25" name="Left-Up Arrow 24"/>
          <p:cNvSpPr/>
          <p:nvPr/>
        </p:nvSpPr>
        <p:spPr>
          <a:xfrm>
            <a:off x="6553200" y="4724400"/>
            <a:ext cx="1066800" cy="1219200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TextBox 25"/>
          <p:cNvSpPr txBox="1"/>
          <p:nvPr/>
        </p:nvSpPr>
        <p:spPr>
          <a:xfrm>
            <a:off x="6019800" y="60198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Same person</a:t>
            </a:r>
            <a:endParaRPr lang="en-CA" dirty="0"/>
          </a:p>
        </p:txBody>
      </p:sp>
      <p:pic>
        <p:nvPicPr>
          <p:cNvPr id="3089" name="Picture 17" descr="C:\Program Files\Microsoft Expression\MEDIA\CAGCAT10\j0185604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526618" y="2286000"/>
            <a:ext cx="1521382" cy="15240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0" grpId="0"/>
      <p:bldP spid="21" grpId="0"/>
      <p:bldP spid="23" grpId="0" animBg="1"/>
      <p:bldP spid="25" grpId="0" animBg="1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Evidence I have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600200"/>
          </a:xfrm>
        </p:spPr>
        <p:txBody>
          <a:bodyPr/>
          <a:lstStyle/>
          <a:p>
            <a:r>
              <a:rPr lang="en-CA" dirty="0" smtClean="0"/>
              <a:t>Cell phone number of Anthony: 647-8302170</a:t>
            </a:r>
          </a:p>
          <a:p>
            <a:r>
              <a:rPr lang="en-CA" dirty="0" smtClean="0"/>
              <a:t>15 e-mails from “Carmela”</a:t>
            </a:r>
          </a:p>
          <a:p>
            <a:r>
              <a:rPr lang="en-CA" dirty="0" smtClean="0"/>
              <a:t>A counterfeit cheque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598F84-075E-4239-9DF6-53817E617F91}" type="slidenum">
              <a:rPr lang="en-US"/>
              <a:pPr>
                <a:defRPr/>
              </a:pPr>
              <a:t>4</a:t>
            </a:fld>
            <a:endParaRPr lang="en-US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438400"/>
            <a:ext cx="3810000" cy="4266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1972494"/>
            <a:ext cx="3886200" cy="4352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13" descr="C:\Users\Ben\AppData\Local\Microsoft\Windows\Temporary Internet Files\Content.IE5\M0230Y6H\MCj0424618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76400" y="4800600"/>
            <a:ext cx="1143000" cy="1693235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914400" y="6412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Anthony</a:t>
            </a:r>
            <a:endParaRPr lang="en-CA" dirty="0"/>
          </a:p>
        </p:txBody>
      </p:sp>
      <p:sp>
        <p:nvSpPr>
          <p:cNvPr id="27" name="Left Arrow 26"/>
          <p:cNvSpPr/>
          <p:nvPr/>
        </p:nvSpPr>
        <p:spPr>
          <a:xfrm flipH="1">
            <a:off x="3048000" y="5257800"/>
            <a:ext cx="1066800" cy="609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Bent Arrow 29"/>
          <p:cNvSpPr/>
          <p:nvPr/>
        </p:nvSpPr>
        <p:spPr>
          <a:xfrm rot="16200000">
            <a:off x="381000" y="4572000"/>
            <a:ext cx="1143000" cy="1143000"/>
          </a:xfrm>
          <a:prstGeom prst="bentArrow">
            <a:avLst>
              <a:gd name="adj1" fmla="val 25000"/>
              <a:gd name="adj2" fmla="val 24020"/>
              <a:gd name="adj3" fmla="val 25000"/>
              <a:gd name="adj4" fmla="val 479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200" y="2895600"/>
            <a:ext cx="4486275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7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The Problem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038600" cy="54102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To determine the author of a given malicious e-mail </a:t>
            </a:r>
            <a:r>
              <a:rPr lang="en-US" i="1" dirty="0" smtClean="0">
                <a:sym typeface="Symbol"/>
              </a:rPr>
              <a:t>.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sym typeface="Symbol"/>
              </a:rPr>
              <a:t>Assumption #1: t</a:t>
            </a:r>
            <a:r>
              <a:rPr lang="en-US" dirty="0" smtClean="0"/>
              <a:t>he author is likely to be one of the suspects.</a:t>
            </a:r>
            <a:endParaRPr lang="en-US" i="1" dirty="0" smtClean="0"/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Assumption #2: have access to suspects’ previously written e-mails.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The problem is </a:t>
            </a: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to identify the most plausible author from the suspects, and </a:t>
            </a:r>
            <a:endParaRPr lang="en-US" i="1" dirty="0" smtClean="0"/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to gather convincing evidence to support the finding.</a:t>
            </a:r>
            <a:endParaRPr lang="en-CA" dirty="0"/>
          </a:p>
        </p:txBody>
      </p:sp>
      <p:pic>
        <p:nvPicPr>
          <p:cNvPr id="8196" name="Picture 37" descr="MCj0240999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4953000"/>
            <a:ext cx="1223963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Text Box 38"/>
          <p:cNvSpPr txBox="1">
            <a:spLocks noChangeArrowheads="1"/>
          </p:cNvSpPr>
          <p:nvPr/>
        </p:nvSpPr>
        <p:spPr bwMode="auto">
          <a:xfrm>
            <a:off x="6132513" y="5943600"/>
            <a:ext cx="19446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2000">
                <a:latin typeface="Perpetua" pitchFamily="18" charset="0"/>
              </a:rPr>
              <a:t>Email </a:t>
            </a:r>
            <a:r>
              <a:rPr lang="en-CA" sz="2000" i="1">
                <a:latin typeface="Perpetua" pitchFamily="18" charset="0"/>
                <a:sym typeface="Symbol" pitchFamily="18" charset="2"/>
              </a:rPr>
              <a:t></a:t>
            </a:r>
            <a:r>
              <a:rPr lang="en-CA" sz="2000">
                <a:latin typeface="Perpetua" pitchFamily="18" charset="0"/>
              </a:rPr>
              <a:t> from unknown author</a:t>
            </a:r>
            <a:endParaRPr lang="en-US" sz="2000">
              <a:latin typeface="Perpetua" pitchFamily="18" charset="0"/>
            </a:endParaRPr>
          </a:p>
        </p:txBody>
      </p:sp>
      <p:sp>
        <p:nvSpPr>
          <p:cNvPr id="8198" name="Text Box 9"/>
          <p:cNvSpPr txBox="1">
            <a:spLocks noChangeArrowheads="1"/>
          </p:cNvSpPr>
          <p:nvPr/>
        </p:nvSpPr>
        <p:spPr bwMode="auto">
          <a:xfrm>
            <a:off x="4953000" y="3416300"/>
            <a:ext cx="13716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2400">
                <a:latin typeface="Perpetua" pitchFamily="18" charset="0"/>
              </a:rPr>
              <a:t>E-mails E</a:t>
            </a:r>
            <a:r>
              <a:rPr lang="en-CA" sz="2400" baseline="-25000">
                <a:latin typeface="Perpetua" pitchFamily="18" charset="0"/>
              </a:rPr>
              <a:t>1</a:t>
            </a:r>
            <a:endParaRPr lang="en-US" sz="2400" baseline="-25000">
              <a:latin typeface="Perpetua" pitchFamily="18" charset="0"/>
            </a:endParaRPr>
          </a:p>
        </p:txBody>
      </p:sp>
      <p:sp>
        <p:nvSpPr>
          <p:cNvPr id="8199" name="Text Box 10"/>
          <p:cNvSpPr txBox="1">
            <a:spLocks noChangeArrowheads="1"/>
          </p:cNvSpPr>
          <p:nvPr/>
        </p:nvSpPr>
        <p:spPr bwMode="auto">
          <a:xfrm>
            <a:off x="6400800" y="3416300"/>
            <a:ext cx="13716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2400">
                <a:latin typeface="Perpetua" pitchFamily="18" charset="0"/>
              </a:rPr>
              <a:t>E-mails E</a:t>
            </a:r>
            <a:r>
              <a:rPr lang="en-CA" sz="2400" baseline="-25000">
                <a:latin typeface="Perpetua" pitchFamily="18" charset="0"/>
              </a:rPr>
              <a:t>2</a:t>
            </a:r>
            <a:endParaRPr lang="en-US" sz="2400" baseline="-25000">
              <a:latin typeface="Perpetua" pitchFamily="18" charset="0"/>
            </a:endParaRPr>
          </a:p>
        </p:txBody>
      </p:sp>
      <p:sp>
        <p:nvSpPr>
          <p:cNvPr id="8200" name="Text Box 11"/>
          <p:cNvSpPr txBox="1">
            <a:spLocks noChangeArrowheads="1"/>
          </p:cNvSpPr>
          <p:nvPr/>
        </p:nvSpPr>
        <p:spPr bwMode="auto">
          <a:xfrm>
            <a:off x="7772400" y="3416300"/>
            <a:ext cx="13716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2400">
                <a:latin typeface="Perpetua" pitchFamily="18" charset="0"/>
              </a:rPr>
              <a:t>E-mails E</a:t>
            </a:r>
            <a:r>
              <a:rPr lang="en-CA" sz="2400" baseline="-25000">
                <a:latin typeface="Perpetua" pitchFamily="18" charset="0"/>
              </a:rPr>
              <a:t>3</a:t>
            </a:r>
            <a:endParaRPr lang="en-US" sz="2400" baseline="-25000">
              <a:latin typeface="Perpetua" pitchFamily="18" charset="0"/>
            </a:endParaRPr>
          </a:p>
        </p:txBody>
      </p:sp>
      <p:pic>
        <p:nvPicPr>
          <p:cNvPr id="8201" name="Picture 31" descr="MCj0413668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2263775"/>
            <a:ext cx="11191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32" descr="MCj0413668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2238" y="2263775"/>
            <a:ext cx="11191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3" name="Picture 33" descr="MCj0413668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15275" y="2263775"/>
            <a:ext cx="11191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9" name="Straight Arrow Connector 18"/>
          <p:cNvCxnSpPr>
            <a:stCxn id="10" idx="0"/>
            <a:endCxn id="8198" idx="2"/>
          </p:cNvCxnSpPr>
          <p:nvPr/>
        </p:nvCxnSpPr>
        <p:spPr>
          <a:xfrm rot="16200000" flipV="1">
            <a:off x="5826125" y="3689350"/>
            <a:ext cx="1076325" cy="1450975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0"/>
            <a:endCxn id="8200" idx="2"/>
          </p:cNvCxnSpPr>
          <p:nvPr/>
        </p:nvCxnSpPr>
        <p:spPr>
          <a:xfrm rot="5400000" flipH="1" flipV="1">
            <a:off x="7235825" y="3730625"/>
            <a:ext cx="1076325" cy="1368425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0" idx="0"/>
            <a:endCxn id="8199" idx="2"/>
          </p:cNvCxnSpPr>
          <p:nvPr/>
        </p:nvCxnSpPr>
        <p:spPr>
          <a:xfrm rot="16200000" flipV="1">
            <a:off x="6550025" y="4413250"/>
            <a:ext cx="1076325" cy="3175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207" name="Picture 4" descr="C:\Users\Ben\AppData\Local\Microsoft\Windows\Temporary Internet Files\Content.IE5\54UFQ076\MCBS01890_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29400" y="4191000"/>
            <a:ext cx="331788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8" name="Picture 4" descr="C:\Users\Ben\AppData\Local\Microsoft\Windows\Temporary Internet Files\Content.IE5\54UFQ076\MCBS01890_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2800" y="4191000"/>
            <a:ext cx="331788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9" name="Picture 5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29200" y="1371600"/>
            <a:ext cx="890588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0" name="Picture 5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00800" y="1371600"/>
            <a:ext cx="890588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1" name="Picture 5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48600" y="1371600"/>
            <a:ext cx="890588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12" name="Text Box 9"/>
          <p:cNvSpPr txBox="1">
            <a:spLocks noChangeArrowheads="1"/>
          </p:cNvSpPr>
          <p:nvPr/>
        </p:nvSpPr>
        <p:spPr bwMode="auto">
          <a:xfrm>
            <a:off x="4800600" y="9144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2400">
                <a:latin typeface="Perpetua" pitchFamily="18" charset="0"/>
              </a:rPr>
              <a:t>Suspect S</a:t>
            </a:r>
            <a:r>
              <a:rPr lang="en-CA" sz="2400" baseline="-25000">
                <a:latin typeface="Perpetua" pitchFamily="18" charset="0"/>
              </a:rPr>
              <a:t>1</a:t>
            </a:r>
            <a:endParaRPr lang="en-US" sz="2400">
              <a:latin typeface="Perpetua" pitchFamily="18" charset="0"/>
            </a:endParaRPr>
          </a:p>
        </p:txBody>
      </p:sp>
      <p:sp>
        <p:nvSpPr>
          <p:cNvPr id="8213" name="Text Box 10"/>
          <p:cNvSpPr txBox="1">
            <a:spLocks noChangeArrowheads="1"/>
          </p:cNvSpPr>
          <p:nvPr/>
        </p:nvSpPr>
        <p:spPr bwMode="auto">
          <a:xfrm>
            <a:off x="6248400" y="9144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2400">
                <a:latin typeface="Perpetua" pitchFamily="18" charset="0"/>
              </a:rPr>
              <a:t>Suspect S</a:t>
            </a:r>
            <a:r>
              <a:rPr lang="en-CA" sz="2400" baseline="-25000">
                <a:latin typeface="Perpetua" pitchFamily="18" charset="0"/>
              </a:rPr>
              <a:t>2</a:t>
            </a:r>
            <a:endParaRPr lang="en-US" sz="2400">
              <a:latin typeface="Perpetua" pitchFamily="18" charset="0"/>
            </a:endParaRPr>
          </a:p>
        </p:txBody>
      </p:sp>
      <p:sp>
        <p:nvSpPr>
          <p:cNvPr id="8214" name="Text Box 11"/>
          <p:cNvSpPr txBox="1">
            <a:spLocks noChangeArrowheads="1"/>
          </p:cNvSpPr>
          <p:nvPr/>
        </p:nvSpPr>
        <p:spPr bwMode="auto">
          <a:xfrm>
            <a:off x="7620000" y="9144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2400">
                <a:latin typeface="Perpetua" pitchFamily="18" charset="0"/>
              </a:rPr>
              <a:t>Suspect S</a:t>
            </a:r>
            <a:r>
              <a:rPr lang="en-CA" sz="2400" baseline="-25000">
                <a:latin typeface="Perpetua" pitchFamily="18" charset="0"/>
              </a:rPr>
              <a:t>3</a:t>
            </a:r>
            <a:endParaRPr lang="en-US" sz="2400">
              <a:latin typeface="Perpetua" pitchFamily="18" charset="0"/>
            </a:endParaRP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6E4C1-43E7-4CC8-A4A2-943B61126D7B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62AC32-565F-43DE-B0BD-E5ACF4BDAF8F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76225"/>
            <a:ext cx="8229600" cy="5619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dirty="0" smtClean="0"/>
              <a:t>Current Approach</a:t>
            </a:r>
            <a:endParaRPr lang="en-US" dirty="0" smtClean="0"/>
          </a:p>
        </p:txBody>
      </p:sp>
      <p:sp>
        <p:nvSpPr>
          <p:cNvPr id="9220" name="Text Box 9"/>
          <p:cNvSpPr txBox="1">
            <a:spLocks noChangeArrowheads="1"/>
          </p:cNvSpPr>
          <p:nvPr/>
        </p:nvSpPr>
        <p:spPr bwMode="auto">
          <a:xfrm>
            <a:off x="762000" y="21336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>
                <a:latin typeface="Perpetua" pitchFamily="18" charset="0"/>
              </a:rPr>
              <a:t>E-mails E</a:t>
            </a:r>
            <a:r>
              <a:rPr lang="en-CA" baseline="-25000">
                <a:latin typeface="Perpetua" pitchFamily="18" charset="0"/>
              </a:rPr>
              <a:t>1</a:t>
            </a:r>
            <a:endParaRPr lang="en-US" baseline="-25000">
              <a:latin typeface="Perpetua" pitchFamily="18" charset="0"/>
            </a:endParaRPr>
          </a:p>
        </p:txBody>
      </p:sp>
      <p:sp>
        <p:nvSpPr>
          <p:cNvPr id="9221" name="Text Box 10"/>
          <p:cNvSpPr txBox="1">
            <a:spLocks noChangeArrowheads="1"/>
          </p:cNvSpPr>
          <p:nvPr/>
        </p:nvSpPr>
        <p:spPr bwMode="auto">
          <a:xfrm>
            <a:off x="2201863" y="21336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>
                <a:latin typeface="Perpetua" pitchFamily="18" charset="0"/>
              </a:rPr>
              <a:t>E-mails E</a:t>
            </a:r>
            <a:r>
              <a:rPr lang="en-CA" baseline="-25000">
                <a:latin typeface="Perpetua" pitchFamily="18" charset="0"/>
              </a:rPr>
              <a:t>2</a:t>
            </a:r>
          </a:p>
        </p:txBody>
      </p:sp>
      <p:sp>
        <p:nvSpPr>
          <p:cNvPr id="9222" name="Text Box 11"/>
          <p:cNvSpPr txBox="1">
            <a:spLocks noChangeArrowheads="1"/>
          </p:cNvSpPr>
          <p:nvPr/>
        </p:nvSpPr>
        <p:spPr bwMode="auto">
          <a:xfrm>
            <a:off x="3714750" y="21336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>
                <a:latin typeface="Perpetua" pitchFamily="18" charset="0"/>
              </a:rPr>
              <a:t>E-mails E</a:t>
            </a:r>
            <a:r>
              <a:rPr lang="en-CA" baseline="-25000">
                <a:latin typeface="Perpetua" pitchFamily="18" charset="0"/>
              </a:rPr>
              <a:t>3</a:t>
            </a:r>
            <a:endParaRPr lang="en-US" baseline="-25000">
              <a:latin typeface="Perpetua" pitchFamily="18" charset="0"/>
            </a:endParaRPr>
          </a:p>
        </p:txBody>
      </p:sp>
      <p:grpSp>
        <p:nvGrpSpPr>
          <p:cNvPr id="9223" name="Group 30"/>
          <p:cNvGrpSpPr>
            <a:grpSpLocks/>
          </p:cNvGrpSpPr>
          <p:nvPr/>
        </p:nvGrpSpPr>
        <p:grpSpPr bwMode="auto">
          <a:xfrm>
            <a:off x="904875" y="3429000"/>
            <a:ext cx="4191000" cy="3276600"/>
            <a:chOff x="748" y="1979"/>
            <a:chExt cx="2640" cy="2064"/>
          </a:xfrm>
        </p:grpSpPr>
        <p:sp>
          <p:nvSpPr>
            <p:cNvPr id="11" name="AutoShape 13"/>
            <p:cNvSpPr>
              <a:spLocks noChangeArrowheads="1"/>
            </p:cNvSpPr>
            <p:nvPr/>
          </p:nvSpPr>
          <p:spPr bwMode="auto">
            <a:xfrm>
              <a:off x="748" y="1979"/>
              <a:ext cx="2640" cy="2064"/>
            </a:xfrm>
            <a:prstGeom prst="horizontalScroll">
              <a:avLst>
                <a:gd name="adj" fmla="val 7764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+mn-lt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CA" b="1">
                  <a:latin typeface="+mn-lt"/>
                  <a:cs typeface="+mn-cs"/>
                </a:rPr>
                <a:t>Classification Model</a:t>
              </a:r>
              <a:endParaRPr lang="en-US" sz="1600">
                <a:latin typeface="+mn-lt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+mn-lt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+mn-lt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+mn-lt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+mn-lt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+mn-lt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+mn-lt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+mn-lt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+mn-lt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+mn-lt"/>
                <a:cs typeface="+mn-cs"/>
              </a:endParaRPr>
            </a:p>
          </p:txBody>
        </p:sp>
        <p:sp>
          <p:nvSpPr>
            <p:cNvPr id="9236" name="Oval 14"/>
            <p:cNvSpPr>
              <a:spLocks noChangeArrowheads="1"/>
            </p:cNvSpPr>
            <p:nvPr/>
          </p:nvSpPr>
          <p:spPr bwMode="auto">
            <a:xfrm>
              <a:off x="1852" y="2459"/>
              <a:ext cx="768" cy="3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Perpetua" pitchFamily="18" charset="0"/>
                </a:rPr>
                <a:t>Capital Ratio</a:t>
              </a:r>
            </a:p>
          </p:txBody>
        </p:sp>
        <p:sp>
          <p:nvSpPr>
            <p:cNvPr id="9237" name="Oval 15"/>
            <p:cNvSpPr>
              <a:spLocks noChangeArrowheads="1"/>
            </p:cNvSpPr>
            <p:nvPr/>
          </p:nvSpPr>
          <p:spPr bwMode="auto">
            <a:xfrm>
              <a:off x="1228" y="2987"/>
              <a:ext cx="720" cy="3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Perpetua" pitchFamily="18" charset="0"/>
                </a:rPr>
                <a:t># of Commas</a:t>
              </a:r>
            </a:p>
          </p:txBody>
        </p:sp>
        <p:sp>
          <p:nvSpPr>
            <p:cNvPr id="9238" name="Rectangle 16"/>
            <p:cNvSpPr>
              <a:spLocks noChangeArrowheads="1"/>
            </p:cNvSpPr>
            <p:nvPr/>
          </p:nvSpPr>
          <p:spPr bwMode="auto">
            <a:xfrm>
              <a:off x="1276" y="3659"/>
              <a:ext cx="240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CA">
                  <a:latin typeface="Perpetua" pitchFamily="18" charset="0"/>
                </a:rPr>
                <a:t>S3</a:t>
              </a:r>
              <a:endParaRPr lang="en-US">
                <a:latin typeface="Perpetua" pitchFamily="18" charset="0"/>
              </a:endParaRPr>
            </a:p>
          </p:txBody>
        </p:sp>
        <p:sp>
          <p:nvSpPr>
            <p:cNvPr id="9239" name="Line 17"/>
            <p:cNvSpPr>
              <a:spLocks noChangeShapeType="1"/>
            </p:cNvSpPr>
            <p:nvPr/>
          </p:nvSpPr>
          <p:spPr bwMode="auto">
            <a:xfrm flipH="1">
              <a:off x="1660" y="2747"/>
              <a:ext cx="28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240" name="Line 18"/>
            <p:cNvSpPr>
              <a:spLocks noChangeShapeType="1"/>
            </p:cNvSpPr>
            <p:nvPr/>
          </p:nvSpPr>
          <p:spPr bwMode="auto">
            <a:xfrm flipH="1">
              <a:off x="1420" y="3323"/>
              <a:ext cx="4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241" name="Line 19"/>
            <p:cNvSpPr>
              <a:spLocks noChangeShapeType="1"/>
            </p:cNvSpPr>
            <p:nvPr/>
          </p:nvSpPr>
          <p:spPr bwMode="auto">
            <a:xfrm>
              <a:off x="1756" y="3323"/>
              <a:ext cx="9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242" name="Text Box 20"/>
            <p:cNvSpPr txBox="1">
              <a:spLocks noChangeArrowheads="1"/>
            </p:cNvSpPr>
            <p:nvPr/>
          </p:nvSpPr>
          <p:spPr bwMode="auto">
            <a:xfrm>
              <a:off x="1020" y="3385"/>
              <a:ext cx="49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CA" sz="1600">
                  <a:latin typeface="Perpetua" pitchFamily="18" charset="0"/>
                </a:rPr>
                <a:t>&lt;0.5</a:t>
              </a:r>
              <a:endParaRPr lang="en-US" sz="1600">
                <a:latin typeface="Perpetua" pitchFamily="18" charset="0"/>
              </a:endParaRPr>
            </a:p>
          </p:txBody>
        </p:sp>
        <p:sp>
          <p:nvSpPr>
            <p:cNvPr id="9243" name="Text Box 21"/>
            <p:cNvSpPr txBox="1">
              <a:spLocks noChangeArrowheads="1"/>
            </p:cNvSpPr>
            <p:nvPr/>
          </p:nvSpPr>
          <p:spPr bwMode="auto">
            <a:xfrm>
              <a:off x="1756" y="3371"/>
              <a:ext cx="43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latin typeface="Perpetua" pitchFamily="18" charset="0"/>
                </a:rPr>
                <a:t>&gt;0.5</a:t>
              </a:r>
            </a:p>
          </p:txBody>
        </p:sp>
        <p:sp>
          <p:nvSpPr>
            <p:cNvPr id="9244" name="Text Box 22"/>
            <p:cNvSpPr txBox="1">
              <a:spLocks noChangeArrowheads="1"/>
            </p:cNvSpPr>
            <p:nvPr/>
          </p:nvSpPr>
          <p:spPr bwMode="auto">
            <a:xfrm>
              <a:off x="1084" y="2699"/>
              <a:ext cx="76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latin typeface="Perpetua" pitchFamily="18" charset="0"/>
                </a:rPr>
                <a:t>[0,0.3)</a:t>
              </a:r>
            </a:p>
          </p:txBody>
        </p:sp>
        <p:sp>
          <p:nvSpPr>
            <p:cNvPr id="9245" name="Rectangle 23"/>
            <p:cNvSpPr>
              <a:spLocks noChangeArrowheads="1"/>
            </p:cNvSpPr>
            <p:nvPr/>
          </p:nvSpPr>
          <p:spPr bwMode="auto">
            <a:xfrm>
              <a:off x="2140" y="3083"/>
              <a:ext cx="240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Perpetua" pitchFamily="18" charset="0"/>
                </a:rPr>
                <a:t>S1</a:t>
              </a:r>
            </a:p>
          </p:txBody>
        </p:sp>
        <p:sp>
          <p:nvSpPr>
            <p:cNvPr id="9246" name="Rectangle 24"/>
            <p:cNvSpPr>
              <a:spLocks noChangeArrowheads="1"/>
            </p:cNvSpPr>
            <p:nvPr/>
          </p:nvSpPr>
          <p:spPr bwMode="auto">
            <a:xfrm>
              <a:off x="2956" y="3083"/>
              <a:ext cx="240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Perpetua" pitchFamily="18" charset="0"/>
                </a:rPr>
                <a:t>S2</a:t>
              </a:r>
            </a:p>
          </p:txBody>
        </p:sp>
        <p:sp>
          <p:nvSpPr>
            <p:cNvPr id="9247" name="Line 25"/>
            <p:cNvSpPr>
              <a:spLocks noChangeShapeType="1"/>
            </p:cNvSpPr>
            <p:nvPr/>
          </p:nvSpPr>
          <p:spPr bwMode="auto">
            <a:xfrm>
              <a:off x="2236" y="2795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248" name="Line 26"/>
            <p:cNvSpPr>
              <a:spLocks noChangeShapeType="1"/>
            </p:cNvSpPr>
            <p:nvPr/>
          </p:nvSpPr>
          <p:spPr bwMode="auto">
            <a:xfrm>
              <a:off x="2524" y="2747"/>
              <a:ext cx="52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249" name="Text Box 27"/>
            <p:cNvSpPr txBox="1">
              <a:spLocks noChangeArrowheads="1"/>
            </p:cNvSpPr>
            <p:nvPr/>
          </p:nvSpPr>
          <p:spPr bwMode="auto">
            <a:xfrm>
              <a:off x="2200" y="2840"/>
              <a:ext cx="60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latin typeface="Perpetua" pitchFamily="18" charset="0"/>
                </a:rPr>
                <a:t>[0.3,0.5)</a:t>
              </a:r>
            </a:p>
          </p:txBody>
        </p:sp>
        <p:sp>
          <p:nvSpPr>
            <p:cNvPr id="9250" name="Text Box 28"/>
            <p:cNvSpPr txBox="1">
              <a:spLocks noChangeArrowheads="1"/>
            </p:cNvSpPr>
            <p:nvPr/>
          </p:nvSpPr>
          <p:spPr bwMode="auto">
            <a:xfrm>
              <a:off x="2668" y="2699"/>
              <a:ext cx="67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latin typeface="Perpetua" pitchFamily="18" charset="0"/>
                </a:rPr>
                <a:t>[0.5,1)</a:t>
              </a:r>
            </a:p>
          </p:txBody>
        </p:sp>
        <p:sp>
          <p:nvSpPr>
            <p:cNvPr id="9251" name="Oval 29"/>
            <p:cNvSpPr>
              <a:spLocks noChangeArrowheads="1"/>
            </p:cNvSpPr>
            <p:nvPr/>
          </p:nvSpPr>
          <p:spPr bwMode="auto">
            <a:xfrm>
              <a:off x="1708" y="3659"/>
              <a:ext cx="576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Perpetua" pitchFamily="18" charset="0"/>
                </a:rPr>
                <a:t>……</a:t>
              </a:r>
            </a:p>
          </p:txBody>
        </p:sp>
      </p:grpSp>
      <p:pic>
        <p:nvPicPr>
          <p:cNvPr id="9224" name="Picture 31" descr="MCj0413668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981075"/>
            <a:ext cx="11191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32" descr="MCj0413668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73300" y="981075"/>
            <a:ext cx="11191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Picture 33" descr="MCj0413668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5" y="981075"/>
            <a:ext cx="11191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7" name="AutoShape 34"/>
          <p:cNvSpPr>
            <a:spLocks noChangeArrowheads="1"/>
          </p:cNvSpPr>
          <p:nvPr/>
        </p:nvSpPr>
        <p:spPr bwMode="auto">
          <a:xfrm>
            <a:off x="1049338" y="2492375"/>
            <a:ext cx="719137" cy="1152525"/>
          </a:xfrm>
          <a:prstGeom prst="downArrow">
            <a:avLst>
              <a:gd name="adj1" fmla="val 50000"/>
              <a:gd name="adj2" fmla="val 4006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CA">
              <a:latin typeface="Perpetua" pitchFamily="18" charset="0"/>
            </a:endParaRPr>
          </a:p>
        </p:txBody>
      </p:sp>
      <p:sp>
        <p:nvSpPr>
          <p:cNvPr id="9228" name="AutoShape 35"/>
          <p:cNvSpPr>
            <a:spLocks noChangeArrowheads="1"/>
          </p:cNvSpPr>
          <p:nvPr/>
        </p:nvSpPr>
        <p:spPr bwMode="auto">
          <a:xfrm>
            <a:off x="2562225" y="2492375"/>
            <a:ext cx="719138" cy="1152525"/>
          </a:xfrm>
          <a:prstGeom prst="downArrow">
            <a:avLst>
              <a:gd name="adj1" fmla="val 50000"/>
              <a:gd name="adj2" fmla="val 4006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CA">
              <a:latin typeface="Perpetua" pitchFamily="18" charset="0"/>
            </a:endParaRPr>
          </a:p>
        </p:txBody>
      </p:sp>
      <p:sp>
        <p:nvSpPr>
          <p:cNvPr id="9229" name="AutoShape 36"/>
          <p:cNvSpPr>
            <a:spLocks noChangeArrowheads="1"/>
          </p:cNvSpPr>
          <p:nvPr/>
        </p:nvSpPr>
        <p:spPr bwMode="auto">
          <a:xfrm>
            <a:off x="4073525" y="2492375"/>
            <a:ext cx="719138" cy="1152525"/>
          </a:xfrm>
          <a:prstGeom prst="downArrow">
            <a:avLst>
              <a:gd name="adj1" fmla="val 50000"/>
              <a:gd name="adj2" fmla="val 4006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CA">
              <a:latin typeface="Perpetua" pitchFamily="18" charset="0"/>
            </a:endParaRPr>
          </a:p>
        </p:txBody>
      </p:sp>
      <p:pic>
        <p:nvPicPr>
          <p:cNvPr id="9230" name="Picture 37" descr="MCj0240999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7713" y="3500438"/>
            <a:ext cx="1223962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1" name="Text Box 38"/>
          <p:cNvSpPr txBox="1">
            <a:spLocks noChangeArrowheads="1"/>
          </p:cNvSpPr>
          <p:nvPr/>
        </p:nvSpPr>
        <p:spPr bwMode="auto">
          <a:xfrm>
            <a:off x="6738938" y="2852738"/>
            <a:ext cx="19446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>
                <a:latin typeface="Perpetua" pitchFamily="18" charset="0"/>
              </a:rPr>
              <a:t>Email </a:t>
            </a:r>
            <a:r>
              <a:rPr lang="en-CA" i="1">
                <a:latin typeface="Perpetua" pitchFamily="18" charset="0"/>
                <a:sym typeface="Symbol" pitchFamily="18" charset="2"/>
              </a:rPr>
              <a:t></a:t>
            </a:r>
            <a:r>
              <a:rPr lang="en-CA">
                <a:latin typeface="Perpetua" pitchFamily="18" charset="0"/>
              </a:rPr>
              <a:t> from unknown author</a:t>
            </a:r>
            <a:endParaRPr lang="en-US">
              <a:latin typeface="Perpetua" pitchFamily="18" charset="0"/>
            </a:endParaRPr>
          </a:p>
        </p:txBody>
      </p:sp>
      <p:sp>
        <p:nvSpPr>
          <p:cNvPr id="9232" name="AutoShape 39"/>
          <p:cNvSpPr>
            <a:spLocks noChangeArrowheads="1"/>
          </p:cNvSpPr>
          <p:nvPr/>
        </p:nvSpPr>
        <p:spPr bwMode="auto">
          <a:xfrm flipH="1">
            <a:off x="5297488" y="3573463"/>
            <a:ext cx="1584325" cy="1008062"/>
          </a:xfrm>
          <a:custGeom>
            <a:avLst/>
            <a:gdLst>
              <a:gd name="T0" fmla="*/ 87155777 w 21600"/>
              <a:gd name="T1" fmla="*/ 0 h 21600"/>
              <a:gd name="T2" fmla="*/ 0 w 21600"/>
              <a:gd name="T3" fmla="*/ 23522891 h 21600"/>
              <a:gd name="T4" fmla="*/ 87155777 w 21600"/>
              <a:gd name="T5" fmla="*/ 47045781 h 21600"/>
              <a:gd name="T6" fmla="*/ 116207666 w 21600"/>
              <a:gd name="T7" fmla="*/ 23522891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>
              <a:latin typeface="Perpetua" pitchFamily="18" charset="0"/>
            </a:endParaRPr>
          </a:p>
        </p:txBody>
      </p:sp>
      <p:sp>
        <p:nvSpPr>
          <p:cNvPr id="9233" name="AutoShape 40"/>
          <p:cNvSpPr>
            <a:spLocks noChangeArrowheads="1"/>
          </p:cNvSpPr>
          <p:nvPr/>
        </p:nvSpPr>
        <p:spPr bwMode="auto">
          <a:xfrm>
            <a:off x="5370513" y="5084763"/>
            <a:ext cx="1511300" cy="1008062"/>
          </a:xfrm>
          <a:custGeom>
            <a:avLst/>
            <a:gdLst>
              <a:gd name="T0" fmla="*/ 79306523 w 21600"/>
              <a:gd name="T1" fmla="*/ 0 h 21600"/>
              <a:gd name="T2" fmla="*/ 0 w 21600"/>
              <a:gd name="T3" fmla="*/ 23522891 h 21600"/>
              <a:gd name="T4" fmla="*/ 79306523 w 21600"/>
              <a:gd name="T5" fmla="*/ 47045781 h 21600"/>
              <a:gd name="T6" fmla="*/ 105742019 w 21600"/>
              <a:gd name="T7" fmla="*/ 23522891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>
              <a:latin typeface="Perpetua" pitchFamily="18" charset="0"/>
            </a:endParaRPr>
          </a:p>
        </p:txBody>
      </p:sp>
      <p:pic>
        <p:nvPicPr>
          <p:cNvPr id="9234" name="Picture 41" descr="MPj02022020000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70738" y="4868863"/>
            <a:ext cx="1049337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Related Work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53000"/>
          </a:xfrm>
        </p:spPr>
        <p:txBody>
          <a:bodyPr/>
          <a:lstStyle/>
          <a:p>
            <a:r>
              <a:rPr lang="en-CA" sz="2800" dirty="0" err="1" smtClean="0"/>
              <a:t>Abbasi</a:t>
            </a:r>
            <a:r>
              <a:rPr lang="en-CA" sz="2800" dirty="0" smtClean="0"/>
              <a:t> and Chen (2008) presented a comprehensive </a:t>
            </a:r>
            <a:r>
              <a:rPr lang="en-US" sz="2800" dirty="0" smtClean="0"/>
              <a:t>analysis on the stylistics features.</a:t>
            </a:r>
          </a:p>
          <a:p>
            <a:endParaRPr lang="en-US" sz="2800" dirty="0" smtClean="0"/>
          </a:p>
          <a:p>
            <a:r>
              <a:rPr lang="en-US" sz="2800" dirty="0" smtClean="0"/>
              <a:t>Lexical features [Holmes 1998; Yule 2000,2001] </a:t>
            </a:r>
          </a:p>
          <a:p>
            <a:pPr lvl="1"/>
            <a:r>
              <a:rPr lang="en-US" sz="2800" dirty="0" smtClean="0"/>
              <a:t>characteristics of both characters and words or tokens.</a:t>
            </a:r>
          </a:p>
          <a:p>
            <a:pPr lvl="1"/>
            <a:r>
              <a:rPr lang="en-CA" sz="2800" dirty="0" smtClean="0"/>
              <a:t>vocabulary</a:t>
            </a:r>
            <a:r>
              <a:rPr lang="en-US" sz="2800" dirty="0" smtClean="0"/>
              <a:t> richness and word usage.</a:t>
            </a:r>
          </a:p>
          <a:p>
            <a:pPr lvl="1"/>
            <a:endParaRPr lang="en-US" sz="3200" dirty="0" smtClean="0"/>
          </a:p>
          <a:p>
            <a:r>
              <a:rPr lang="en-US" sz="2800" dirty="0" smtClean="0"/>
              <a:t>Syntactic features (Burrows, 1989; Holmes and Forsyth, 1995; </a:t>
            </a:r>
            <a:r>
              <a:rPr lang="en-US" sz="2800" dirty="0" err="1" smtClean="0"/>
              <a:t>Tweedie</a:t>
            </a:r>
            <a:r>
              <a:rPr lang="en-US" sz="2800" dirty="0" smtClean="0"/>
              <a:t> and </a:t>
            </a:r>
            <a:r>
              <a:rPr lang="en-CA" sz="2800" dirty="0" err="1" smtClean="0"/>
              <a:t>Baayen</a:t>
            </a:r>
            <a:r>
              <a:rPr lang="en-CA" sz="2800" dirty="0" smtClean="0"/>
              <a:t>, 1998) </a:t>
            </a:r>
            <a:endParaRPr lang="en-US" sz="2800" dirty="0" smtClean="0"/>
          </a:p>
          <a:p>
            <a:pPr lvl="1"/>
            <a:r>
              <a:rPr lang="en-CA" sz="2800" dirty="0" smtClean="0"/>
              <a:t>the distribution </a:t>
            </a:r>
            <a:r>
              <a:rPr lang="en-US" sz="2800" dirty="0" smtClean="0"/>
              <a:t>of function words and </a:t>
            </a:r>
            <a:r>
              <a:rPr lang="en-CA" sz="2800" dirty="0" smtClean="0"/>
              <a:t>punctuation.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B20282-C243-4FB1-94ED-F0ED66E2F3B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Related Work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53000"/>
          </a:xfrm>
        </p:spPr>
        <p:txBody>
          <a:bodyPr/>
          <a:lstStyle/>
          <a:p>
            <a:r>
              <a:rPr lang="en-CA" sz="2800" dirty="0" smtClean="0"/>
              <a:t>Structural features</a:t>
            </a:r>
          </a:p>
          <a:p>
            <a:pPr lvl="1"/>
            <a:r>
              <a:rPr lang="en-US" sz="2800" dirty="0" smtClean="0"/>
              <a:t>measure the overall layout and organization of text within documents. </a:t>
            </a:r>
          </a:p>
          <a:p>
            <a:pPr lvl="1"/>
            <a:endParaRPr lang="en-US" sz="2800" dirty="0" smtClean="0"/>
          </a:p>
          <a:p>
            <a:r>
              <a:rPr lang="en-US" sz="2800" dirty="0" smtClean="0"/>
              <a:t>Content-specific features (</a:t>
            </a:r>
            <a:r>
              <a:rPr lang="en-CA" sz="2800" dirty="0" smtClean="0"/>
              <a:t>Zheng et al. 2006)</a:t>
            </a:r>
          </a:p>
          <a:p>
            <a:pPr lvl="1"/>
            <a:r>
              <a:rPr lang="en-CA" sz="2800" dirty="0" smtClean="0"/>
              <a:t>collection of certain </a:t>
            </a:r>
            <a:r>
              <a:rPr lang="en-US" sz="2800" dirty="0" smtClean="0"/>
              <a:t>keywords commonly found in a specific domain and may vary from context to context even for the same author.</a:t>
            </a:r>
            <a:endParaRPr lang="en-CA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B20282-C243-4FB1-94ED-F0ED66E2F3B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A8CE21-741C-4ADE-B593-C75C5E15CACC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Related Work</a:t>
            </a:r>
            <a:endParaRPr lang="en-US" dirty="0" smtClean="0"/>
          </a:p>
        </p:txBody>
      </p:sp>
      <p:sp>
        <p:nvSpPr>
          <p:cNvPr id="35" name="Rectangle 3"/>
          <p:cNvSpPr txBox="1">
            <a:spLocks noChangeArrowheads="1"/>
          </p:cNvSpPr>
          <p:nvPr/>
        </p:nvSpPr>
        <p:spPr>
          <a:xfrm>
            <a:off x="457200" y="1600200"/>
            <a:ext cx="4648200" cy="49244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09600" indent="-609600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+mj-lt"/>
              <a:buAutoNum type="arabicPeriod"/>
              <a:defRPr/>
            </a:pPr>
            <a:r>
              <a:rPr lang="en-CA" sz="2600" dirty="0">
                <a:latin typeface="+mn-lt"/>
                <a:cs typeface="+mn-cs"/>
              </a:rPr>
              <a:t>Decision Tree (e.g., C4.5)</a:t>
            </a:r>
          </a:p>
          <a:p>
            <a:pPr marL="990600" lvl="1" indent="-533400" fontAlgn="auto"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Tx/>
              <a:buChar char="•"/>
              <a:defRPr/>
            </a:pPr>
            <a:r>
              <a:rPr lang="en-CA" sz="2400" dirty="0">
                <a:latin typeface="+mn-lt"/>
                <a:cs typeface="+mn-cs"/>
              </a:rPr>
              <a:t>Classification rules can justify the finding.</a:t>
            </a:r>
          </a:p>
          <a:p>
            <a:pPr marL="990600" lvl="1" indent="-533400" fontAlgn="auto"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Tx/>
              <a:buChar char="•"/>
              <a:defRPr/>
            </a:pPr>
            <a:r>
              <a:rPr lang="en-CA" sz="2400" b="1" dirty="0">
                <a:latin typeface="+mn-lt"/>
                <a:cs typeface="+mn-cs"/>
              </a:rPr>
              <a:t>Pitfall 1</a:t>
            </a:r>
            <a:r>
              <a:rPr lang="en-CA" sz="2400" dirty="0">
                <a:latin typeface="+mn-lt"/>
                <a:cs typeface="+mn-cs"/>
              </a:rPr>
              <a:t>: </a:t>
            </a:r>
            <a:r>
              <a:rPr lang="en-CA" sz="2400" dirty="0" smtClean="0">
                <a:latin typeface="+mn-lt"/>
                <a:cs typeface="+mn-cs"/>
              </a:rPr>
              <a:t>Use a single tree to model the writing styles of all suspects</a:t>
            </a:r>
            <a:r>
              <a:rPr lang="en-CA" sz="2400" dirty="0">
                <a:latin typeface="+mn-lt"/>
                <a:cs typeface="+mn-cs"/>
              </a:rPr>
              <a:t>. </a:t>
            </a:r>
          </a:p>
          <a:p>
            <a:pPr marL="990600" lvl="1" indent="-533400" fontAlgn="auto"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Tx/>
              <a:buChar char="•"/>
              <a:defRPr/>
            </a:pPr>
            <a:r>
              <a:rPr lang="en-CA" sz="2400" b="1" dirty="0">
                <a:latin typeface="+mn-lt"/>
                <a:cs typeface="+mn-cs"/>
              </a:rPr>
              <a:t>Pitfall 2</a:t>
            </a:r>
            <a:r>
              <a:rPr lang="en-CA" sz="2400" dirty="0">
                <a:latin typeface="+mn-lt"/>
                <a:cs typeface="+mn-cs"/>
              </a:rPr>
              <a:t>: Consider one attribute at a time, i.e., making decision based on local information.</a:t>
            </a:r>
            <a:endParaRPr lang="en-US" sz="2400" dirty="0">
              <a:solidFill>
                <a:srgbClr val="FF3300"/>
              </a:solidFill>
              <a:latin typeface="+mn-lt"/>
              <a:cs typeface="+mn-cs"/>
            </a:endParaRPr>
          </a:p>
        </p:txBody>
      </p:sp>
      <p:grpSp>
        <p:nvGrpSpPr>
          <p:cNvPr id="10245" name="Group 30"/>
          <p:cNvGrpSpPr>
            <a:grpSpLocks/>
          </p:cNvGrpSpPr>
          <p:nvPr/>
        </p:nvGrpSpPr>
        <p:grpSpPr bwMode="auto">
          <a:xfrm>
            <a:off x="5181600" y="2438400"/>
            <a:ext cx="3810000" cy="3886200"/>
            <a:chOff x="748" y="1979"/>
            <a:chExt cx="2640" cy="2064"/>
          </a:xfrm>
        </p:grpSpPr>
        <p:sp>
          <p:nvSpPr>
            <p:cNvPr id="37" name="AutoShape 13"/>
            <p:cNvSpPr>
              <a:spLocks noChangeArrowheads="1"/>
            </p:cNvSpPr>
            <p:nvPr/>
          </p:nvSpPr>
          <p:spPr bwMode="auto">
            <a:xfrm>
              <a:off x="748" y="1979"/>
              <a:ext cx="2640" cy="2064"/>
            </a:xfrm>
            <a:prstGeom prst="horizontalScroll">
              <a:avLst>
                <a:gd name="adj" fmla="val 7764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CA" b="1" dirty="0">
                  <a:latin typeface="+mn-lt"/>
                  <a:cs typeface="+mn-cs"/>
                </a:rPr>
                <a:t>Decision Tree</a:t>
              </a:r>
              <a:endParaRPr lang="en-US" sz="1600" dirty="0">
                <a:latin typeface="+mn-lt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latin typeface="+mn-lt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latin typeface="+mn-lt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latin typeface="+mn-lt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latin typeface="+mn-lt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latin typeface="+mn-lt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latin typeface="+mn-lt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latin typeface="+mn-lt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latin typeface="+mn-lt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latin typeface="+mn-lt"/>
                <a:cs typeface="+mn-cs"/>
              </a:endParaRPr>
            </a:p>
          </p:txBody>
        </p:sp>
        <p:sp>
          <p:nvSpPr>
            <p:cNvPr id="10265" name="Oval 14"/>
            <p:cNvSpPr>
              <a:spLocks noChangeArrowheads="1"/>
            </p:cNvSpPr>
            <p:nvPr/>
          </p:nvSpPr>
          <p:spPr bwMode="auto">
            <a:xfrm>
              <a:off x="1852" y="2459"/>
              <a:ext cx="768" cy="3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Perpetua" pitchFamily="18" charset="0"/>
                </a:rPr>
                <a:t>Capital Ratio</a:t>
              </a:r>
            </a:p>
          </p:txBody>
        </p:sp>
        <p:sp>
          <p:nvSpPr>
            <p:cNvPr id="10266" name="Oval 15"/>
            <p:cNvSpPr>
              <a:spLocks noChangeArrowheads="1"/>
            </p:cNvSpPr>
            <p:nvPr/>
          </p:nvSpPr>
          <p:spPr bwMode="auto">
            <a:xfrm>
              <a:off x="1228" y="2987"/>
              <a:ext cx="720" cy="3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Perpetua" pitchFamily="18" charset="0"/>
                </a:rPr>
                <a:t># of Commas</a:t>
              </a:r>
            </a:p>
          </p:txBody>
        </p:sp>
        <p:sp>
          <p:nvSpPr>
            <p:cNvPr id="10267" name="Rectangle 16"/>
            <p:cNvSpPr>
              <a:spLocks noChangeArrowheads="1"/>
            </p:cNvSpPr>
            <p:nvPr/>
          </p:nvSpPr>
          <p:spPr bwMode="auto">
            <a:xfrm>
              <a:off x="1276" y="3659"/>
              <a:ext cx="240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CA">
                  <a:latin typeface="Perpetua" pitchFamily="18" charset="0"/>
                </a:rPr>
                <a:t>S3</a:t>
              </a:r>
              <a:endParaRPr lang="en-US">
                <a:latin typeface="Perpetua" pitchFamily="18" charset="0"/>
              </a:endParaRPr>
            </a:p>
          </p:txBody>
        </p:sp>
        <p:sp>
          <p:nvSpPr>
            <p:cNvPr id="10268" name="Line 17"/>
            <p:cNvSpPr>
              <a:spLocks noChangeShapeType="1"/>
            </p:cNvSpPr>
            <p:nvPr/>
          </p:nvSpPr>
          <p:spPr bwMode="auto">
            <a:xfrm flipH="1">
              <a:off x="1660" y="2747"/>
              <a:ext cx="28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269" name="Line 18"/>
            <p:cNvSpPr>
              <a:spLocks noChangeShapeType="1"/>
            </p:cNvSpPr>
            <p:nvPr/>
          </p:nvSpPr>
          <p:spPr bwMode="auto">
            <a:xfrm flipH="1">
              <a:off x="1420" y="3323"/>
              <a:ext cx="4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270" name="Line 19"/>
            <p:cNvSpPr>
              <a:spLocks noChangeShapeType="1"/>
            </p:cNvSpPr>
            <p:nvPr/>
          </p:nvSpPr>
          <p:spPr bwMode="auto">
            <a:xfrm>
              <a:off x="1756" y="3323"/>
              <a:ext cx="9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271" name="Text Box 20"/>
            <p:cNvSpPr txBox="1">
              <a:spLocks noChangeArrowheads="1"/>
            </p:cNvSpPr>
            <p:nvPr/>
          </p:nvSpPr>
          <p:spPr bwMode="auto">
            <a:xfrm>
              <a:off x="1020" y="3385"/>
              <a:ext cx="49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CA" sz="1600">
                  <a:latin typeface="Perpetua" pitchFamily="18" charset="0"/>
                </a:rPr>
                <a:t>&lt;0.5</a:t>
              </a:r>
              <a:endParaRPr lang="en-US" sz="1600">
                <a:latin typeface="Perpetua" pitchFamily="18" charset="0"/>
              </a:endParaRPr>
            </a:p>
          </p:txBody>
        </p:sp>
        <p:sp>
          <p:nvSpPr>
            <p:cNvPr id="10272" name="Text Box 21"/>
            <p:cNvSpPr txBox="1">
              <a:spLocks noChangeArrowheads="1"/>
            </p:cNvSpPr>
            <p:nvPr/>
          </p:nvSpPr>
          <p:spPr bwMode="auto">
            <a:xfrm>
              <a:off x="1756" y="3371"/>
              <a:ext cx="43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latin typeface="Perpetua" pitchFamily="18" charset="0"/>
                  <a:sym typeface="Symbol" pitchFamily="18" charset="2"/>
                </a:rPr>
                <a:t></a:t>
              </a:r>
              <a:r>
                <a:rPr lang="en-US" sz="1600">
                  <a:latin typeface="Perpetua" pitchFamily="18" charset="0"/>
                </a:rPr>
                <a:t>0.5</a:t>
              </a:r>
            </a:p>
          </p:txBody>
        </p:sp>
        <p:sp>
          <p:nvSpPr>
            <p:cNvPr id="10273" name="Text Box 22"/>
            <p:cNvSpPr txBox="1">
              <a:spLocks noChangeArrowheads="1"/>
            </p:cNvSpPr>
            <p:nvPr/>
          </p:nvSpPr>
          <p:spPr bwMode="auto">
            <a:xfrm>
              <a:off x="1247" y="2699"/>
              <a:ext cx="768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latin typeface="Perpetua" pitchFamily="18" charset="0"/>
                </a:rPr>
                <a:t>&lt;0.3</a:t>
              </a:r>
            </a:p>
          </p:txBody>
        </p:sp>
        <p:sp>
          <p:nvSpPr>
            <p:cNvPr id="10274" name="Rectangle 23"/>
            <p:cNvSpPr>
              <a:spLocks noChangeArrowheads="1"/>
            </p:cNvSpPr>
            <p:nvPr/>
          </p:nvSpPr>
          <p:spPr bwMode="auto">
            <a:xfrm>
              <a:off x="2140" y="3083"/>
              <a:ext cx="240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Perpetua" pitchFamily="18" charset="0"/>
                </a:rPr>
                <a:t>S1</a:t>
              </a:r>
            </a:p>
          </p:txBody>
        </p:sp>
        <p:sp>
          <p:nvSpPr>
            <p:cNvPr id="10275" name="Rectangle 24"/>
            <p:cNvSpPr>
              <a:spLocks noChangeArrowheads="1"/>
            </p:cNvSpPr>
            <p:nvPr/>
          </p:nvSpPr>
          <p:spPr bwMode="auto">
            <a:xfrm>
              <a:off x="2956" y="3083"/>
              <a:ext cx="240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Perpetua" pitchFamily="18" charset="0"/>
                </a:rPr>
                <a:t>S3</a:t>
              </a:r>
            </a:p>
          </p:txBody>
        </p:sp>
        <p:sp>
          <p:nvSpPr>
            <p:cNvPr id="10276" name="Line 25"/>
            <p:cNvSpPr>
              <a:spLocks noChangeShapeType="1"/>
            </p:cNvSpPr>
            <p:nvPr/>
          </p:nvSpPr>
          <p:spPr bwMode="auto">
            <a:xfrm>
              <a:off x="2236" y="2795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277" name="Line 26"/>
            <p:cNvSpPr>
              <a:spLocks noChangeShapeType="1"/>
            </p:cNvSpPr>
            <p:nvPr/>
          </p:nvSpPr>
          <p:spPr bwMode="auto">
            <a:xfrm>
              <a:off x="2524" y="2747"/>
              <a:ext cx="52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278" name="Text Box 27"/>
            <p:cNvSpPr txBox="1">
              <a:spLocks noChangeArrowheads="1"/>
            </p:cNvSpPr>
            <p:nvPr/>
          </p:nvSpPr>
          <p:spPr bwMode="auto">
            <a:xfrm>
              <a:off x="2200" y="2840"/>
              <a:ext cx="604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latin typeface="Perpetua" pitchFamily="18" charset="0"/>
                </a:rPr>
                <a:t>[0.3,0.5]</a:t>
              </a:r>
            </a:p>
          </p:txBody>
        </p:sp>
        <p:sp>
          <p:nvSpPr>
            <p:cNvPr id="10279" name="Text Box 28"/>
            <p:cNvSpPr txBox="1">
              <a:spLocks noChangeArrowheads="1"/>
            </p:cNvSpPr>
            <p:nvPr/>
          </p:nvSpPr>
          <p:spPr bwMode="auto">
            <a:xfrm>
              <a:off x="2668" y="2699"/>
              <a:ext cx="67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latin typeface="Perpetua" pitchFamily="18" charset="0"/>
                </a:rPr>
                <a:t>&gt;0.5</a:t>
              </a:r>
            </a:p>
          </p:txBody>
        </p:sp>
      </p:grpSp>
      <p:sp>
        <p:nvSpPr>
          <p:cNvPr id="10246" name="Rectangle 52"/>
          <p:cNvSpPr>
            <a:spLocks noChangeArrowheads="1"/>
          </p:cNvSpPr>
          <p:nvPr/>
        </p:nvSpPr>
        <p:spPr bwMode="auto">
          <a:xfrm>
            <a:off x="6640513" y="5603875"/>
            <a:ext cx="347662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Perpetua" pitchFamily="18" charset="0"/>
              </a:rPr>
              <a:t>S2</a:t>
            </a:r>
          </a:p>
        </p:txBody>
      </p:sp>
      <p:graphicFrame>
        <p:nvGraphicFramePr>
          <p:cNvPr id="54" name="Table 53"/>
          <p:cNvGraphicFramePr>
            <a:graphicFrameLocks noGrp="1"/>
          </p:cNvGraphicFramePr>
          <p:nvPr/>
        </p:nvGraphicFramePr>
        <p:xfrm>
          <a:off x="5105400" y="533400"/>
          <a:ext cx="3810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500"/>
                <a:gridCol w="1104900"/>
                <a:gridCol w="800100"/>
                <a:gridCol w="952500"/>
              </a:tblGrid>
              <a:tr h="584200">
                <a:tc>
                  <a:txBody>
                    <a:bodyPr/>
                    <a:lstStyle/>
                    <a:p>
                      <a:r>
                        <a:rPr lang="en-CA" dirty="0" smtClean="0"/>
                        <a:t>Capital</a:t>
                      </a:r>
                    </a:p>
                    <a:p>
                      <a:r>
                        <a:rPr lang="en-CA" dirty="0" smtClean="0"/>
                        <a:t>Ratio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# of Commas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…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Class</a:t>
                      </a:r>
                      <a:endParaRPr lang="en-CA" dirty="0"/>
                    </a:p>
                  </a:txBody>
                  <a:tcPr/>
                </a:tc>
              </a:tr>
              <a:tr h="584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…</a:t>
                      </a:r>
                    </a:p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…</a:t>
                      </a:r>
                    </a:p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…</a:t>
                      </a:r>
                    </a:p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…</a:t>
                      </a:r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9|44.3|39.9|51.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901</TotalTime>
  <Words>1429</Words>
  <Application>Microsoft Office PowerPoint</Application>
  <PresentationFormat>On-screen Show (4:3)</PresentationFormat>
  <Paragraphs>323</Paragraphs>
  <Slides>26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Equity</vt:lpstr>
      <vt:lpstr>A Novel Approach of Mining Write-Prints for Authorship Attribution in E-mail Forensics</vt:lpstr>
      <vt:lpstr>Authorship Identification</vt:lpstr>
      <vt:lpstr>Cybercrime via E-mails</vt:lpstr>
      <vt:lpstr>Evidence I have</vt:lpstr>
      <vt:lpstr>The Problem</vt:lpstr>
      <vt:lpstr>Current Approach</vt:lpstr>
      <vt:lpstr>Related Work</vt:lpstr>
      <vt:lpstr>Related Work</vt:lpstr>
      <vt:lpstr>Related Work</vt:lpstr>
      <vt:lpstr>Related Work</vt:lpstr>
      <vt:lpstr>Our Approach: AuthorMiner</vt:lpstr>
      <vt:lpstr>Our Approach: AuthorMiner</vt:lpstr>
      <vt:lpstr>Our Approach: AuthorMiner</vt:lpstr>
      <vt:lpstr>Our Approach: AuthorMiner</vt:lpstr>
      <vt:lpstr>Phase 0: Preprocessing</vt:lpstr>
      <vt:lpstr>Phase 1: Mining Frequent Patterns</vt:lpstr>
      <vt:lpstr>Phase 1: Mining Frequent Patterns</vt:lpstr>
      <vt:lpstr>Phase 2: Filtering Common Patterns</vt:lpstr>
      <vt:lpstr>Phase 3: Matching Write-Print</vt:lpstr>
      <vt:lpstr>Major Features of Our Approach</vt:lpstr>
      <vt:lpstr>Experimental Evaluation</vt:lpstr>
      <vt:lpstr>Experimental Evaluation</vt:lpstr>
      <vt:lpstr>Conclusion</vt:lpstr>
      <vt:lpstr>References</vt:lpstr>
      <vt:lpstr>References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Novel Approach of Mining Write-Prints for Authorship Attribution in E-mail Forensics</dc:title>
  <dc:subject>Digital Forensics</dc:subject>
  <dc:creator>Benjamin Fung</dc:creator>
  <cp:lastModifiedBy>Benjamin Fung</cp:lastModifiedBy>
  <cp:revision>190</cp:revision>
  <dcterms:created xsi:type="dcterms:W3CDTF">2008-06-06T03:49:52Z</dcterms:created>
  <dcterms:modified xsi:type="dcterms:W3CDTF">2008-08-26T01:44:16Z</dcterms:modified>
</cp:coreProperties>
</file>