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6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jpeg" ContentType="image/jpeg"/>
  <Override PartName="/ppt/media/image42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2" r:id="rId3"/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14.xml"/><Relationship Id="rId4" Type="http://schemas.openxmlformats.org/officeDocument/2006/relationships/slideMaster" Target="slideMasters/slideMaster16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7A9AE3F2-D782-40A8-BAF1-5CB364AD2827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929FA7C-BA7E-49E7-B7F8-41C286F355BC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B27C605-89DE-49A5-B171-8862A97364A2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330E70F-246F-4198-8C5D-F79DE94535D8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E9C4B3D-9973-4794-B823-AF8E7E5CF710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BD6B706-E372-46BB-9A0B-2EAF17A0BD8E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8B50824-4938-4DA3-BA54-D8F7052833B7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7CA73B5-2704-451A-84F0-DC18C719C48A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975DBF5-B7C5-4738-9467-F9974DB3119B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77E72E7-9E69-4E5A-B80C-5517FE7768F3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9FE154C-F84B-4AF6-9C40-8E5C2F6F8142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B8E81FE-6358-4A8F-890B-78F0E039699C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AD562A4-7ED7-4C83-9793-5CA27C9F3602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08D2ADF-ADE7-4545-85BD-2254A0F88E7B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59B8DC2-FAB6-4B36-B543-7D7AC792E206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4EDD440-136C-4F92-BDBC-12E6720AF83F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4CC88F9-57F6-4B96-A9E7-3639867D98A5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2E1D214-5493-4175-ABFC-A174357D3C5F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4f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bf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2" name="Image 0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2839040" y="7749360"/>
            <a:ext cx="1721880" cy="41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664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li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k 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t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o 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e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d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it 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t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h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e 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ti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tl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e 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t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e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x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t 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o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r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m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a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6640" cy="477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4f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bf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42" name="Image 0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2839040" y="7749360"/>
            <a:ext cx="1721880" cy="41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664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6640" cy="477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4f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6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bf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47" name="Image 0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2839040" y="7749360"/>
            <a:ext cx="1721880" cy="41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664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6640" cy="477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4f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5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bf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52" name="Image 0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2839040" y="7749360"/>
            <a:ext cx="1721880" cy="41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664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6640" cy="477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4f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56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bf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57" name="Image 0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2839040" y="7749360"/>
            <a:ext cx="1721880" cy="41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664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6640" cy="477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6 master_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ececf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2" name="Image 0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664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the title text format</a:t>
            </a:r>
            <a:endParaRPr b="0" lang="en-US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6640" cy="477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8 master_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ececf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7" name="Image 0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664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the title text format</a:t>
            </a:r>
            <a:endParaRPr b="0" lang="en-US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6640" cy="477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7 mast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4f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6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bf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7" name="Image 0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2839040" y="7749360"/>
            <a:ext cx="1721880" cy="41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664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6640" cy="477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5 mast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4f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bf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12" name="Image 0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2839040" y="7749360"/>
            <a:ext cx="1721880" cy="41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664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6640" cy="477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2 mast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4f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6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bf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17" name="Image 0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2839040" y="7749360"/>
            <a:ext cx="1721880" cy="41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664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6640" cy="477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3 mast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4f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bf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22" name="Image 0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2839040" y="7749360"/>
            <a:ext cx="1721880" cy="41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664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6640" cy="477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4f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6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bf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27" name="Image 0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2839040" y="7749360"/>
            <a:ext cx="1721880" cy="41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664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6640" cy="477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4f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3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bf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32" name="Image 0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2839040" y="7749360"/>
            <a:ext cx="1721880" cy="41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664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6640" cy="477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4f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36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bf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37" name="Image 0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2839040" y="7749360"/>
            <a:ext cx="1721880" cy="41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664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6640" cy="477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  <p:sldLayoutId id="2147483664" r:id="rId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ebf4f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2" name="Image 0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slideLayout" Target="../slideLayouts/slideLayout3.xml"/><Relationship Id="rId7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slideLayout" Target="../slideLayouts/slideLayout4.xml"/><Relationship Id="rId1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14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15.xml"/><Relationship Id="rId6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5680" cy="822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" name="Text 0"/>
          <p:cNvSpPr/>
          <p:nvPr/>
        </p:nvSpPr>
        <p:spPr>
          <a:xfrm>
            <a:off x="6280200" y="1756080"/>
            <a:ext cx="7555680" cy="21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550"/>
              </a:lnSpc>
              <a:tabLst>
                <a:tab algn="l" pos="0"/>
              </a:tabLst>
            </a:pPr>
            <a:r>
              <a:rPr b="0" lang="en-US" sz="4450" strike="noStrike" u="none">
                <a:solidFill>
                  <a:srgbClr val="403ccf"/>
                </a:solidFill>
                <a:effectLst/>
                <a:uFillTx/>
                <a:latin typeface="Libre Baskerville"/>
                <a:ea typeface="Libre Baskerville"/>
              </a:rPr>
              <a:t>Training Dynamics of a 1.7B LLaMa Model: A Data-Efficient Approach</a:t>
            </a:r>
            <a:endParaRPr b="0" lang="en-US" sz="44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Text 1"/>
          <p:cNvSpPr/>
          <p:nvPr/>
        </p:nvSpPr>
        <p:spPr>
          <a:xfrm>
            <a:off x="6280200" y="4222440"/>
            <a:ext cx="755568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Miles Q. Li, Benjamin C. M. Fung, Shih-Chia Huang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Text 2"/>
          <p:cNvSpPr/>
          <p:nvPr/>
        </p:nvSpPr>
        <p:spPr>
          <a:xfrm>
            <a:off x="6280200" y="4840560"/>
            <a:ext cx="755568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McGill University, National Taipei University of Technology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Text 3"/>
          <p:cNvSpPr/>
          <p:nvPr/>
        </p:nvSpPr>
        <p:spPr>
          <a:xfrm>
            <a:off x="6280200" y="5458680"/>
            <a:ext cx="755568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IJCNN 2025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Shape 4"/>
          <p:cNvSpPr/>
          <p:nvPr/>
        </p:nvSpPr>
        <p:spPr>
          <a:xfrm>
            <a:off x="6280200" y="6093720"/>
            <a:ext cx="362160" cy="362160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 0"/>
          <p:cNvSpPr/>
          <p:nvPr/>
        </p:nvSpPr>
        <p:spPr>
          <a:xfrm>
            <a:off x="166680" y="88560"/>
            <a:ext cx="7555680" cy="14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550"/>
              </a:lnSpc>
              <a:tabLst>
                <a:tab algn="l" pos="0"/>
              </a:tabLst>
            </a:pPr>
            <a:r>
              <a:rPr b="0" lang="en-US" sz="4450" strike="noStrike" u="none">
                <a:solidFill>
                  <a:srgbClr val="403ccf"/>
                </a:solidFill>
                <a:effectLst/>
                <a:uFillTx/>
                <a:latin typeface="Libre Baskerville"/>
                <a:ea typeface="Libre Baskerville"/>
              </a:rPr>
              <a:t>Pretraining Dynamics: Qualitative Evolution</a:t>
            </a:r>
            <a:endParaRPr b="0" lang="en-US" sz="44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Text 2"/>
          <p:cNvSpPr/>
          <p:nvPr/>
        </p:nvSpPr>
        <p:spPr>
          <a:xfrm>
            <a:off x="5925240" y="2095560"/>
            <a:ext cx="191016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49495a"/>
                </a:solidFill>
                <a:effectLst/>
                <a:uFillTx/>
                <a:latin typeface="Libre Baskerville"/>
                <a:ea typeface="Libre Baskerville"/>
              </a:rPr>
              <a:t>Part of Table III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8" name="" descr=""/>
          <p:cNvPicPr/>
          <p:nvPr/>
        </p:nvPicPr>
        <p:blipFill>
          <a:blip r:embed="rId1"/>
          <a:stretch/>
        </p:blipFill>
        <p:spPr>
          <a:xfrm>
            <a:off x="360" y="3216600"/>
            <a:ext cx="14629680" cy="4098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 13"/>
          <p:cNvSpPr/>
          <p:nvPr/>
        </p:nvSpPr>
        <p:spPr>
          <a:xfrm>
            <a:off x="166680" y="88560"/>
            <a:ext cx="7555680" cy="14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550"/>
              </a:lnSpc>
              <a:tabLst>
                <a:tab algn="l" pos="0"/>
              </a:tabLst>
            </a:pPr>
            <a:r>
              <a:rPr b="0" lang="en-US" sz="4450" strike="noStrike" u="none">
                <a:solidFill>
                  <a:srgbClr val="403ccf"/>
                </a:solidFill>
                <a:effectLst/>
                <a:uFillTx/>
                <a:latin typeface="Libre Baskerville"/>
                <a:ea typeface="Libre Baskerville"/>
              </a:rPr>
              <a:t>Pretraining Dynamics: Qualitative Evolution</a:t>
            </a:r>
            <a:endParaRPr b="0" lang="en-US" sz="44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0" name="" descr=""/>
          <p:cNvPicPr/>
          <p:nvPr/>
        </p:nvPicPr>
        <p:blipFill>
          <a:blip r:embed="rId1"/>
          <a:stretch/>
        </p:blipFill>
        <p:spPr>
          <a:xfrm>
            <a:off x="270000" y="2729160"/>
            <a:ext cx="14227920" cy="486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1" name="Text 14"/>
          <p:cNvSpPr/>
          <p:nvPr/>
        </p:nvSpPr>
        <p:spPr>
          <a:xfrm>
            <a:off x="5925240" y="2095560"/>
            <a:ext cx="191016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49495a"/>
                </a:solidFill>
                <a:effectLst/>
                <a:uFillTx/>
                <a:latin typeface="Libre Baskerville"/>
                <a:ea typeface="Libre Baskerville"/>
              </a:rPr>
              <a:t>Part of Table III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 21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5680" cy="822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3" name="Text 58"/>
          <p:cNvSpPr/>
          <p:nvPr/>
        </p:nvSpPr>
        <p:spPr>
          <a:xfrm>
            <a:off x="0" y="640080"/>
            <a:ext cx="9143640" cy="14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550"/>
              </a:lnSpc>
              <a:tabLst>
                <a:tab algn="l" pos="0"/>
              </a:tabLst>
            </a:pPr>
            <a:r>
              <a:rPr b="0" lang="en-US" sz="4450" strike="noStrike" u="none">
                <a:solidFill>
                  <a:srgbClr val="403ccf"/>
                </a:solidFill>
                <a:effectLst/>
                <a:uFillTx/>
                <a:latin typeface="Libre Baskerville"/>
                <a:ea typeface="Libre Baskerville"/>
              </a:rPr>
              <a:t>Metric Correlations with Quality</a:t>
            </a:r>
            <a:endParaRPr b="0" lang="en-US" sz="44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Text 59"/>
          <p:cNvSpPr/>
          <p:nvPr/>
        </p:nvSpPr>
        <p:spPr>
          <a:xfrm>
            <a:off x="793800" y="2768400"/>
            <a:ext cx="3607200" cy="74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5851"/>
              </a:lnSpc>
              <a:tabLst>
                <a:tab algn="l" pos="0"/>
              </a:tabLst>
            </a:pPr>
            <a:r>
              <a:rPr b="0" lang="en-US" sz="5850" strike="noStrike" u="none">
                <a:solidFill>
                  <a:srgbClr val="2c3249"/>
                </a:solidFill>
                <a:effectLst/>
                <a:uFillTx/>
                <a:latin typeface="Kanit Light"/>
                <a:ea typeface="Kanit Light"/>
              </a:rPr>
              <a:t>0.928</a:t>
            </a:r>
            <a:endParaRPr b="0" lang="en-US" sz="58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Text 60"/>
          <p:cNvSpPr/>
          <p:nvPr/>
        </p:nvSpPr>
        <p:spPr>
          <a:xfrm>
            <a:off x="1180080" y="380016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2c3249"/>
                </a:solidFill>
                <a:effectLst/>
                <a:uFillTx/>
                <a:latin typeface="Kanit Light"/>
                <a:ea typeface="Kanit Light"/>
              </a:rPr>
              <a:t>Steps Correlation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Text 61"/>
          <p:cNvSpPr/>
          <p:nvPr/>
        </p:nvSpPr>
        <p:spPr>
          <a:xfrm>
            <a:off x="793800" y="4290480"/>
            <a:ext cx="36072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2c3249"/>
                </a:solidFill>
                <a:effectLst/>
                <a:uFillTx/>
                <a:latin typeface="Martel Sans"/>
                <a:ea typeface="Martel Sans"/>
              </a:rPr>
              <a:t>More training, better quality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Text 62"/>
          <p:cNvSpPr/>
          <p:nvPr/>
        </p:nvSpPr>
        <p:spPr>
          <a:xfrm>
            <a:off x="4741920" y="2768400"/>
            <a:ext cx="3607560" cy="74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5851"/>
              </a:lnSpc>
              <a:tabLst>
                <a:tab algn="l" pos="0"/>
              </a:tabLst>
            </a:pPr>
            <a:r>
              <a:rPr b="0" lang="en-US" sz="5850" strike="noStrike" u="none">
                <a:solidFill>
                  <a:srgbClr val="2c3249"/>
                </a:solidFill>
                <a:effectLst/>
                <a:uFillTx/>
                <a:latin typeface="Kanit Light"/>
                <a:ea typeface="Kanit Light"/>
              </a:rPr>
              <a:t>-0.945</a:t>
            </a:r>
            <a:endParaRPr b="0" lang="en-US" sz="58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Text 63"/>
          <p:cNvSpPr/>
          <p:nvPr/>
        </p:nvSpPr>
        <p:spPr>
          <a:xfrm>
            <a:off x="5128560" y="380016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2c3249"/>
                </a:solidFill>
                <a:effectLst/>
                <a:uFillTx/>
                <a:latin typeface="Kanit Light"/>
                <a:ea typeface="Kanit Light"/>
              </a:rPr>
              <a:t>Loss Correlation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Text 64"/>
          <p:cNvSpPr/>
          <p:nvPr/>
        </p:nvSpPr>
        <p:spPr>
          <a:xfrm>
            <a:off x="4741920" y="4290480"/>
            <a:ext cx="360756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2c3249"/>
                </a:solidFill>
                <a:effectLst/>
                <a:uFillTx/>
                <a:latin typeface="Martel Sans"/>
                <a:ea typeface="Martel Sans"/>
              </a:rPr>
              <a:t>Lower loss, better quality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Text 65"/>
          <p:cNvSpPr/>
          <p:nvPr/>
        </p:nvSpPr>
        <p:spPr>
          <a:xfrm>
            <a:off x="2767680" y="5447160"/>
            <a:ext cx="3607560" cy="74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5851"/>
              </a:lnSpc>
              <a:tabLst>
                <a:tab algn="l" pos="0"/>
              </a:tabLst>
            </a:pPr>
            <a:r>
              <a:rPr b="0" lang="en-US" sz="5850" strike="noStrike" u="none">
                <a:solidFill>
                  <a:srgbClr val="2c3249"/>
                </a:solidFill>
                <a:effectLst/>
                <a:uFillTx/>
                <a:latin typeface="Kanit Light"/>
                <a:ea typeface="Kanit Light"/>
              </a:rPr>
              <a:t>0.963</a:t>
            </a:r>
            <a:endParaRPr b="0" lang="en-US" sz="58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Text 66"/>
          <p:cNvSpPr/>
          <p:nvPr/>
        </p:nvSpPr>
        <p:spPr>
          <a:xfrm>
            <a:off x="3154320" y="647892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2c3249"/>
                </a:solidFill>
                <a:effectLst/>
                <a:uFillTx/>
                <a:latin typeface="Kanit Light"/>
                <a:ea typeface="Kanit Light"/>
              </a:rPr>
              <a:t>Hellaswag Correlation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Text 67"/>
          <p:cNvSpPr/>
          <p:nvPr/>
        </p:nvSpPr>
        <p:spPr>
          <a:xfrm>
            <a:off x="2767680" y="6969600"/>
            <a:ext cx="360756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2c3249"/>
                </a:solidFill>
                <a:effectLst/>
                <a:uFillTx/>
                <a:latin typeface="Martel Sans"/>
                <a:ea typeface="Martel Sans"/>
              </a:rPr>
              <a:t>Strongest predictor of quality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 0"/>
          <p:cNvSpPr/>
          <p:nvPr/>
        </p:nvSpPr>
        <p:spPr>
          <a:xfrm>
            <a:off x="236880" y="72000"/>
            <a:ext cx="871740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949"/>
              </a:lnSpc>
              <a:tabLst>
                <a:tab algn="l" pos="0"/>
              </a:tabLst>
            </a:pPr>
            <a:r>
              <a:rPr b="0" lang="en-US" sz="3150" strike="noStrike" u="none">
                <a:solidFill>
                  <a:srgbClr val="403ccf"/>
                </a:solidFill>
                <a:effectLst/>
                <a:uFillTx/>
                <a:latin typeface="Libre Baskerville"/>
                <a:ea typeface="Libre Baskerville"/>
              </a:rPr>
              <a:t>Impact of High-Quality Data: Comparison</a:t>
            </a:r>
            <a:endParaRPr b="0" lang="en-US" sz="31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4" name="" descr=""/>
          <p:cNvPicPr/>
          <p:nvPr/>
        </p:nvPicPr>
        <p:blipFill>
          <a:blip r:embed="rId1"/>
          <a:stretch/>
        </p:blipFill>
        <p:spPr>
          <a:xfrm>
            <a:off x="2070720" y="706320"/>
            <a:ext cx="9965160" cy="6609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5" name="Text 9"/>
          <p:cNvSpPr/>
          <p:nvPr/>
        </p:nvSpPr>
        <p:spPr>
          <a:xfrm>
            <a:off x="1985040" y="7532280"/>
            <a:ext cx="1064340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Figure 1 Training logs visualizing training and validation loss, Hella accuracy, learning rate decay, norm behavior, and tokens processed per second over the course of 40,000+ steps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 26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5680" cy="822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7" name="" descr=""/>
          <p:cNvPicPr/>
          <p:nvPr/>
        </p:nvPicPr>
        <p:blipFill>
          <a:blip r:embed="rId2"/>
          <a:stretch/>
        </p:blipFill>
        <p:spPr>
          <a:xfrm>
            <a:off x="537840" y="2743200"/>
            <a:ext cx="8148600" cy="4455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8" name="Text 68"/>
          <p:cNvSpPr/>
          <p:nvPr/>
        </p:nvSpPr>
        <p:spPr>
          <a:xfrm>
            <a:off x="197640" y="685800"/>
            <a:ext cx="871740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949"/>
              </a:lnSpc>
              <a:tabLst>
                <a:tab algn="l" pos="0"/>
              </a:tabLst>
            </a:pPr>
            <a:r>
              <a:rPr b="0" lang="en-US" sz="4400" strike="noStrike" u="none">
                <a:solidFill>
                  <a:srgbClr val="403ccf"/>
                </a:solidFill>
                <a:effectLst/>
                <a:uFillTx/>
                <a:latin typeface="Libre Baskerville"/>
                <a:ea typeface="Libre Baskerville"/>
              </a:rPr>
              <a:t>Example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age 31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5680" cy="822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0" name="Text 77"/>
          <p:cNvSpPr/>
          <p:nvPr/>
        </p:nvSpPr>
        <p:spPr>
          <a:xfrm>
            <a:off x="228600" y="457200"/>
            <a:ext cx="722988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tabLst>
                <a:tab algn="l" pos="0"/>
              </a:tabLst>
            </a:pPr>
            <a:r>
              <a:rPr b="0" lang="en-US" sz="4400" strike="noStrike" u="none">
                <a:solidFill>
                  <a:srgbClr val="403ccf"/>
                </a:solidFill>
                <a:effectLst/>
                <a:uFillTx/>
                <a:latin typeface="Libre Baskerville"/>
                <a:ea typeface="Libre Baskerville"/>
              </a:rPr>
              <a:t>BoolQ Reasoning Limitations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1" name="Image 32" descr="preencoded.png"/>
          <p:cNvPicPr/>
          <p:nvPr/>
        </p:nvPicPr>
        <p:blipFill>
          <a:blip r:embed="rId2"/>
          <a:stretch/>
        </p:blipFill>
        <p:spPr>
          <a:xfrm>
            <a:off x="793800" y="1917360"/>
            <a:ext cx="1133280" cy="1360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2" name="Text 78"/>
          <p:cNvSpPr/>
          <p:nvPr/>
        </p:nvSpPr>
        <p:spPr>
          <a:xfrm>
            <a:off x="2268000" y="214416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2c3249"/>
                </a:solidFill>
                <a:effectLst/>
                <a:uFillTx/>
                <a:latin typeface="Kanit Light"/>
                <a:ea typeface="Kanit Light"/>
              </a:rPr>
              <a:t>Question Format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" name="Text 79"/>
          <p:cNvSpPr/>
          <p:nvPr/>
        </p:nvSpPr>
        <p:spPr>
          <a:xfrm>
            <a:off x="2268000" y="2634840"/>
            <a:ext cx="608148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2c3249"/>
                </a:solidFill>
                <a:effectLst/>
                <a:uFillTx/>
                <a:latin typeface="Martel Sans"/>
                <a:ea typeface="Martel Sans"/>
              </a:rPr>
              <a:t>Yes/no answers only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4" name="Image 33" descr="preencoded.png"/>
          <p:cNvPicPr/>
          <p:nvPr/>
        </p:nvPicPr>
        <p:blipFill>
          <a:blip r:embed="rId3"/>
          <a:stretch/>
        </p:blipFill>
        <p:spPr>
          <a:xfrm>
            <a:off x="793800" y="3278520"/>
            <a:ext cx="1133280" cy="1360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5" name="Text 80"/>
          <p:cNvSpPr/>
          <p:nvPr/>
        </p:nvSpPr>
        <p:spPr>
          <a:xfrm>
            <a:off x="2268000" y="350532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2c3249"/>
                </a:solidFill>
                <a:effectLst/>
                <a:uFillTx/>
                <a:latin typeface="Kanit Light"/>
                <a:ea typeface="Kanit Light"/>
              </a:rPr>
              <a:t>Reasoning Need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Text 81"/>
          <p:cNvSpPr/>
          <p:nvPr/>
        </p:nvSpPr>
        <p:spPr>
          <a:xfrm>
            <a:off x="2268000" y="3995640"/>
            <a:ext cx="608148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2c3249"/>
                </a:solidFill>
                <a:effectLst/>
                <a:uFillTx/>
                <a:latin typeface="Martel Sans"/>
                <a:ea typeface="Martel Sans"/>
              </a:rPr>
              <a:t>Requires inferential steps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7" name="Image 34" descr="preencoded.png"/>
          <p:cNvPicPr/>
          <p:nvPr/>
        </p:nvPicPr>
        <p:blipFill>
          <a:blip r:embed="rId4"/>
          <a:stretch/>
        </p:blipFill>
        <p:spPr>
          <a:xfrm>
            <a:off x="793800" y="4639320"/>
            <a:ext cx="1133280" cy="1360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8" name="Text 82"/>
          <p:cNvSpPr/>
          <p:nvPr/>
        </p:nvSpPr>
        <p:spPr>
          <a:xfrm>
            <a:off x="2268000" y="4866120"/>
            <a:ext cx="329832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2c3249"/>
                </a:solidFill>
                <a:effectLst/>
                <a:uFillTx/>
                <a:latin typeface="Kanit Light"/>
                <a:ea typeface="Kanit Light"/>
              </a:rPr>
              <a:t>Missing Chain-of-Thought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Text 83"/>
          <p:cNvSpPr/>
          <p:nvPr/>
        </p:nvSpPr>
        <p:spPr>
          <a:xfrm>
            <a:off x="2268000" y="5356440"/>
            <a:ext cx="608148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2c3249"/>
                </a:solidFill>
                <a:effectLst/>
                <a:uFillTx/>
                <a:latin typeface="Martel Sans"/>
                <a:ea typeface="Martel Sans"/>
              </a:rPr>
              <a:t>Can't show reasoning work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30" name="Image 35" descr="preencoded.png"/>
          <p:cNvPicPr/>
          <p:nvPr/>
        </p:nvPicPr>
        <p:blipFill>
          <a:blip r:embed="rId5"/>
          <a:stretch/>
        </p:blipFill>
        <p:spPr>
          <a:xfrm>
            <a:off x="793800" y="6000120"/>
            <a:ext cx="1133280" cy="1360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1" name="Text 84"/>
          <p:cNvSpPr/>
          <p:nvPr/>
        </p:nvSpPr>
        <p:spPr>
          <a:xfrm>
            <a:off x="2268000" y="622692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2c3249"/>
                </a:solidFill>
                <a:effectLst/>
                <a:uFillTx/>
                <a:latin typeface="Kanit Light"/>
                <a:ea typeface="Kanit Light"/>
              </a:rPr>
              <a:t>Solution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Text 85"/>
          <p:cNvSpPr/>
          <p:nvPr/>
        </p:nvSpPr>
        <p:spPr>
          <a:xfrm>
            <a:off x="2268000" y="6717240"/>
            <a:ext cx="608148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2c3249"/>
                </a:solidFill>
                <a:effectLst/>
                <a:uFillTx/>
                <a:latin typeface="Martel Sans"/>
                <a:ea typeface="Martel Sans"/>
              </a:rPr>
              <a:t>Specialized training needed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 0"/>
          <p:cNvSpPr/>
          <p:nvPr/>
        </p:nvSpPr>
        <p:spPr>
          <a:xfrm>
            <a:off x="96840" y="108720"/>
            <a:ext cx="7555680" cy="14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550"/>
              </a:lnSpc>
              <a:tabLst>
                <a:tab algn="l" pos="0"/>
              </a:tabLst>
            </a:pPr>
            <a:r>
              <a:rPr b="0" lang="en-US" sz="4450" strike="noStrike" u="none">
                <a:solidFill>
                  <a:srgbClr val="403ccf"/>
                </a:solidFill>
                <a:effectLst/>
                <a:uFillTx/>
                <a:latin typeface="Libre Baskerville"/>
                <a:ea typeface="Libre Baskerville"/>
              </a:rPr>
              <a:t>Post-Training Instruction Tuning</a:t>
            </a:r>
            <a:endParaRPr b="0" lang="en-US" sz="44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Shape 1"/>
          <p:cNvSpPr/>
          <p:nvPr/>
        </p:nvSpPr>
        <p:spPr>
          <a:xfrm>
            <a:off x="96840" y="1866600"/>
            <a:ext cx="169200" cy="852480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35" name="Text 2"/>
          <p:cNvSpPr/>
          <p:nvPr/>
        </p:nvSpPr>
        <p:spPr>
          <a:xfrm>
            <a:off x="606960" y="186660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49495a"/>
                </a:solidFill>
                <a:effectLst/>
                <a:uFillTx/>
                <a:latin typeface="Libre Baskerville"/>
                <a:ea typeface="Libre Baskerville"/>
              </a:rPr>
              <a:t>Starting Point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Text 3"/>
          <p:cNvSpPr/>
          <p:nvPr/>
        </p:nvSpPr>
        <p:spPr>
          <a:xfrm>
            <a:off x="606960" y="2356920"/>
            <a:ext cx="704556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Best pretrained checkpoint (43,500 steps)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" name="Shape 4"/>
          <p:cNvSpPr/>
          <p:nvPr/>
        </p:nvSpPr>
        <p:spPr>
          <a:xfrm>
            <a:off x="437040" y="2946600"/>
            <a:ext cx="169200" cy="852480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38" name="Text 5"/>
          <p:cNvSpPr/>
          <p:nvPr/>
        </p:nvSpPr>
        <p:spPr>
          <a:xfrm>
            <a:off x="947160" y="294660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49495a"/>
                </a:solidFill>
                <a:effectLst/>
                <a:uFillTx/>
                <a:latin typeface="Libre Baskerville"/>
                <a:ea typeface="Libre Baskerville"/>
              </a:rPr>
              <a:t>Method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Text 6"/>
          <p:cNvSpPr/>
          <p:nvPr/>
        </p:nvSpPr>
        <p:spPr>
          <a:xfrm>
            <a:off x="947160" y="3437280"/>
            <a:ext cx="670536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LoRA adapters (rank 128), only ~400 steps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Shape 7"/>
          <p:cNvSpPr/>
          <p:nvPr/>
        </p:nvSpPr>
        <p:spPr>
          <a:xfrm>
            <a:off x="777240" y="4026960"/>
            <a:ext cx="169200" cy="852480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41" name="Text 8"/>
          <p:cNvSpPr/>
          <p:nvPr/>
        </p:nvSpPr>
        <p:spPr>
          <a:xfrm>
            <a:off x="1287360" y="402696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49495a"/>
                </a:solidFill>
                <a:effectLst/>
                <a:uFillTx/>
                <a:latin typeface="Libre Baskerville"/>
                <a:ea typeface="Libre Baskerville"/>
              </a:rPr>
              <a:t>Results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" name="Text 9"/>
          <p:cNvSpPr/>
          <p:nvPr/>
        </p:nvSpPr>
        <p:spPr>
          <a:xfrm>
            <a:off x="1287360" y="4517280"/>
            <a:ext cx="636516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More detailed, conversational responses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43" name="" descr=""/>
          <p:cNvPicPr/>
          <p:nvPr/>
        </p:nvPicPr>
        <p:blipFill>
          <a:blip r:embed="rId1"/>
          <a:stretch/>
        </p:blipFill>
        <p:spPr>
          <a:xfrm>
            <a:off x="5791320" y="1818000"/>
            <a:ext cx="8351280" cy="3963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age 27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5680" cy="822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5" name="Text 69"/>
          <p:cNvSpPr/>
          <p:nvPr/>
        </p:nvSpPr>
        <p:spPr>
          <a:xfrm>
            <a:off x="5988240" y="891720"/>
            <a:ext cx="567000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tabLst>
                <a:tab algn="l" pos="0"/>
              </a:tabLst>
            </a:pPr>
            <a:r>
              <a:rPr b="0" lang="en-US" sz="4450" strike="noStrike" u="none">
                <a:solidFill>
                  <a:srgbClr val="403ccf"/>
                </a:solidFill>
                <a:effectLst/>
                <a:uFillTx/>
                <a:latin typeface="Libre Baskerville"/>
                <a:ea typeface="Libre Baskerville"/>
              </a:rPr>
              <a:t>Tokenizer Behavior</a:t>
            </a:r>
            <a:endParaRPr b="0" lang="en-US" sz="44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6" name="Shape 21"/>
          <p:cNvSpPr/>
          <p:nvPr/>
        </p:nvSpPr>
        <p:spPr>
          <a:xfrm>
            <a:off x="6535440" y="2788920"/>
            <a:ext cx="29880" cy="3700080"/>
          </a:xfrm>
          <a:prstGeom prst="roundRect">
            <a:avLst>
              <a:gd name="adj" fmla="val 312558"/>
            </a:avLst>
          </a:prstGeom>
          <a:solidFill>
            <a:srgbClr val="c5d2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" name="Shape 22"/>
          <p:cNvSpPr/>
          <p:nvPr/>
        </p:nvSpPr>
        <p:spPr>
          <a:xfrm>
            <a:off x="6760080" y="3028680"/>
            <a:ext cx="679680" cy="29880"/>
          </a:xfrm>
          <a:prstGeom prst="roundRect">
            <a:avLst>
              <a:gd name="adj" fmla="val 312558"/>
            </a:avLst>
          </a:prstGeom>
          <a:solidFill>
            <a:srgbClr val="c5d2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3400" bIns="-234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Shape 23"/>
          <p:cNvSpPr/>
          <p:nvPr/>
        </p:nvSpPr>
        <p:spPr>
          <a:xfrm>
            <a:off x="6280200" y="2788920"/>
            <a:ext cx="509760" cy="509760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" name="Text 70"/>
          <p:cNvSpPr/>
          <p:nvPr/>
        </p:nvSpPr>
        <p:spPr>
          <a:xfrm>
            <a:off x="6365160" y="2831400"/>
            <a:ext cx="339480" cy="4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tabLst>
                <a:tab algn="l" pos="0"/>
              </a:tabLst>
            </a:pPr>
            <a:r>
              <a:rPr b="0" lang="en-US" sz="2650" strike="noStrike" u="none">
                <a:solidFill>
                  <a:srgbClr val="2c3249"/>
                </a:solidFill>
                <a:effectLst/>
                <a:uFillTx/>
                <a:latin typeface="Kanit Light"/>
                <a:ea typeface="Kanit Light"/>
              </a:rPr>
              <a:t>1</a:t>
            </a:r>
            <a:endParaRPr b="0" lang="en-US" sz="2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0" name="Text 71"/>
          <p:cNvSpPr/>
          <p:nvPr/>
        </p:nvSpPr>
        <p:spPr>
          <a:xfrm>
            <a:off x="7669440" y="286668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2c3249"/>
                </a:solidFill>
                <a:effectLst/>
                <a:uFillTx/>
                <a:latin typeface="Kanit Light"/>
                <a:ea typeface="Kanit Light"/>
              </a:rPr>
              <a:t>ASSISTANT: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" name="Text 72"/>
          <p:cNvSpPr/>
          <p:nvPr/>
        </p:nvSpPr>
        <p:spPr>
          <a:xfrm>
            <a:off x="7669440" y="3357000"/>
            <a:ext cx="616644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2c3249"/>
                </a:solidFill>
                <a:effectLst/>
                <a:uFillTx/>
                <a:latin typeface="Martel Sans"/>
                <a:ea typeface="Martel Sans"/>
              </a:rPr>
              <a:t>["ASS", "IST", "ANT", ":"]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" name="Shape 24"/>
          <p:cNvSpPr/>
          <p:nvPr/>
        </p:nvSpPr>
        <p:spPr>
          <a:xfrm>
            <a:off x="6760080" y="4413600"/>
            <a:ext cx="679680" cy="29880"/>
          </a:xfrm>
          <a:prstGeom prst="roundRect">
            <a:avLst>
              <a:gd name="adj" fmla="val 312558"/>
            </a:avLst>
          </a:prstGeom>
          <a:solidFill>
            <a:srgbClr val="c5d2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3400" bIns="-234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" name="Shape 25"/>
          <p:cNvSpPr/>
          <p:nvPr/>
        </p:nvSpPr>
        <p:spPr>
          <a:xfrm>
            <a:off x="6280200" y="4173480"/>
            <a:ext cx="509760" cy="509760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Text 73"/>
          <p:cNvSpPr/>
          <p:nvPr/>
        </p:nvSpPr>
        <p:spPr>
          <a:xfrm>
            <a:off x="6365160" y="4215960"/>
            <a:ext cx="339480" cy="4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tabLst>
                <a:tab algn="l" pos="0"/>
              </a:tabLst>
            </a:pPr>
            <a:r>
              <a:rPr b="0" lang="en-US" sz="2650" strike="noStrike" u="none">
                <a:solidFill>
                  <a:srgbClr val="2c3249"/>
                </a:solidFill>
                <a:effectLst/>
                <a:uFillTx/>
                <a:latin typeface="Kanit Light"/>
                <a:ea typeface="Kanit Light"/>
              </a:rPr>
              <a:t>2</a:t>
            </a:r>
            <a:endParaRPr b="0" lang="en-US" sz="2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Text 74"/>
          <p:cNvSpPr/>
          <p:nvPr/>
        </p:nvSpPr>
        <p:spPr>
          <a:xfrm>
            <a:off x="7669440" y="425160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2c3249"/>
                </a:solidFill>
                <a:effectLst/>
                <a:uFillTx/>
                <a:latin typeface="Kanit Light"/>
                <a:ea typeface="Kanit Light"/>
              </a:rPr>
              <a:t>ASSISTANT: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Text 75"/>
          <p:cNvSpPr/>
          <p:nvPr/>
        </p:nvSpPr>
        <p:spPr>
          <a:xfrm>
            <a:off x="7669440" y="4741920"/>
            <a:ext cx="616644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2c3249"/>
                </a:solidFill>
                <a:effectLst/>
                <a:uFillTx/>
                <a:latin typeface="Martel Sans"/>
                <a:ea typeface="Martel Sans"/>
              </a:rPr>
              <a:t>["ASS", "IST", "ANT", ":", "Ġ"]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Shape 26"/>
          <p:cNvSpPr/>
          <p:nvPr/>
        </p:nvSpPr>
        <p:spPr>
          <a:xfrm>
            <a:off x="6760080" y="5798520"/>
            <a:ext cx="679680" cy="29880"/>
          </a:xfrm>
          <a:prstGeom prst="roundRect">
            <a:avLst>
              <a:gd name="adj" fmla="val 312558"/>
            </a:avLst>
          </a:prstGeom>
          <a:solidFill>
            <a:srgbClr val="c5d2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3400" bIns="-234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8" name="Shape 27"/>
          <p:cNvSpPr/>
          <p:nvPr/>
        </p:nvSpPr>
        <p:spPr>
          <a:xfrm>
            <a:off x="6280200" y="5558400"/>
            <a:ext cx="509760" cy="509760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" name="Text 76"/>
          <p:cNvSpPr/>
          <p:nvPr/>
        </p:nvSpPr>
        <p:spPr>
          <a:xfrm>
            <a:off x="6365160" y="5600880"/>
            <a:ext cx="339480" cy="4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tabLst>
                <a:tab algn="l" pos="0"/>
              </a:tabLst>
            </a:pPr>
            <a:r>
              <a:rPr b="0" lang="en-US" sz="2650" strike="noStrike" u="none">
                <a:solidFill>
                  <a:srgbClr val="2c3249"/>
                </a:solidFill>
                <a:effectLst/>
                <a:uFillTx/>
                <a:latin typeface="Kanit Light"/>
                <a:ea typeface="Kanit Light"/>
              </a:rPr>
              <a:t>3</a:t>
            </a:r>
            <a:endParaRPr b="0" lang="en-US" sz="2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Text 86"/>
          <p:cNvSpPr/>
          <p:nvPr/>
        </p:nvSpPr>
        <p:spPr>
          <a:xfrm>
            <a:off x="7669440" y="563616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2c3249"/>
                </a:solidFill>
                <a:effectLst/>
                <a:uFillTx/>
                <a:latin typeface="Kanit Light"/>
                <a:ea typeface="Kanit Light"/>
              </a:rPr>
              <a:t>Result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1" name="Text 87"/>
          <p:cNvSpPr/>
          <p:nvPr/>
        </p:nvSpPr>
        <p:spPr>
          <a:xfrm>
            <a:off x="7669440" y="6126840"/>
            <a:ext cx="616644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2c3249"/>
                </a:solidFill>
                <a:effectLst/>
                <a:uFillTx/>
                <a:latin typeface="Martel Sans"/>
                <a:ea typeface="Martel Sans"/>
              </a:rPr>
              <a:t>Different probability distribution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 0"/>
          <p:cNvSpPr/>
          <p:nvPr/>
        </p:nvSpPr>
        <p:spPr>
          <a:xfrm>
            <a:off x="793800" y="1516320"/>
            <a:ext cx="841320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tabLst>
                <a:tab algn="l" pos="0"/>
              </a:tabLst>
            </a:pPr>
            <a:r>
              <a:rPr b="0" lang="en-US" sz="4450" strike="noStrike" u="none">
                <a:solidFill>
                  <a:srgbClr val="403ccf"/>
                </a:solidFill>
                <a:effectLst/>
                <a:uFillTx/>
                <a:latin typeface="Libre Baskerville"/>
                <a:ea typeface="Libre Baskerville"/>
              </a:rPr>
              <a:t>Key Takeaways &amp; Conclusion</a:t>
            </a:r>
            <a:endParaRPr b="0" lang="en-US" sz="44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63" name="Image 0" descr="preencoded.png"/>
          <p:cNvPicPr/>
          <p:nvPr/>
        </p:nvPicPr>
        <p:blipFill>
          <a:blip r:embed="rId1"/>
          <a:stretch/>
        </p:blipFill>
        <p:spPr>
          <a:xfrm>
            <a:off x="2978280" y="2678760"/>
            <a:ext cx="2151360" cy="1306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4" name="Image 1" descr="preencoded.png"/>
          <p:cNvPicPr/>
          <p:nvPr/>
        </p:nvPicPr>
        <p:blipFill>
          <a:blip r:embed="rId2"/>
          <a:stretch/>
        </p:blipFill>
        <p:spPr>
          <a:xfrm>
            <a:off x="3894840" y="3295080"/>
            <a:ext cx="318240" cy="397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5" name="Text 1"/>
          <p:cNvSpPr/>
          <p:nvPr/>
        </p:nvSpPr>
        <p:spPr>
          <a:xfrm>
            <a:off x="5357160" y="2905560"/>
            <a:ext cx="3221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49495a"/>
                </a:solidFill>
                <a:effectLst/>
                <a:uFillTx/>
                <a:latin typeface="Libre Baskerville"/>
                <a:ea typeface="Libre Baskerville"/>
              </a:rPr>
              <a:t>Data Efficiency Works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" name="Text 2"/>
          <p:cNvSpPr/>
          <p:nvPr/>
        </p:nvSpPr>
        <p:spPr>
          <a:xfrm>
            <a:off x="5357160" y="3396240"/>
            <a:ext cx="322164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Quality trumps quantity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" name="Shape 3"/>
          <p:cNvSpPr/>
          <p:nvPr/>
        </p:nvSpPr>
        <p:spPr>
          <a:xfrm>
            <a:off x="5187240" y="3998880"/>
            <a:ext cx="8592120" cy="1440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560" bIns="-3456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268" name="Image 2" descr="preencoded.png"/>
          <p:cNvPicPr/>
          <p:nvPr/>
        </p:nvPicPr>
        <p:blipFill>
          <a:blip r:embed="rId3"/>
          <a:stretch/>
        </p:blipFill>
        <p:spPr>
          <a:xfrm>
            <a:off x="1902240" y="4042440"/>
            <a:ext cx="4303440" cy="1306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9" name="Image 3" descr="preencoded.png"/>
          <p:cNvPicPr/>
          <p:nvPr/>
        </p:nvPicPr>
        <p:blipFill>
          <a:blip r:embed="rId4"/>
          <a:stretch/>
        </p:blipFill>
        <p:spPr>
          <a:xfrm>
            <a:off x="3894840" y="4496760"/>
            <a:ext cx="318240" cy="397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0" name="Text 4"/>
          <p:cNvSpPr/>
          <p:nvPr/>
        </p:nvSpPr>
        <p:spPr>
          <a:xfrm>
            <a:off x="6433200" y="4269240"/>
            <a:ext cx="351792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49495a"/>
                </a:solidFill>
                <a:effectLst/>
                <a:uFillTx/>
                <a:latin typeface="Libre Baskerville"/>
                <a:ea typeface="Libre Baskerville"/>
              </a:rPr>
              <a:t>Practical Lessons Matter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" name="Text 5"/>
          <p:cNvSpPr/>
          <p:nvPr/>
        </p:nvSpPr>
        <p:spPr>
          <a:xfrm>
            <a:off x="6433200" y="4759920"/>
            <a:ext cx="383472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Optimizer state restoration is critical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" name="Shape 6"/>
          <p:cNvSpPr/>
          <p:nvPr/>
        </p:nvSpPr>
        <p:spPr>
          <a:xfrm>
            <a:off x="6263280" y="5362560"/>
            <a:ext cx="7516080" cy="1440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560" bIns="-3456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273" name="Image 4" descr="preencoded.png"/>
          <p:cNvPicPr/>
          <p:nvPr/>
        </p:nvPicPr>
        <p:blipFill>
          <a:blip r:embed="rId5"/>
          <a:stretch/>
        </p:blipFill>
        <p:spPr>
          <a:xfrm>
            <a:off x="826200" y="5406120"/>
            <a:ext cx="6455520" cy="1306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4" name="Image 5" descr="preencoded.png"/>
          <p:cNvPicPr/>
          <p:nvPr/>
        </p:nvPicPr>
        <p:blipFill>
          <a:blip r:embed="rId6"/>
          <a:stretch/>
        </p:blipFill>
        <p:spPr>
          <a:xfrm>
            <a:off x="3894840" y="5900040"/>
            <a:ext cx="318240" cy="318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5" name="Text 7"/>
          <p:cNvSpPr/>
          <p:nvPr/>
        </p:nvSpPr>
        <p:spPr>
          <a:xfrm>
            <a:off x="7509240" y="5632920"/>
            <a:ext cx="30704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49495a"/>
                </a:solidFill>
                <a:effectLst/>
                <a:uFillTx/>
                <a:latin typeface="Libre Baskerville"/>
                <a:ea typeface="Libre Baskerville"/>
              </a:rPr>
              <a:t>Persistent Challenges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" name="Text 8"/>
          <p:cNvSpPr/>
          <p:nvPr/>
        </p:nvSpPr>
        <p:spPr>
          <a:xfrm>
            <a:off x="7509240" y="6123240"/>
            <a:ext cx="46908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Factual accuracy needs targeted approaches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 0"/>
          <p:cNvSpPr/>
          <p:nvPr/>
        </p:nvSpPr>
        <p:spPr>
          <a:xfrm>
            <a:off x="440640" y="190440"/>
            <a:ext cx="688968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tabLst>
                <a:tab algn="l" pos="0"/>
              </a:tabLst>
            </a:pPr>
            <a:r>
              <a:rPr b="0" lang="en-US" sz="4450" strike="noStrike" u="none">
                <a:solidFill>
                  <a:srgbClr val="403ccf"/>
                </a:solidFill>
                <a:effectLst/>
                <a:uFillTx/>
                <a:latin typeface="Libre Baskerville"/>
                <a:ea typeface="Libre Baskerville"/>
              </a:rPr>
              <a:t>Thank You &amp; Resources</a:t>
            </a:r>
            <a:endParaRPr b="0" lang="en-US" sz="44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" name="Text 1"/>
          <p:cNvSpPr/>
          <p:nvPr/>
        </p:nvSpPr>
        <p:spPr>
          <a:xfrm>
            <a:off x="440640" y="1809360"/>
            <a:ext cx="5770440" cy="166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Training code: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https://github.com/McGill-DMaS/DMaS-LLaMa-Lite-Training-Code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" name="Text 2"/>
          <p:cNvSpPr/>
          <p:nvPr/>
        </p:nvSpPr>
        <p:spPr>
          <a:xfrm>
            <a:off x="6489000" y="1865520"/>
            <a:ext cx="7838280" cy="37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Intermediate model checkpoints available: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https://huggingface.co/collections/McGill-DMaS/dmas-llama-lite-6761d97ba903f82341954ceb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0" name="" descr=""/>
          <p:cNvPicPr/>
          <p:nvPr/>
        </p:nvPicPr>
        <p:blipFill>
          <a:blip r:embed="rId1"/>
          <a:stretch/>
        </p:blipFill>
        <p:spPr>
          <a:xfrm>
            <a:off x="6467040" y="3365640"/>
            <a:ext cx="7882200" cy="3594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" descr=""/>
          <p:cNvPicPr/>
          <p:nvPr/>
        </p:nvPicPr>
        <p:blipFill>
          <a:blip r:embed="rId2"/>
          <a:stretch/>
        </p:blipFill>
        <p:spPr>
          <a:xfrm>
            <a:off x="186840" y="3135240"/>
            <a:ext cx="6155280" cy="4442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29680" cy="2834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" name="Text 0"/>
          <p:cNvSpPr/>
          <p:nvPr/>
        </p:nvSpPr>
        <p:spPr>
          <a:xfrm>
            <a:off x="793800" y="4179600"/>
            <a:ext cx="926100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tabLst>
                <a:tab algn="l" pos="0"/>
              </a:tabLst>
            </a:pPr>
            <a:r>
              <a:rPr b="0" lang="en-US" sz="4450" strike="noStrike" u="none">
                <a:solidFill>
                  <a:srgbClr val="403ccf"/>
                </a:solidFill>
                <a:effectLst/>
                <a:uFillTx/>
                <a:latin typeface="Libre Baskerville"/>
                <a:ea typeface="Libre Baskerville"/>
              </a:rPr>
              <a:t>The Challenge of LLM Training</a:t>
            </a:r>
            <a:endParaRPr b="0" lang="en-US" sz="44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Shape 1"/>
          <p:cNvSpPr/>
          <p:nvPr/>
        </p:nvSpPr>
        <p:spPr>
          <a:xfrm>
            <a:off x="793800" y="5228280"/>
            <a:ext cx="509760" cy="509760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90" name="Image 1" descr="preencoded.png"/>
          <p:cNvPicPr/>
          <p:nvPr/>
        </p:nvPicPr>
        <p:blipFill>
          <a:blip r:embed="rId2"/>
          <a:stretch/>
        </p:blipFill>
        <p:spPr>
          <a:xfrm>
            <a:off x="878760" y="5313240"/>
            <a:ext cx="339480" cy="33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Text 2"/>
          <p:cNvSpPr/>
          <p:nvPr/>
        </p:nvSpPr>
        <p:spPr>
          <a:xfrm>
            <a:off x="1531080" y="530640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49495a"/>
                </a:solidFill>
                <a:effectLst/>
                <a:uFillTx/>
                <a:latin typeface="Libre Baskerville"/>
                <a:ea typeface="Libre Baskerville"/>
              </a:rPr>
              <a:t>Complex Process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Text 3"/>
          <p:cNvSpPr/>
          <p:nvPr/>
        </p:nvSpPr>
        <p:spPr>
          <a:xfrm>
            <a:off x="1531080" y="5796720"/>
            <a:ext cx="3420720" cy="108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LLMs show incredible capabilities, but pretraining is complex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Shape 4"/>
          <p:cNvSpPr/>
          <p:nvPr/>
        </p:nvSpPr>
        <p:spPr>
          <a:xfrm>
            <a:off x="5235840" y="5228280"/>
            <a:ext cx="509760" cy="509760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94" name="Image 2" descr="preencoded.png"/>
          <p:cNvPicPr/>
          <p:nvPr/>
        </p:nvPicPr>
        <p:blipFill>
          <a:blip r:embed="rId3"/>
          <a:stretch/>
        </p:blipFill>
        <p:spPr>
          <a:xfrm>
            <a:off x="5320800" y="5270760"/>
            <a:ext cx="339480" cy="424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Text 5"/>
          <p:cNvSpPr/>
          <p:nvPr/>
        </p:nvSpPr>
        <p:spPr>
          <a:xfrm>
            <a:off x="5973120" y="530640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49495a"/>
                </a:solidFill>
                <a:effectLst/>
                <a:uFillTx/>
                <a:latin typeface="Libre Baskerville"/>
                <a:ea typeface="Libre Baskerville"/>
              </a:rPr>
              <a:t>Multiple Factors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Text 6"/>
          <p:cNvSpPr/>
          <p:nvPr/>
        </p:nvSpPr>
        <p:spPr>
          <a:xfrm>
            <a:off x="5973120" y="5796720"/>
            <a:ext cx="3420720" cy="7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Architecture, data quality, training continuity, hardware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Shape 7"/>
          <p:cNvSpPr/>
          <p:nvPr/>
        </p:nvSpPr>
        <p:spPr>
          <a:xfrm>
            <a:off x="9677880" y="5228280"/>
            <a:ext cx="509760" cy="509760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98" name="Image 3" descr="preencoded.png"/>
          <p:cNvPicPr/>
          <p:nvPr/>
        </p:nvPicPr>
        <p:blipFill>
          <a:blip r:embed="rId4"/>
          <a:stretch/>
        </p:blipFill>
        <p:spPr>
          <a:xfrm>
            <a:off x="9763200" y="5270760"/>
            <a:ext cx="339480" cy="424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9" name="Text 8"/>
          <p:cNvSpPr/>
          <p:nvPr/>
        </p:nvSpPr>
        <p:spPr>
          <a:xfrm>
            <a:off x="10415160" y="530640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49495a"/>
                </a:solidFill>
                <a:effectLst/>
                <a:uFillTx/>
                <a:latin typeface="Libre Baskerville"/>
                <a:ea typeface="Libre Baskerville"/>
              </a:rPr>
              <a:t>Our Goal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Text 9"/>
          <p:cNvSpPr/>
          <p:nvPr/>
        </p:nvSpPr>
        <p:spPr>
          <a:xfrm>
            <a:off x="10415160" y="5796720"/>
            <a:ext cx="3420720" cy="7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Share experiences from pretraining DMaS-LLaMa-Lite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15"/>
          <p:cNvSpPr/>
          <p:nvPr/>
        </p:nvSpPr>
        <p:spPr>
          <a:xfrm>
            <a:off x="256680" y="312480"/>
            <a:ext cx="9344160" cy="60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tabLst>
                <a:tab algn="l" pos="0"/>
              </a:tabLst>
            </a:pPr>
            <a:r>
              <a:rPr b="0" lang="en-US" sz="4450" strike="noStrike" u="none">
                <a:solidFill>
                  <a:srgbClr val="403ccf"/>
                </a:solidFill>
                <a:effectLst/>
                <a:uFillTx/>
                <a:latin typeface="Libre Baskerville"/>
                <a:ea typeface="Libre Baskerville"/>
              </a:rPr>
              <a:t>Our</a:t>
            </a:r>
            <a:r>
              <a:rPr b="0" lang="en-US" sz="3750" strike="noStrike" u="none">
                <a:solidFill>
                  <a:srgbClr val="1b1b27"/>
                </a:solidFill>
                <a:effectLst/>
                <a:uFillTx/>
                <a:latin typeface="Raleway"/>
                <a:ea typeface="Raleway"/>
              </a:rPr>
              <a:t> </a:t>
            </a:r>
            <a:r>
              <a:rPr b="0" lang="en-US" sz="4450" strike="noStrike" u="none">
                <a:solidFill>
                  <a:srgbClr val="403ccf"/>
                </a:solidFill>
                <a:effectLst/>
                <a:uFillTx/>
                <a:latin typeface="Libre Baskerville"/>
                <a:ea typeface="Libre Baskerville"/>
              </a:rPr>
              <a:t>Contribution: A Multi-Faceted Analysis</a:t>
            </a:r>
            <a:endParaRPr b="0" lang="en-US" sz="44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2" name="Image 6" descr="preencoded.png"/>
          <p:cNvPicPr/>
          <p:nvPr/>
        </p:nvPicPr>
        <p:blipFill>
          <a:blip r:embed="rId1"/>
          <a:stretch/>
        </p:blipFill>
        <p:spPr>
          <a:xfrm>
            <a:off x="3408840" y="1735560"/>
            <a:ext cx="1290600" cy="1109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3" name="Image 7" descr="preencoded.png"/>
          <p:cNvPicPr/>
          <p:nvPr/>
        </p:nvPicPr>
        <p:blipFill>
          <a:blip r:embed="rId2"/>
          <a:stretch/>
        </p:blipFill>
        <p:spPr>
          <a:xfrm>
            <a:off x="3918600" y="2259360"/>
            <a:ext cx="270360" cy="338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4" name="Text 16"/>
          <p:cNvSpPr/>
          <p:nvPr/>
        </p:nvSpPr>
        <p:spPr>
          <a:xfrm>
            <a:off x="4892760" y="1928520"/>
            <a:ext cx="2409120" cy="3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350"/>
              </a:lnSpc>
              <a:tabLst>
                <a:tab algn="l" pos="0"/>
              </a:tabLst>
            </a:pPr>
            <a:r>
              <a:rPr b="0" lang="en-US" sz="1850" strike="noStrike" u="none">
                <a:solidFill>
                  <a:srgbClr val="3c3939"/>
                </a:solidFill>
                <a:effectLst/>
                <a:uFillTx/>
                <a:latin typeface="Raleway"/>
                <a:ea typeface="Raleway"/>
              </a:rPr>
              <a:t>Training Dynamics</a:t>
            </a:r>
            <a:endParaRPr b="0" lang="en-US" sz="18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Text 17"/>
          <p:cNvSpPr/>
          <p:nvPr/>
        </p:nvSpPr>
        <p:spPr>
          <a:xfrm>
            <a:off x="4892760" y="2345400"/>
            <a:ext cx="4408920" cy="30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tabLst>
                <a:tab algn="l" pos="0"/>
              </a:tabLst>
            </a:pPr>
            <a:r>
              <a:rPr b="0" lang="en-US" sz="1500" strike="noStrike" u="none">
                <a:solidFill>
                  <a:srgbClr val="3c3939"/>
                </a:solidFill>
                <a:effectLst/>
                <a:uFillTx/>
                <a:latin typeface="Roboto"/>
                <a:ea typeface="Roboto"/>
              </a:rPr>
              <a:t>Validation loss and benchmarks over 40,000+ steps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Shape 2"/>
          <p:cNvSpPr/>
          <p:nvPr/>
        </p:nvSpPr>
        <p:spPr>
          <a:xfrm>
            <a:off x="4748040" y="2860920"/>
            <a:ext cx="9039600" cy="10800"/>
          </a:xfrm>
          <a:prstGeom prst="roundRect">
            <a:avLst>
              <a:gd name="adj" fmla="val 708465"/>
            </a:avLst>
          </a:prstGeom>
          <a:solidFill>
            <a:srgbClr val="c7c7d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6720" bIns="-3672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107" name="Image 8" descr="preencoded.png"/>
          <p:cNvPicPr/>
          <p:nvPr/>
        </p:nvPicPr>
        <p:blipFill>
          <a:blip r:embed="rId3"/>
          <a:stretch/>
        </p:blipFill>
        <p:spPr>
          <a:xfrm>
            <a:off x="2763360" y="2894400"/>
            <a:ext cx="2581920" cy="1109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8" name="Image 9" descr="preencoded.png"/>
          <p:cNvPicPr/>
          <p:nvPr/>
        </p:nvPicPr>
        <p:blipFill>
          <a:blip r:embed="rId4"/>
          <a:stretch/>
        </p:blipFill>
        <p:spPr>
          <a:xfrm>
            <a:off x="3918960" y="3280320"/>
            <a:ext cx="270360" cy="338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9" name="Text 18"/>
          <p:cNvSpPr/>
          <p:nvPr/>
        </p:nvSpPr>
        <p:spPr>
          <a:xfrm>
            <a:off x="5538600" y="3087360"/>
            <a:ext cx="2409120" cy="3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350"/>
              </a:lnSpc>
              <a:tabLst>
                <a:tab algn="l" pos="0"/>
              </a:tabLst>
            </a:pPr>
            <a:r>
              <a:rPr b="0" lang="en-US" sz="1850" strike="noStrike" u="none">
                <a:solidFill>
                  <a:srgbClr val="3c3939"/>
                </a:solidFill>
                <a:effectLst/>
                <a:uFillTx/>
                <a:latin typeface="Raleway"/>
                <a:ea typeface="Raleway"/>
              </a:rPr>
              <a:t>Practical Lessons</a:t>
            </a:r>
            <a:endParaRPr b="0" lang="en-US" sz="18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Text 19"/>
          <p:cNvSpPr/>
          <p:nvPr/>
        </p:nvSpPr>
        <p:spPr>
          <a:xfrm>
            <a:off x="5538600" y="3504240"/>
            <a:ext cx="3888720" cy="30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tabLst>
                <a:tab algn="l" pos="0"/>
              </a:tabLst>
            </a:pPr>
            <a:r>
              <a:rPr b="0" lang="en-US" sz="1500" strike="noStrike" u="none">
                <a:solidFill>
                  <a:srgbClr val="3c3939"/>
                </a:solidFill>
                <a:effectLst/>
                <a:uFillTx/>
                <a:latin typeface="Roboto"/>
                <a:ea typeface="Roboto"/>
              </a:rPr>
              <a:t>Optimizer states, hardware transitions impact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Shape 5"/>
          <p:cNvSpPr/>
          <p:nvPr/>
        </p:nvSpPr>
        <p:spPr>
          <a:xfrm>
            <a:off x="5393880" y="4019760"/>
            <a:ext cx="8394120" cy="10800"/>
          </a:xfrm>
          <a:prstGeom prst="roundRect">
            <a:avLst>
              <a:gd name="adj" fmla="val 708465"/>
            </a:avLst>
          </a:prstGeom>
          <a:solidFill>
            <a:srgbClr val="c7c7d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6720" bIns="-3672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112" name="Image 10" descr="preencoded.png"/>
          <p:cNvPicPr/>
          <p:nvPr/>
        </p:nvPicPr>
        <p:blipFill>
          <a:blip r:embed="rId5"/>
          <a:stretch/>
        </p:blipFill>
        <p:spPr>
          <a:xfrm>
            <a:off x="2117520" y="4053240"/>
            <a:ext cx="3872880" cy="1109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3" name="Image 11" descr="preencoded.png"/>
          <p:cNvPicPr/>
          <p:nvPr/>
        </p:nvPicPr>
        <p:blipFill>
          <a:blip r:embed="rId6"/>
          <a:stretch/>
        </p:blipFill>
        <p:spPr>
          <a:xfrm>
            <a:off x="3918600" y="4439160"/>
            <a:ext cx="270360" cy="338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4" name="Text 20"/>
          <p:cNvSpPr/>
          <p:nvPr/>
        </p:nvSpPr>
        <p:spPr>
          <a:xfrm>
            <a:off x="6184080" y="4246200"/>
            <a:ext cx="2409120" cy="3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350"/>
              </a:lnSpc>
              <a:tabLst>
                <a:tab algn="l" pos="0"/>
              </a:tabLst>
            </a:pPr>
            <a:r>
              <a:rPr b="0" lang="en-US" sz="1850" strike="noStrike" u="none">
                <a:solidFill>
                  <a:srgbClr val="3c3939"/>
                </a:solidFill>
                <a:effectLst/>
                <a:uFillTx/>
                <a:latin typeface="Raleway"/>
                <a:ea typeface="Raleway"/>
              </a:rPr>
              <a:t>High-Quality Data</a:t>
            </a:r>
            <a:endParaRPr b="0" lang="en-US" sz="18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Text 21"/>
          <p:cNvSpPr/>
          <p:nvPr/>
        </p:nvSpPr>
        <p:spPr>
          <a:xfrm>
            <a:off x="6184080" y="4663080"/>
            <a:ext cx="5170320" cy="30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tabLst>
                <a:tab algn="l" pos="0"/>
              </a:tabLst>
            </a:pPr>
            <a:r>
              <a:rPr b="0" lang="en-US" sz="1500" strike="noStrike" u="none">
                <a:solidFill>
                  <a:srgbClr val="3c3939"/>
                </a:solidFill>
                <a:effectLst/>
                <a:uFillTx/>
                <a:latin typeface="Roboto"/>
                <a:ea typeface="Roboto"/>
              </a:rPr>
              <a:t>FineWeb-Edu subset enables performance with fewer tokens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Shape 9"/>
          <p:cNvSpPr/>
          <p:nvPr/>
        </p:nvSpPr>
        <p:spPr>
          <a:xfrm>
            <a:off x="6039360" y="5178600"/>
            <a:ext cx="7748640" cy="10800"/>
          </a:xfrm>
          <a:prstGeom prst="roundRect">
            <a:avLst>
              <a:gd name="adj" fmla="val 708465"/>
            </a:avLst>
          </a:prstGeom>
          <a:solidFill>
            <a:srgbClr val="c7c7d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6720" bIns="-3672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117" name="Image 12" descr="preencoded.png"/>
          <p:cNvPicPr/>
          <p:nvPr/>
        </p:nvPicPr>
        <p:blipFill>
          <a:blip r:embed="rId7"/>
          <a:stretch/>
        </p:blipFill>
        <p:spPr>
          <a:xfrm>
            <a:off x="1472040" y="5212080"/>
            <a:ext cx="5164200" cy="1109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" name="Image 13" descr="preencoded.png"/>
          <p:cNvPicPr/>
          <p:nvPr/>
        </p:nvPicPr>
        <p:blipFill>
          <a:blip r:embed="rId8"/>
          <a:stretch/>
        </p:blipFill>
        <p:spPr>
          <a:xfrm>
            <a:off x="3918960" y="5598000"/>
            <a:ext cx="270360" cy="338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9" name="Text 22"/>
          <p:cNvSpPr/>
          <p:nvPr/>
        </p:nvSpPr>
        <p:spPr>
          <a:xfrm>
            <a:off x="6829560" y="5405040"/>
            <a:ext cx="2703960" cy="3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350"/>
              </a:lnSpc>
              <a:tabLst>
                <a:tab algn="l" pos="0"/>
              </a:tabLst>
            </a:pPr>
            <a:r>
              <a:rPr b="0" lang="en-US" sz="1850" strike="noStrike" u="none">
                <a:solidFill>
                  <a:srgbClr val="3c3939"/>
                </a:solidFill>
                <a:effectLst/>
                <a:uFillTx/>
                <a:latin typeface="Raleway"/>
                <a:ea typeface="Raleway"/>
              </a:rPr>
              <a:t>Qualitative Observations</a:t>
            </a:r>
            <a:endParaRPr b="0" lang="en-US" sz="18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Text 23"/>
          <p:cNvSpPr/>
          <p:nvPr/>
        </p:nvSpPr>
        <p:spPr>
          <a:xfrm>
            <a:off x="6829560" y="5821920"/>
            <a:ext cx="3849120" cy="30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tabLst>
                <a:tab algn="l" pos="0"/>
              </a:tabLst>
            </a:pPr>
            <a:r>
              <a:rPr b="0" lang="en-US" sz="1500" strike="noStrike" u="none">
                <a:solidFill>
                  <a:srgbClr val="3c3939"/>
                </a:solidFill>
                <a:effectLst/>
                <a:uFillTx/>
                <a:latin typeface="Roboto"/>
                <a:ea typeface="Roboto"/>
              </a:rPr>
              <a:t>From incoherent to fluent, contextual outputs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Shape 12"/>
          <p:cNvSpPr/>
          <p:nvPr/>
        </p:nvSpPr>
        <p:spPr>
          <a:xfrm>
            <a:off x="6684840" y="6337440"/>
            <a:ext cx="7102800" cy="10800"/>
          </a:xfrm>
          <a:prstGeom prst="roundRect">
            <a:avLst>
              <a:gd name="adj" fmla="val 708465"/>
            </a:avLst>
          </a:prstGeom>
          <a:solidFill>
            <a:srgbClr val="c7c7d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6720" bIns="-3672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122" name="Image 14" descr="preencoded.png"/>
          <p:cNvPicPr/>
          <p:nvPr/>
        </p:nvPicPr>
        <p:blipFill>
          <a:blip r:embed="rId9"/>
          <a:stretch/>
        </p:blipFill>
        <p:spPr>
          <a:xfrm>
            <a:off x="826200" y="6370920"/>
            <a:ext cx="6455520" cy="1109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3" name="Image 15" descr="preencoded.png"/>
          <p:cNvPicPr/>
          <p:nvPr/>
        </p:nvPicPr>
        <p:blipFill>
          <a:blip r:embed="rId10"/>
          <a:stretch/>
        </p:blipFill>
        <p:spPr>
          <a:xfrm>
            <a:off x="3918960" y="6756840"/>
            <a:ext cx="270360" cy="338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4" name="Text 24"/>
          <p:cNvSpPr/>
          <p:nvPr/>
        </p:nvSpPr>
        <p:spPr>
          <a:xfrm>
            <a:off x="7475400" y="6563880"/>
            <a:ext cx="2409120" cy="3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350"/>
              </a:lnSpc>
              <a:tabLst>
                <a:tab algn="l" pos="0"/>
              </a:tabLst>
            </a:pPr>
            <a:r>
              <a:rPr b="0" lang="en-US" sz="1850" strike="noStrike" u="none">
                <a:solidFill>
                  <a:srgbClr val="3c3939"/>
                </a:solidFill>
                <a:effectLst/>
                <a:uFillTx/>
                <a:latin typeface="Raleway"/>
                <a:ea typeface="Raleway"/>
              </a:rPr>
              <a:t>Instruction Tuning</a:t>
            </a:r>
            <a:endParaRPr b="0" lang="en-US" sz="18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Text 25"/>
          <p:cNvSpPr/>
          <p:nvPr/>
        </p:nvSpPr>
        <p:spPr>
          <a:xfrm>
            <a:off x="7475400" y="6980760"/>
            <a:ext cx="4302000" cy="30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tabLst>
                <a:tab algn="l" pos="0"/>
              </a:tabLst>
            </a:pPr>
            <a:r>
              <a:rPr b="0" lang="en-US" sz="1500" strike="noStrike" u="none">
                <a:solidFill>
                  <a:srgbClr val="3c3939"/>
                </a:solidFill>
                <a:effectLst/>
                <a:uFillTx/>
                <a:latin typeface="Roboto"/>
                <a:ea typeface="Roboto"/>
              </a:rPr>
              <a:t>Parameter-efficient finetuning, behavioral changes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0"/>
          <p:cNvSpPr/>
          <p:nvPr/>
        </p:nvSpPr>
        <p:spPr>
          <a:xfrm>
            <a:off x="793800" y="2154600"/>
            <a:ext cx="1284696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tabLst>
                <a:tab algn="l" pos="0"/>
              </a:tabLst>
            </a:pPr>
            <a:r>
              <a:rPr b="0" lang="en-US" sz="4450" strike="noStrike" u="none">
                <a:solidFill>
                  <a:srgbClr val="403ccf"/>
                </a:solidFill>
                <a:effectLst/>
                <a:uFillTx/>
                <a:latin typeface="Libre Baskerville"/>
                <a:ea typeface="Libre Baskerville"/>
              </a:rPr>
              <a:t>DMaS-LLaMa-Lite: Model &amp; Training Setup</a:t>
            </a:r>
            <a:endParaRPr b="0" lang="en-US" sz="44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Text 1"/>
          <p:cNvSpPr/>
          <p:nvPr/>
        </p:nvSpPr>
        <p:spPr>
          <a:xfrm>
            <a:off x="793800" y="343008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403ccf"/>
                </a:solidFill>
                <a:effectLst/>
                <a:uFillTx/>
                <a:latin typeface="Libre Baskerville"/>
                <a:ea typeface="Libre Baskerville"/>
              </a:rPr>
              <a:t>Model Architecture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Text 2"/>
          <p:cNvSpPr/>
          <p:nvPr/>
        </p:nvSpPr>
        <p:spPr>
          <a:xfrm>
            <a:off x="793800" y="4011480"/>
            <a:ext cx="397728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1.7B parameters, LLaMa-style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Text 3"/>
          <p:cNvSpPr/>
          <p:nvPr/>
        </p:nvSpPr>
        <p:spPr>
          <a:xfrm>
            <a:off x="793800" y="4578480"/>
            <a:ext cx="3977280" cy="7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36 layers, hidden size 2048, 32 attention heads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Text 4"/>
          <p:cNvSpPr/>
          <p:nvPr/>
        </p:nvSpPr>
        <p:spPr>
          <a:xfrm>
            <a:off x="793800" y="5508360"/>
            <a:ext cx="397728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GPT-2 tokenizer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Text 5"/>
          <p:cNvSpPr/>
          <p:nvPr/>
        </p:nvSpPr>
        <p:spPr>
          <a:xfrm>
            <a:off x="5333040" y="343008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403ccf"/>
                </a:solidFill>
                <a:effectLst/>
                <a:uFillTx/>
                <a:latin typeface="Libre Baskerville"/>
                <a:ea typeface="Libre Baskerville"/>
              </a:rPr>
              <a:t>Training Data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Text 6"/>
          <p:cNvSpPr/>
          <p:nvPr/>
        </p:nvSpPr>
        <p:spPr>
          <a:xfrm>
            <a:off x="5333040" y="4011480"/>
            <a:ext cx="397728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FineWeb-Edu subset - 20B tokens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Text 7"/>
          <p:cNvSpPr/>
          <p:nvPr/>
        </p:nvSpPr>
        <p:spPr>
          <a:xfrm>
            <a:off x="5333040" y="4578480"/>
            <a:ext cx="397728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High-quality, educational content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Text 8"/>
          <p:cNvSpPr/>
          <p:nvPr/>
        </p:nvSpPr>
        <p:spPr>
          <a:xfrm>
            <a:off x="5333040" y="5145120"/>
            <a:ext cx="397728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Meticulous filtering, deduplication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Text 9"/>
          <p:cNvSpPr/>
          <p:nvPr/>
        </p:nvSpPr>
        <p:spPr>
          <a:xfrm>
            <a:off x="9871920" y="3430080"/>
            <a:ext cx="33620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403ccf"/>
                </a:solidFill>
                <a:effectLst/>
                <a:uFillTx/>
                <a:latin typeface="Libre Baskerville"/>
                <a:ea typeface="Libre Baskerville"/>
              </a:rPr>
              <a:t>Hardware &amp; Optimizer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Text 10"/>
          <p:cNvSpPr/>
          <p:nvPr/>
        </p:nvSpPr>
        <p:spPr>
          <a:xfrm>
            <a:off x="9871920" y="4011480"/>
            <a:ext cx="397728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1-2 RTX A6000 GPUs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Text 11"/>
          <p:cNvSpPr/>
          <p:nvPr/>
        </p:nvSpPr>
        <p:spPr>
          <a:xfrm>
            <a:off x="9871920" y="4578480"/>
            <a:ext cx="397728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AdamW with cosine decay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Text 12"/>
          <p:cNvSpPr/>
          <p:nvPr/>
        </p:nvSpPr>
        <p:spPr>
          <a:xfrm>
            <a:off x="9871920" y="5145120"/>
            <a:ext cx="397728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Max LR: 6e-4, Min LR: 6e-5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 16" descr="preencoded.png"/>
          <p:cNvPicPr/>
          <p:nvPr/>
        </p:nvPicPr>
        <p:blipFill>
          <a:blip r:embed="rId1"/>
          <a:stretch/>
        </p:blipFill>
        <p:spPr>
          <a:xfrm>
            <a:off x="9141840" y="360"/>
            <a:ext cx="5485680" cy="822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0" name="Text 27"/>
          <p:cNvSpPr/>
          <p:nvPr/>
        </p:nvSpPr>
        <p:spPr>
          <a:xfrm>
            <a:off x="213480" y="185760"/>
            <a:ext cx="8472960" cy="141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550"/>
              </a:lnSpc>
              <a:tabLst>
                <a:tab algn="l" pos="0"/>
              </a:tabLst>
            </a:pPr>
            <a:r>
              <a:rPr b="0" lang="en-US" sz="4450" strike="noStrike" u="none">
                <a:solidFill>
                  <a:srgbClr val="403ccf"/>
                </a:solidFill>
                <a:effectLst/>
                <a:uFillTx/>
                <a:latin typeface="Libre Baskerville"/>
                <a:ea typeface="Libre Baskerville"/>
              </a:rPr>
              <a:t>The Cornerstone: High-Quality Training Data</a:t>
            </a:r>
            <a:endParaRPr b="0" lang="en-US" sz="44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Shape 8"/>
          <p:cNvSpPr/>
          <p:nvPr/>
        </p:nvSpPr>
        <p:spPr>
          <a:xfrm>
            <a:off x="790200" y="2379240"/>
            <a:ext cx="169200" cy="1348920"/>
          </a:xfrm>
          <a:prstGeom prst="roundRect">
            <a:avLst>
              <a:gd name="adj" fmla="val 56007"/>
            </a:avLst>
          </a:prstGeom>
          <a:solidFill>
            <a:srgbClr val="e1e1ea"/>
          </a:solidFill>
          <a:ln w="7620">
            <a:solidFill>
              <a:srgbClr val="c7c7d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42" name="Text 28"/>
          <p:cNvSpPr/>
          <p:nvPr/>
        </p:nvSpPr>
        <p:spPr>
          <a:xfrm>
            <a:off x="1299600" y="2379240"/>
            <a:ext cx="28292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3c3939"/>
                </a:solidFill>
                <a:effectLst/>
                <a:uFillTx/>
                <a:latin typeface="Raleway"/>
                <a:ea typeface="Raleway"/>
              </a:rPr>
              <a:t>Dataset Sourcing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Text 29"/>
          <p:cNvSpPr/>
          <p:nvPr/>
        </p:nvSpPr>
        <p:spPr>
          <a:xfrm>
            <a:off x="1299600" y="2868480"/>
            <a:ext cx="704916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3c3939"/>
                </a:solidFill>
                <a:effectLst/>
                <a:uFillTx/>
                <a:latin typeface="Roboto"/>
                <a:ea typeface="Roboto"/>
              </a:rPr>
              <a:t>Subset of HuggingFaceFW/fineweb-edu 100BT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Text 30"/>
          <p:cNvSpPr/>
          <p:nvPr/>
        </p:nvSpPr>
        <p:spPr>
          <a:xfrm>
            <a:off x="1299600" y="3366720"/>
            <a:ext cx="704916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3c3939"/>
                </a:solidFill>
                <a:effectLst/>
                <a:uFillTx/>
                <a:latin typeface="Roboto"/>
                <a:ea typeface="Roboto"/>
              </a:rPr>
              <a:t>Derived from 15-trillion-token FineWeb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Shape 10"/>
          <p:cNvSpPr/>
          <p:nvPr/>
        </p:nvSpPr>
        <p:spPr>
          <a:xfrm>
            <a:off x="1129680" y="3955320"/>
            <a:ext cx="169200" cy="1348920"/>
          </a:xfrm>
          <a:prstGeom prst="roundRect">
            <a:avLst>
              <a:gd name="adj" fmla="val 56007"/>
            </a:avLst>
          </a:prstGeom>
          <a:solidFill>
            <a:srgbClr val="e1e1ea"/>
          </a:solidFill>
          <a:ln w="7620">
            <a:solidFill>
              <a:srgbClr val="c7c7d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46" name="Text 31"/>
          <p:cNvSpPr/>
          <p:nvPr/>
        </p:nvSpPr>
        <p:spPr>
          <a:xfrm>
            <a:off x="1639080" y="3955320"/>
            <a:ext cx="28292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3c3939"/>
                </a:solidFill>
                <a:effectLst/>
                <a:uFillTx/>
                <a:latin typeface="Raleway"/>
                <a:ea typeface="Raleway"/>
              </a:rPr>
              <a:t>Selection Process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Text 32"/>
          <p:cNvSpPr/>
          <p:nvPr/>
        </p:nvSpPr>
        <p:spPr>
          <a:xfrm>
            <a:off x="1639080" y="4444560"/>
            <a:ext cx="670968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3c3939"/>
                </a:solidFill>
                <a:effectLst/>
                <a:uFillTx/>
                <a:latin typeface="Roboto"/>
                <a:ea typeface="Roboto"/>
              </a:rPr>
              <a:t>Classifier trained on Llama-3-70B-Instruct annotations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Text 33"/>
          <p:cNvSpPr/>
          <p:nvPr/>
        </p:nvSpPr>
        <p:spPr>
          <a:xfrm>
            <a:off x="1639080" y="4942800"/>
            <a:ext cx="670968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3c3939"/>
                </a:solidFill>
                <a:effectLst/>
                <a:uFillTx/>
                <a:latin typeface="Roboto"/>
                <a:ea typeface="Roboto"/>
              </a:rPr>
              <a:t>Prioritizes grade to middle-school knowledge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Shape 11"/>
          <p:cNvSpPr/>
          <p:nvPr/>
        </p:nvSpPr>
        <p:spPr>
          <a:xfrm>
            <a:off x="1469160" y="5531400"/>
            <a:ext cx="169200" cy="1847160"/>
          </a:xfrm>
          <a:prstGeom prst="roundRect">
            <a:avLst>
              <a:gd name="adj" fmla="val 56007"/>
            </a:avLst>
          </a:prstGeom>
          <a:solidFill>
            <a:srgbClr val="e1e1ea"/>
          </a:solidFill>
          <a:ln w="7620">
            <a:solidFill>
              <a:srgbClr val="c7c7d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50" name="Text 34"/>
          <p:cNvSpPr/>
          <p:nvPr/>
        </p:nvSpPr>
        <p:spPr>
          <a:xfrm>
            <a:off x="1978560" y="5531400"/>
            <a:ext cx="28292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3c3939"/>
                </a:solidFill>
                <a:effectLst/>
                <a:uFillTx/>
                <a:latin typeface="Raleway"/>
                <a:ea typeface="Raleway"/>
              </a:rPr>
              <a:t>Quality Control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Text 35"/>
          <p:cNvSpPr/>
          <p:nvPr/>
        </p:nvSpPr>
        <p:spPr>
          <a:xfrm>
            <a:off x="1978560" y="6021000"/>
            <a:ext cx="637020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3c3939"/>
                </a:solidFill>
                <a:effectLst/>
                <a:uFillTx/>
                <a:latin typeface="Roboto"/>
                <a:ea typeface="Roboto"/>
              </a:rPr>
              <a:t>Custom filters for document structure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Text 36"/>
          <p:cNvSpPr/>
          <p:nvPr/>
        </p:nvSpPr>
        <p:spPr>
          <a:xfrm>
            <a:off x="1978560" y="6518880"/>
            <a:ext cx="637020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3c3939"/>
                </a:solidFill>
                <a:effectLst/>
                <a:uFillTx/>
                <a:latin typeface="Roboto"/>
                <a:ea typeface="Roboto"/>
              </a:rPr>
              <a:t>Per-snapshot MinHash deduplication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Text 37"/>
          <p:cNvSpPr/>
          <p:nvPr/>
        </p:nvSpPr>
        <p:spPr>
          <a:xfrm>
            <a:off x="1978560" y="7017120"/>
            <a:ext cx="637020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3c3939"/>
                </a:solidFill>
                <a:effectLst/>
                <a:uFillTx/>
                <a:latin typeface="Roboto"/>
                <a:ea typeface="Roboto"/>
              </a:rPr>
              <a:t>Heuristic filters remove low-quality content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 17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5680" cy="822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5" name="Text 26"/>
          <p:cNvSpPr/>
          <p:nvPr/>
        </p:nvSpPr>
        <p:spPr>
          <a:xfrm>
            <a:off x="793800" y="636840"/>
            <a:ext cx="7555680" cy="14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550"/>
              </a:lnSpc>
              <a:tabLst>
                <a:tab algn="l" pos="0"/>
              </a:tabLst>
            </a:pPr>
            <a:r>
              <a:rPr b="0" lang="en-US" sz="4450" strike="noStrike" u="none">
                <a:solidFill>
                  <a:srgbClr val="403ccf"/>
                </a:solidFill>
                <a:effectLst/>
                <a:uFillTx/>
                <a:latin typeface="Libre Baskerville"/>
                <a:ea typeface="Libre Baskerville"/>
              </a:rPr>
              <a:t>Training Procedure Details &amp; Checkpointing</a:t>
            </a:r>
            <a:endParaRPr b="0" lang="en-US" sz="445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6" name="Shape 13"/>
          <p:cNvSpPr/>
          <p:nvPr/>
        </p:nvSpPr>
        <p:spPr>
          <a:xfrm>
            <a:off x="1049040" y="2394720"/>
            <a:ext cx="29880" cy="5196960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Shape 15"/>
          <p:cNvSpPr/>
          <p:nvPr/>
        </p:nvSpPr>
        <p:spPr>
          <a:xfrm>
            <a:off x="1273680" y="2634480"/>
            <a:ext cx="679680" cy="29880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3400" bIns="-234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Shape 16"/>
          <p:cNvSpPr/>
          <p:nvPr/>
        </p:nvSpPr>
        <p:spPr>
          <a:xfrm>
            <a:off x="793800" y="2394720"/>
            <a:ext cx="509760" cy="509760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9" name="Image 18" descr="preencoded.png"/>
          <p:cNvPicPr/>
          <p:nvPr/>
        </p:nvPicPr>
        <p:blipFill>
          <a:blip r:embed="rId2"/>
          <a:stretch/>
        </p:blipFill>
        <p:spPr>
          <a:xfrm>
            <a:off x="878760" y="2437200"/>
            <a:ext cx="339480" cy="424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0" name="Text 38"/>
          <p:cNvSpPr/>
          <p:nvPr/>
        </p:nvSpPr>
        <p:spPr>
          <a:xfrm>
            <a:off x="2183040" y="247248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3c3939"/>
                </a:solidFill>
                <a:effectLst/>
                <a:uFillTx/>
                <a:latin typeface="Raleway"/>
                <a:ea typeface="Raleway"/>
              </a:rPr>
              <a:t>Training Volume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1" name="Text 39"/>
          <p:cNvSpPr/>
          <p:nvPr/>
        </p:nvSpPr>
        <p:spPr>
          <a:xfrm>
            <a:off x="2183040" y="2963160"/>
            <a:ext cx="616644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3c3939"/>
                </a:solidFill>
                <a:effectLst/>
                <a:uFillTx/>
                <a:latin typeface="Roboto"/>
                <a:ea typeface="Roboto"/>
              </a:rPr>
              <a:t>Over 40,000 steps total</a:t>
            </a:r>
            <a:endParaRPr b="0" lang="en-US" sz="175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2" name="Text 40"/>
          <p:cNvSpPr/>
          <p:nvPr/>
        </p:nvSpPr>
        <p:spPr>
          <a:xfrm>
            <a:off x="2183040" y="3462120"/>
            <a:ext cx="616644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3c3939"/>
                </a:solidFill>
                <a:effectLst/>
                <a:uFillTx/>
                <a:latin typeface="Roboto"/>
                <a:ea typeface="Roboto"/>
              </a:rPr>
              <a:t>0.5 million tokens processed per step</a:t>
            </a:r>
            <a:endParaRPr b="0" lang="en-US" sz="175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3" name="Shape 17"/>
          <p:cNvSpPr/>
          <p:nvPr/>
        </p:nvSpPr>
        <p:spPr>
          <a:xfrm>
            <a:off x="1273680" y="4518360"/>
            <a:ext cx="679680" cy="29880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3400" bIns="-234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Shape 18"/>
          <p:cNvSpPr/>
          <p:nvPr/>
        </p:nvSpPr>
        <p:spPr>
          <a:xfrm>
            <a:off x="793800" y="4278600"/>
            <a:ext cx="509760" cy="509760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5" name="Image 19" descr="preencoded.png"/>
          <p:cNvPicPr/>
          <p:nvPr/>
        </p:nvPicPr>
        <p:blipFill>
          <a:blip r:embed="rId3"/>
          <a:stretch/>
        </p:blipFill>
        <p:spPr>
          <a:xfrm>
            <a:off x="878760" y="4321080"/>
            <a:ext cx="339480" cy="424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6" name="Text 41"/>
          <p:cNvSpPr/>
          <p:nvPr/>
        </p:nvSpPr>
        <p:spPr>
          <a:xfrm>
            <a:off x="2183040" y="4356360"/>
            <a:ext cx="307332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3c3939"/>
                </a:solidFill>
                <a:effectLst/>
                <a:uFillTx/>
                <a:latin typeface="Raleway"/>
                <a:ea typeface="Raleway"/>
              </a:rPr>
              <a:t>Checkpointing Strategy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7" name="Text 42"/>
          <p:cNvSpPr/>
          <p:nvPr/>
        </p:nvSpPr>
        <p:spPr>
          <a:xfrm>
            <a:off x="2183040" y="4846680"/>
            <a:ext cx="616644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3c3939"/>
                </a:solidFill>
                <a:effectLst/>
                <a:uFillTx/>
                <a:latin typeface="Roboto"/>
                <a:ea typeface="Roboto"/>
              </a:rPr>
              <a:t>Saved every 100 steps</a:t>
            </a:r>
            <a:endParaRPr b="0" lang="en-US" sz="175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8" name="Text 43"/>
          <p:cNvSpPr/>
          <p:nvPr/>
        </p:nvSpPr>
        <p:spPr>
          <a:xfrm>
            <a:off x="2183040" y="5345640"/>
            <a:ext cx="616644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3c3939"/>
                </a:solidFill>
                <a:effectLst/>
                <a:uFillTx/>
                <a:latin typeface="Roboto"/>
                <a:ea typeface="Roboto"/>
              </a:rPr>
              <a:t>Enables fine-grained trajectory analysis</a:t>
            </a:r>
            <a:endParaRPr b="0" lang="en-US" sz="175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9" name="Shape 19"/>
          <p:cNvSpPr/>
          <p:nvPr/>
        </p:nvSpPr>
        <p:spPr>
          <a:xfrm>
            <a:off x="1273680" y="6402240"/>
            <a:ext cx="679680" cy="29880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3400" bIns="-234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" name="Shape 20"/>
          <p:cNvSpPr/>
          <p:nvPr/>
        </p:nvSpPr>
        <p:spPr>
          <a:xfrm>
            <a:off x="793800" y="6162480"/>
            <a:ext cx="509760" cy="509760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1" name="Image 20" descr="preencoded.png"/>
          <p:cNvPicPr/>
          <p:nvPr/>
        </p:nvPicPr>
        <p:blipFill>
          <a:blip r:embed="rId4"/>
          <a:stretch/>
        </p:blipFill>
        <p:spPr>
          <a:xfrm>
            <a:off x="878760" y="6204960"/>
            <a:ext cx="339480" cy="424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2" name="Text 44"/>
          <p:cNvSpPr/>
          <p:nvPr/>
        </p:nvSpPr>
        <p:spPr>
          <a:xfrm>
            <a:off x="2183040" y="624024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3c3939"/>
                </a:solidFill>
                <a:effectLst/>
                <a:uFillTx/>
                <a:latin typeface="Raleway"/>
                <a:ea typeface="Raleway"/>
              </a:rPr>
              <a:t>Hardware Transitions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3" name="Text 45"/>
          <p:cNvSpPr/>
          <p:nvPr/>
        </p:nvSpPr>
        <p:spPr>
          <a:xfrm>
            <a:off x="2183040" y="6730560"/>
            <a:ext cx="616644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3c3939"/>
                </a:solidFill>
                <a:effectLst/>
                <a:uFillTx/>
                <a:latin typeface="Roboto"/>
                <a:ea typeface="Roboto"/>
              </a:rPr>
              <a:t>Switches between single and dual RTX A6000 GPUs</a:t>
            </a:r>
            <a:endParaRPr b="0" lang="en-US" sz="175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4" name="Text 46"/>
          <p:cNvSpPr/>
          <p:nvPr/>
        </p:nvSpPr>
        <p:spPr>
          <a:xfrm>
            <a:off x="2183040" y="7229520"/>
            <a:ext cx="616644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3c3939"/>
                </a:solidFill>
                <a:effectLst/>
                <a:uFillTx/>
                <a:latin typeface="Roboto"/>
                <a:ea typeface="Roboto"/>
              </a:rPr>
              <a:t>PyTorch DDP for efficient parallelism</a:t>
            </a:r>
            <a:endParaRPr b="0" lang="en-US" sz="175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 47"/>
          <p:cNvSpPr/>
          <p:nvPr/>
        </p:nvSpPr>
        <p:spPr>
          <a:xfrm>
            <a:off x="793800" y="676080"/>
            <a:ext cx="12693240" cy="12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700"/>
              </a:lnSpc>
              <a:tabLst>
                <a:tab algn="l" pos="0"/>
              </a:tabLst>
            </a:pPr>
            <a:r>
              <a:rPr b="0" lang="en-US" sz="4450" strike="noStrike" u="none">
                <a:solidFill>
                  <a:srgbClr val="403ccf"/>
                </a:solidFill>
                <a:effectLst/>
                <a:uFillTx/>
                <a:latin typeface="Libre Baskerville"/>
                <a:ea typeface="Libre Baskerville"/>
              </a:rPr>
              <a:t>The Peril of Ignoring Optimizer States</a:t>
            </a:r>
            <a:endParaRPr b="0" lang="en-US" sz="445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76" name="Image 22" descr="preencoded.png"/>
          <p:cNvPicPr/>
          <p:nvPr/>
        </p:nvPicPr>
        <p:blipFill>
          <a:blip r:embed="rId1"/>
          <a:stretch/>
        </p:blipFill>
        <p:spPr>
          <a:xfrm>
            <a:off x="793800" y="2170440"/>
            <a:ext cx="963360" cy="1155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7" name="Text 48"/>
          <p:cNvSpPr/>
          <p:nvPr/>
        </p:nvSpPr>
        <p:spPr>
          <a:xfrm>
            <a:off x="2046960" y="2363040"/>
            <a:ext cx="2409120" cy="3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350"/>
              </a:lnSpc>
              <a:tabLst>
                <a:tab algn="l" pos="0"/>
              </a:tabLst>
            </a:pPr>
            <a:r>
              <a:rPr b="0" lang="en-US" sz="1850" strike="noStrike" u="none">
                <a:solidFill>
                  <a:srgbClr val="3c3939"/>
                </a:solidFill>
                <a:effectLst/>
                <a:uFillTx/>
                <a:latin typeface="Raleway"/>
                <a:ea typeface="Raleway"/>
              </a:rPr>
              <a:t>The Problem</a:t>
            </a:r>
            <a:endParaRPr b="0" lang="en-US" sz="185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8" name="Text 49"/>
          <p:cNvSpPr/>
          <p:nvPr/>
        </p:nvSpPr>
        <p:spPr>
          <a:xfrm>
            <a:off x="2046960" y="2779920"/>
            <a:ext cx="6302520" cy="30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tabLst>
                <a:tab algn="l" pos="0"/>
              </a:tabLst>
            </a:pPr>
            <a:r>
              <a:rPr b="0" lang="en-US" sz="1500" strike="noStrike" u="none">
                <a:solidFill>
                  <a:srgbClr val="3c3939"/>
                </a:solidFill>
                <a:effectLst/>
                <a:uFillTx/>
                <a:latin typeface="Roboto"/>
                <a:ea typeface="Roboto"/>
              </a:rPr>
              <a:t>Loading only model weights during resumption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79" name="Image 23" descr="preencoded.png"/>
          <p:cNvPicPr/>
          <p:nvPr/>
        </p:nvPicPr>
        <p:blipFill>
          <a:blip r:embed="rId2"/>
          <a:stretch/>
        </p:blipFill>
        <p:spPr>
          <a:xfrm>
            <a:off x="793800" y="3327120"/>
            <a:ext cx="963360" cy="1533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0" name="Text 50"/>
          <p:cNvSpPr/>
          <p:nvPr/>
        </p:nvSpPr>
        <p:spPr>
          <a:xfrm>
            <a:off x="2046960" y="3519720"/>
            <a:ext cx="2409120" cy="3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350"/>
              </a:lnSpc>
              <a:tabLst>
                <a:tab algn="l" pos="0"/>
              </a:tabLst>
            </a:pPr>
            <a:r>
              <a:rPr b="0" lang="en-US" sz="1850" strike="noStrike" u="none">
                <a:solidFill>
                  <a:srgbClr val="3c3939"/>
                </a:solidFill>
                <a:effectLst/>
                <a:uFillTx/>
                <a:latin typeface="Raleway"/>
                <a:ea typeface="Raleway"/>
              </a:rPr>
              <a:t>The Consequences</a:t>
            </a:r>
            <a:endParaRPr b="0" lang="en-US" sz="185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1" name="Text 51"/>
          <p:cNvSpPr/>
          <p:nvPr/>
        </p:nvSpPr>
        <p:spPr>
          <a:xfrm>
            <a:off x="2046960" y="3936600"/>
            <a:ext cx="6302520" cy="30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tabLst>
                <a:tab algn="l" pos="0"/>
              </a:tabLst>
            </a:pPr>
            <a:r>
              <a:rPr b="0" lang="en-US" sz="1500" strike="noStrike" u="none">
                <a:solidFill>
                  <a:srgbClr val="3c3939"/>
                </a:solidFill>
                <a:effectLst/>
                <a:uFillTx/>
                <a:latin typeface="Roboto"/>
                <a:ea typeface="Roboto"/>
              </a:rPr>
              <a:t>Abrupt loss spikes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2" name="Text 52"/>
          <p:cNvSpPr/>
          <p:nvPr/>
        </p:nvSpPr>
        <p:spPr>
          <a:xfrm>
            <a:off x="2046960" y="4360680"/>
            <a:ext cx="6302520" cy="30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tabLst>
                <a:tab algn="l" pos="0"/>
              </a:tabLst>
            </a:pPr>
            <a:r>
              <a:rPr b="0" lang="en-US" sz="1500" strike="noStrike" u="none">
                <a:solidFill>
                  <a:srgbClr val="3c3939"/>
                </a:solidFill>
                <a:effectLst/>
                <a:uFillTx/>
                <a:latin typeface="Roboto"/>
                <a:ea typeface="Roboto"/>
              </a:rPr>
              <a:t>Degraded benchmark performance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83" name="Image 24" descr="preencoded.png"/>
          <p:cNvPicPr/>
          <p:nvPr/>
        </p:nvPicPr>
        <p:blipFill>
          <a:blip r:embed="rId3"/>
          <a:stretch/>
        </p:blipFill>
        <p:spPr>
          <a:xfrm>
            <a:off x="793800" y="4861800"/>
            <a:ext cx="963360" cy="1155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4" name="Text 53"/>
          <p:cNvSpPr/>
          <p:nvPr/>
        </p:nvSpPr>
        <p:spPr>
          <a:xfrm>
            <a:off x="2046960" y="5054400"/>
            <a:ext cx="2409120" cy="3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350"/>
              </a:lnSpc>
              <a:tabLst>
                <a:tab algn="l" pos="0"/>
              </a:tabLst>
            </a:pPr>
            <a:r>
              <a:rPr b="0" lang="en-US" sz="1850" strike="noStrike" u="none">
                <a:solidFill>
                  <a:srgbClr val="3c3939"/>
                </a:solidFill>
                <a:effectLst/>
                <a:uFillTx/>
                <a:latin typeface="Raleway"/>
                <a:ea typeface="Raleway"/>
              </a:rPr>
              <a:t>The Cost</a:t>
            </a:r>
            <a:endParaRPr b="0" lang="en-US" sz="185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5" name="Text 54"/>
          <p:cNvSpPr/>
          <p:nvPr/>
        </p:nvSpPr>
        <p:spPr>
          <a:xfrm>
            <a:off x="2046960" y="5471280"/>
            <a:ext cx="6302520" cy="30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tabLst>
                <a:tab algn="l" pos="0"/>
              </a:tabLst>
            </a:pPr>
            <a:r>
              <a:rPr b="0" lang="en-US" sz="1500" strike="noStrike" u="none">
                <a:solidFill>
                  <a:srgbClr val="3c3939"/>
                </a:solidFill>
                <a:effectLst/>
                <a:uFillTx/>
                <a:latin typeface="Roboto"/>
                <a:ea typeface="Roboto"/>
              </a:rPr>
              <a:t>Wasted compute resources during recovery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86" name="Image 25" descr="preencoded.png"/>
          <p:cNvPicPr/>
          <p:nvPr/>
        </p:nvPicPr>
        <p:blipFill>
          <a:blip r:embed="rId4"/>
          <a:stretch/>
        </p:blipFill>
        <p:spPr>
          <a:xfrm>
            <a:off x="793800" y="6018480"/>
            <a:ext cx="963360" cy="1533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7" name="Text 55"/>
          <p:cNvSpPr/>
          <p:nvPr/>
        </p:nvSpPr>
        <p:spPr>
          <a:xfrm>
            <a:off x="2046960" y="6211440"/>
            <a:ext cx="2409120" cy="3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350"/>
              </a:lnSpc>
              <a:tabLst>
                <a:tab algn="l" pos="0"/>
              </a:tabLst>
            </a:pPr>
            <a:r>
              <a:rPr b="0" lang="en-US" sz="1850" strike="noStrike" u="none">
                <a:solidFill>
                  <a:srgbClr val="3c3939"/>
                </a:solidFill>
                <a:effectLst/>
                <a:uFillTx/>
                <a:latin typeface="Raleway"/>
                <a:ea typeface="Raleway"/>
              </a:rPr>
              <a:t>The Solution</a:t>
            </a:r>
            <a:endParaRPr b="0" lang="en-US" sz="185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8" name="Text 56"/>
          <p:cNvSpPr/>
          <p:nvPr/>
        </p:nvSpPr>
        <p:spPr>
          <a:xfrm>
            <a:off x="2046960" y="6628320"/>
            <a:ext cx="6302520" cy="30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tabLst>
                <a:tab algn="l" pos="0"/>
              </a:tabLst>
            </a:pPr>
            <a:r>
              <a:rPr b="0" lang="en-US" sz="1500" strike="noStrike" u="none">
                <a:solidFill>
                  <a:srgbClr val="3c3939"/>
                </a:solidFill>
                <a:effectLst/>
                <a:uFillTx/>
                <a:latin typeface="Roboto"/>
                <a:ea typeface="Roboto"/>
              </a:rPr>
              <a:t>Always restore full optimizer states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9" name="Text 57"/>
          <p:cNvSpPr/>
          <p:nvPr/>
        </p:nvSpPr>
        <p:spPr>
          <a:xfrm>
            <a:off x="2046960" y="7052040"/>
            <a:ext cx="6302520" cy="30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tabLst>
                <a:tab algn="l" pos="0"/>
              </a:tabLst>
            </a:pPr>
            <a:r>
              <a:rPr b="0" lang="en-US" sz="1500" strike="noStrike" u="none">
                <a:solidFill>
                  <a:srgbClr val="3c3939"/>
                </a:solidFill>
                <a:effectLst/>
                <a:uFillTx/>
                <a:latin typeface="Roboto"/>
                <a:ea typeface="Roboto"/>
              </a:rPr>
              <a:t>Robust checkpointing scripts essential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 0"/>
          <p:cNvSpPr/>
          <p:nvPr/>
        </p:nvSpPr>
        <p:spPr>
          <a:xfrm>
            <a:off x="154440" y="105480"/>
            <a:ext cx="9116280" cy="54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49"/>
              </a:lnSpc>
              <a:tabLst>
                <a:tab algn="l" pos="0"/>
              </a:tabLst>
            </a:pPr>
            <a:r>
              <a:rPr b="0" lang="en-US" sz="3400" strike="noStrike" u="none">
                <a:solidFill>
                  <a:srgbClr val="403ccf"/>
                </a:solidFill>
                <a:effectLst/>
                <a:uFillTx/>
                <a:latin typeface="Libre Baskerville"/>
                <a:ea typeface="Libre Baskerville"/>
              </a:rPr>
              <a:t>Pretraining Dynamics: Quantitative View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1" name="" descr=""/>
          <p:cNvPicPr/>
          <p:nvPr/>
        </p:nvPicPr>
        <p:blipFill>
          <a:blip r:embed="rId1"/>
          <a:stretch/>
        </p:blipFill>
        <p:spPr>
          <a:xfrm>
            <a:off x="2762280" y="912960"/>
            <a:ext cx="9105120" cy="6069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2" name="Text 9"/>
          <p:cNvSpPr/>
          <p:nvPr/>
        </p:nvSpPr>
        <p:spPr>
          <a:xfrm>
            <a:off x="2659680" y="7165440"/>
            <a:ext cx="984960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trike="noStrike" u="none">
                <a:solidFill>
                  <a:srgbClr val="49495a"/>
                </a:solidFill>
                <a:effectLst/>
                <a:uFillTx/>
                <a:latin typeface="Open Sans"/>
                <a:ea typeface="Open Sans"/>
              </a:rPr>
              <a:t>Figure 1 Training logs visualizing training and validation loss, Hella accuracy, learning rate decay, norm behavior, and tokens processed per second over the course of 40,000+ steps</a:t>
            </a:r>
            <a:endParaRPr b="0" lang="en-US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 0"/>
          <p:cNvSpPr/>
          <p:nvPr/>
        </p:nvSpPr>
        <p:spPr>
          <a:xfrm>
            <a:off x="166680" y="88560"/>
            <a:ext cx="7555680" cy="14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550"/>
              </a:lnSpc>
              <a:tabLst>
                <a:tab algn="l" pos="0"/>
              </a:tabLst>
            </a:pPr>
            <a:r>
              <a:rPr b="0" lang="en-US" sz="4450" strike="noStrike" u="none">
                <a:solidFill>
                  <a:srgbClr val="403ccf"/>
                </a:solidFill>
                <a:effectLst/>
                <a:uFillTx/>
                <a:latin typeface="Libre Baskerville"/>
                <a:ea typeface="Libre Baskerville"/>
              </a:rPr>
              <a:t>Pretraining Dynamics: Qualitative Evolution</a:t>
            </a:r>
            <a:endParaRPr b="0" lang="en-US" sz="44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1"/>
          <a:stretch/>
        </p:blipFill>
        <p:spPr>
          <a:xfrm>
            <a:off x="5733720" y="1936800"/>
            <a:ext cx="8429400" cy="5242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5" name=""/>
          <p:cNvSpPr/>
          <p:nvPr/>
        </p:nvSpPr>
        <p:spPr>
          <a:xfrm>
            <a:off x="595440" y="2333160"/>
            <a:ext cx="4646520" cy="445104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C</a:t>
            </a: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Coherence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F</a:t>
            </a: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Fluency and Grammar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</a:t>
            </a: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Relevance to Prompt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FA</a:t>
            </a: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Factual Accuracy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</a:t>
            </a: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Depth and Completeness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Cr</a:t>
            </a: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Creativity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Application>LibreOffice/25.2.2.2$Windows_X86_64 LibreOffice_project/7370d4be9e3cf6031a51beef54ff3bda878e3fac</Application>
  <AppVersion>15.0000</AppVersion>
  <Words>0</Words>
  <Paragraphs>0</Paragraphs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2025-05-19T18:28:29Z</dcterms:created>
  <dc:creator>PptxGenJS</dc:creator>
  <dc:description/>
  <dc:language>en-US</dc:language>
  <cp:lastModifiedBy/>
  <cp:lastPrinted>2025-05-20T14:52:21Z</cp:lastPrinted>
  <dcterms:modified xsi:type="dcterms:W3CDTF">2025-05-20T16:06:19Z</dcterms:modified>
  <cp:revision>7</cp:revision>
  <dc:subject>PptxGenJS Presentation</dc:subject>
  <dc:title>PptxGenJS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10</vt:i4>
  </property>
  <property fmtid="{D5CDD505-2E9C-101B-9397-08002B2CF9AE}" pid="4" name="PresentationFormat">
    <vt:lpwstr>On-screen Show (4:3)</vt:lpwstr>
  </property>
  <property fmtid="{D5CDD505-2E9C-101B-9397-08002B2CF9AE}" pid="5" name="Slides">
    <vt:i4>10</vt:i4>
  </property>
</Properties>
</file>