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73" r:id="rId4"/>
    <p:sldId id="276" r:id="rId5"/>
    <p:sldId id="274" r:id="rId6"/>
    <p:sldId id="261" r:id="rId7"/>
    <p:sldId id="263" r:id="rId8"/>
    <p:sldId id="264" r:id="rId9"/>
    <p:sldId id="265" r:id="rId10"/>
    <p:sldId id="270" r:id="rId11"/>
    <p:sldId id="271" r:id="rId12"/>
    <p:sldId id="272" r:id="rId13"/>
    <p:sldId id="266" r:id="rId14"/>
    <p:sldId id="269"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D0B623-EC29-C3C5-0BF0-2B9EBE3EC526}" v="73" dt="2025-07-02T05:20:05.2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76166"/>
  </p:normalViewPr>
  <p:slideViewPr>
    <p:cSldViewPr snapToGrid="0">
      <p:cViewPr varScale="1">
        <p:scale>
          <a:sx n="89" d="100"/>
          <a:sy n="89" d="100"/>
        </p:scale>
        <p:origin x="167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Fung, Prof" userId="S::benjamin.fung2@mcgill.ca::6d63f66a-e387-482c-b4b3-ba86a8d7de2d" providerId="AD" clId="Web-{D0D0B623-EC29-C3C5-0BF0-2B9EBE3EC526}"/>
    <pc:docChg chg="modSld">
      <pc:chgData name="Benjamin Fung, Prof" userId="S::benjamin.fung2@mcgill.ca::6d63f66a-e387-482c-b4b3-ba86a8d7de2d" providerId="AD" clId="Web-{D0D0B623-EC29-C3C5-0BF0-2B9EBE3EC526}" dt="2025-07-02T05:20:01.274" v="73" actId="20577"/>
      <pc:docMkLst>
        <pc:docMk/>
      </pc:docMkLst>
      <pc:sldChg chg="modSp">
        <pc:chgData name="Benjamin Fung, Prof" userId="S::benjamin.fung2@mcgill.ca::6d63f66a-e387-482c-b4b3-ba86a8d7de2d" providerId="AD" clId="Web-{D0D0B623-EC29-C3C5-0BF0-2B9EBE3EC526}" dt="2025-07-02T05:20:01.274" v="73" actId="20577"/>
        <pc:sldMkLst>
          <pc:docMk/>
          <pc:sldMk cId="4076471566" sldId="256"/>
        </pc:sldMkLst>
        <pc:spChg chg="mod">
          <ac:chgData name="Benjamin Fung, Prof" userId="S::benjamin.fung2@mcgill.ca::6d63f66a-e387-482c-b4b3-ba86a8d7de2d" providerId="AD" clId="Web-{D0D0B623-EC29-C3C5-0BF0-2B9EBE3EC526}" dt="2025-07-02T05:16:46.240" v="71" actId="20577"/>
          <ac:spMkLst>
            <pc:docMk/>
            <pc:sldMk cId="4076471566" sldId="256"/>
            <ac:spMk id="24" creationId="{4C188A99-4E18-473E-D6C1-C9F9D8A1AA80}"/>
          </ac:spMkLst>
        </pc:spChg>
        <pc:spChg chg="mod">
          <ac:chgData name="Benjamin Fung, Prof" userId="S::benjamin.fung2@mcgill.ca::6d63f66a-e387-482c-b4b3-ba86a8d7de2d" providerId="AD" clId="Web-{D0D0B623-EC29-C3C5-0BF0-2B9EBE3EC526}" dt="2025-07-02T05:20:01.274" v="73" actId="20577"/>
          <ac:spMkLst>
            <pc:docMk/>
            <pc:sldMk cId="4076471566" sldId="256"/>
            <ac:spMk id="27" creationId="{B7B98B91-E400-3C09-5CF4-06D16C79FA8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C68427-A72A-465E-B3EB-EFE794F31995}" type="doc">
      <dgm:prSet loTypeId="urn:microsoft.com/office/officeart/2005/8/layout/process5" loCatId="process" qsTypeId="urn:microsoft.com/office/officeart/2005/8/quickstyle/simple1" qsCatId="simple" csTypeId="urn:microsoft.com/office/officeart/2005/8/colors/accent1_2" csCatId="accent1"/>
      <dgm:spPr/>
      <dgm:t>
        <a:bodyPr/>
        <a:lstStyle/>
        <a:p>
          <a:endParaRPr lang="en-US"/>
        </a:p>
      </dgm:t>
    </dgm:pt>
    <dgm:pt modelId="{DB4F02A6-6273-4EE5-A7DE-5BDF04ACF8A4}">
      <dgm:prSet/>
      <dgm:spPr/>
      <dgm:t>
        <a:bodyPr/>
        <a:lstStyle/>
        <a:p>
          <a:r>
            <a:rPr lang="en-CA" b="0" i="0" dirty="0"/>
            <a:t>Fully unsupervised pipeline:</a:t>
          </a:r>
          <a:endParaRPr lang="en-US" dirty="0"/>
        </a:p>
      </dgm:t>
    </dgm:pt>
    <dgm:pt modelId="{17FDEFFA-9987-49AA-9E01-1EC12BA4A4E9}" type="parTrans" cxnId="{DF16FA38-2904-465E-996C-21A0F5EDCBE0}">
      <dgm:prSet/>
      <dgm:spPr/>
      <dgm:t>
        <a:bodyPr/>
        <a:lstStyle/>
        <a:p>
          <a:endParaRPr lang="en-US"/>
        </a:p>
      </dgm:t>
    </dgm:pt>
    <dgm:pt modelId="{301EDDE3-F54B-459B-8914-77D8FE6B4424}" type="sibTrans" cxnId="{DF16FA38-2904-465E-996C-21A0F5EDCBE0}">
      <dgm:prSet/>
      <dgm:spPr/>
      <dgm:t>
        <a:bodyPr/>
        <a:lstStyle/>
        <a:p>
          <a:endParaRPr lang="en-US"/>
        </a:p>
      </dgm:t>
    </dgm:pt>
    <dgm:pt modelId="{9CE7E56E-20B9-40C9-B2F0-9906012DE14F}">
      <dgm:prSet/>
      <dgm:spPr/>
      <dgm:t>
        <a:bodyPr/>
        <a:lstStyle/>
        <a:p>
          <a:r>
            <a:rPr lang="en-CA" b="0" i="0" dirty="0" err="1"/>
            <a:t>DistilBERT</a:t>
          </a:r>
          <a:r>
            <a:rPr lang="en-CA" b="0" i="0" dirty="0"/>
            <a:t> for semantic embeddings</a:t>
          </a:r>
          <a:endParaRPr lang="en-US" dirty="0"/>
        </a:p>
      </dgm:t>
    </dgm:pt>
    <dgm:pt modelId="{9B7F6B9E-7A07-4200-A8FC-A84AE73B509A}" type="parTrans" cxnId="{171CC918-ADD0-43DB-B8F3-CA52F5CD4F9B}">
      <dgm:prSet/>
      <dgm:spPr/>
      <dgm:t>
        <a:bodyPr/>
        <a:lstStyle/>
        <a:p>
          <a:endParaRPr lang="en-US"/>
        </a:p>
      </dgm:t>
    </dgm:pt>
    <dgm:pt modelId="{4CBA72AB-7F67-49BC-978F-BB510FF57D81}" type="sibTrans" cxnId="{171CC918-ADD0-43DB-B8F3-CA52F5CD4F9B}">
      <dgm:prSet/>
      <dgm:spPr/>
      <dgm:t>
        <a:bodyPr/>
        <a:lstStyle/>
        <a:p>
          <a:endParaRPr lang="en-US"/>
        </a:p>
      </dgm:t>
    </dgm:pt>
    <dgm:pt modelId="{35D42C5F-08E1-4252-A16C-9B1568112A94}">
      <dgm:prSet/>
      <dgm:spPr/>
      <dgm:t>
        <a:bodyPr/>
        <a:lstStyle/>
        <a:p>
          <a:r>
            <a:rPr lang="en-CA" b="0" i="0"/>
            <a:t>TCN for temporal context modeling</a:t>
          </a:r>
          <a:endParaRPr lang="en-US"/>
        </a:p>
      </dgm:t>
    </dgm:pt>
    <dgm:pt modelId="{18D09684-AB79-4109-A56E-35931BA4DA65}" type="parTrans" cxnId="{44FFE6A7-559E-4E84-B703-8D8C35317F3D}">
      <dgm:prSet/>
      <dgm:spPr/>
      <dgm:t>
        <a:bodyPr/>
        <a:lstStyle/>
        <a:p>
          <a:endParaRPr lang="en-US"/>
        </a:p>
      </dgm:t>
    </dgm:pt>
    <dgm:pt modelId="{8838DED5-4BBE-41DF-9849-C9FEA5B9ED1B}" type="sibTrans" cxnId="{44FFE6A7-559E-4E84-B703-8D8C35317F3D}">
      <dgm:prSet/>
      <dgm:spPr/>
      <dgm:t>
        <a:bodyPr/>
        <a:lstStyle/>
        <a:p>
          <a:endParaRPr lang="en-US"/>
        </a:p>
      </dgm:t>
    </dgm:pt>
    <dgm:pt modelId="{6B98AFD5-431D-435D-865E-D1C79FD7F973}">
      <dgm:prSet/>
      <dgm:spPr/>
      <dgm:t>
        <a:bodyPr/>
        <a:lstStyle/>
        <a:p>
          <a:r>
            <a:rPr lang="en-CA" b="0" i="0"/>
            <a:t>Heuristic features: time gap, sentiment shift, speaker change, keywords</a:t>
          </a:r>
          <a:endParaRPr lang="en-US"/>
        </a:p>
      </dgm:t>
    </dgm:pt>
    <dgm:pt modelId="{44EE5EA8-32C4-46B3-9691-0C230073603C}" type="parTrans" cxnId="{6F9C4123-E3FB-41D9-966C-91C9C95340C7}">
      <dgm:prSet/>
      <dgm:spPr/>
      <dgm:t>
        <a:bodyPr/>
        <a:lstStyle/>
        <a:p>
          <a:endParaRPr lang="en-US"/>
        </a:p>
      </dgm:t>
    </dgm:pt>
    <dgm:pt modelId="{E50BA028-164C-43C1-A4C6-61DD8A4AD194}" type="sibTrans" cxnId="{6F9C4123-E3FB-41D9-966C-91C9C95340C7}">
      <dgm:prSet/>
      <dgm:spPr/>
      <dgm:t>
        <a:bodyPr/>
        <a:lstStyle/>
        <a:p>
          <a:endParaRPr lang="en-US"/>
        </a:p>
      </dgm:t>
    </dgm:pt>
    <dgm:pt modelId="{CCF2A496-E84B-4C50-954C-F5A995616497}">
      <dgm:prSet/>
      <dgm:spPr/>
      <dgm:t>
        <a:bodyPr/>
        <a:lstStyle/>
        <a:p>
          <a:r>
            <a:rPr lang="en-CA" b="0" i="0"/>
            <a:t>Clustering (k=2) to detect topic shift points</a:t>
          </a:r>
          <a:endParaRPr lang="en-US"/>
        </a:p>
      </dgm:t>
    </dgm:pt>
    <dgm:pt modelId="{BC561B22-C380-4E04-AF66-47BF1A5A41B8}" type="parTrans" cxnId="{6A5DA18C-3F3F-421F-9CAC-1B073E1729CB}">
      <dgm:prSet/>
      <dgm:spPr/>
      <dgm:t>
        <a:bodyPr/>
        <a:lstStyle/>
        <a:p>
          <a:endParaRPr lang="en-US"/>
        </a:p>
      </dgm:t>
    </dgm:pt>
    <dgm:pt modelId="{F3AAF92C-F504-41EC-8B0C-1069F2FC3D6C}" type="sibTrans" cxnId="{6A5DA18C-3F3F-421F-9CAC-1B073E1729CB}">
      <dgm:prSet/>
      <dgm:spPr/>
      <dgm:t>
        <a:bodyPr/>
        <a:lstStyle/>
        <a:p>
          <a:endParaRPr lang="en-US"/>
        </a:p>
      </dgm:t>
    </dgm:pt>
    <dgm:pt modelId="{229B60D6-FB4E-B945-8BA5-0D83166D5A4E}" type="pres">
      <dgm:prSet presAssocID="{1AC68427-A72A-465E-B3EB-EFE794F31995}" presName="diagram" presStyleCnt="0">
        <dgm:presLayoutVars>
          <dgm:dir/>
          <dgm:resizeHandles val="exact"/>
        </dgm:presLayoutVars>
      </dgm:prSet>
      <dgm:spPr/>
    </dgm:pt>
    <dgm:pt modelId="{30FE1048-E310-AE4D-AF62-D604896DBD0F}" type="pres">
      <dgm:prSet presAssocID="{DB4F02A6-6273-4EE5-A7DE-5BDF04ACF8A4}" presName="node" presStyleLbl="node1" presStyleIdx="0" presStyleCnt="5" custLinFactNeighborX="-1698" custLinFactNeighborY="5367">
        <dgm:presLayoutVars>
          <dgm:bulletEnabled val="1"/>
        </dgm:presLayoutVars>
      </dgm:prSet>
      <dgm:spPr/>
    </dgm:pt>
    <dgm:pt modelId="{6D86778B-B5EF-FA43-8A44-BAE23165875A}" type="pres">
      <dgm:prSet presAssocID="{301EDDE3-F54B-459B-8914-77D8FE6B4424}" presName="sibTrans" presStyleLbl="sibTrans2D1" presStyleIdx="0" presStyleCnt="4"/>
      <dgm:spPr/>
    </dgm:pt>
    <dgm:pt modelId="{22E89C92-3A8E-774D-B6DB-D5DA86056DAA}" type="pres">
      <dgm:prSet presAssocID="{301EDDE3-F54B-459B-8914-77D8FE6B4424}" presName="connectorText" presStyleLbl="sibTrans2D1" presStyleIdx="0" presStyleCnt="4"/>
      <dgm:spPr/>
    </dgm:pt>
    <dgm:pt modelId="{5E38BB58-13A9-254B-84D6-BB3014D24B1C}" type="pres">
      <dgm:prSet presAssocID="{9CE7E56E-20B9-40C9-B2F0-9906012DE14F}" presName="node" presStyleLbl="node1" presStyleIdx="1" presStyleCnt="5">
        <dgm:presLayoutVars>
          <dgm:bulletEnabled val="1"/>
        </dgm:presLayoutVars>
      </dgm:prSet>
      <dgm:spPr/>
    </dgm:pt>
    <dgm:pt modelId="{27EF43B2-5F03-EA42-8B9B-CA455C9E0CA1}" type="pres">
      <dgm:prSet presAssocID="{4CBA72AB-7F67-49BC-978F-BB510FF57D81}" presName="sibTrans" presStyleLbl="sibTrans2D1" presStyleIdx="1" presStyleCnt="4"/>
      <dgm:spPr/>
    </dgm:pt>
    <dgm:pt modelId="{BF0DAD88-BB9D-D243-BEE7-3186D336FA02}" type="pres">
      <dgm:prSet presAssocID="{4CBA72AB-7F67-49BC-978F-BB510FF57D81}" presName="connectorText" presStyleLbl="sibTrans2D1" presStyleIdx="1" presStyleCnt="4"/>
      <dgm:spPr/>
    </dgm:pt>
    <dgm:pt modelId="{F72DE1F1-E1AC-584F-A6F9-F9B89304A86D}" type="pres">
      <dgm:prSet presAssocID="{35D42C5F-08E1-4252-A16C-9B1568112A94}" presName="node" presStyleLbl="node1" presStyleIdx="2" presStyleCnt="5">
        <dgm:presLayoutVars>
          <dgm:bulletEnabled val="1"/>
        </dgm:presLayoutVars>
      </dgm:prSet>
      <dgm:spPr/>
    </dgm:pt>
    <dgm:pt modelId="{21C0DED2-5853-B343-B4B2-15DAA015CFBA}" type="pres">
      <dgm:prSet presAssocID="{8838DED5-4BBE-41DF-9849-C9FEA5B9ED1B}" presName="sibTrans" presStyleLbl="sibTrans2D1" presStyleIdx="2" presStyleCnt="4"/>
      <dgm:spPr/>
    </dgm:pt>
    <dgm:pt modelId="{C098937A-C9A9-774B-806E-03665DB49020}" type="pres">
      <dgm:prSet presAssocID="{8838DED5-4BBE-41DF-9849-C9FEA5B9ED1B}" presName="connectorText" presStyleLbl="sibTrans2D1" presStyleIdx="2" presStyleCnt="4"/>
      <dgm:spPr/>
    </dgm:pt>
    <dgm:pt modelId="{E33AFA5A-CEB8-5848-AFE5-A8576B2F7BAA}" type="pres">
      <dgm:prSet presAssocID="{6B98AFD5-431D-435D-865E-D1C79FD7F973}" presName="node" presStyleLbl="node1" presStyleIdx="3" presStyleCnt="5">
        <dgm:presLayoutVars>
          <dgm:bulletEnabled val="1"/>
        </dgm:presLayoutVars>
      </dgm:prSet>
      <dgm:spPr/>
    </dgm:pt>
    <dgm:pt modelId="{90A34F8B-03C7-E545-BF8F-88CBD7D4120E}" type="pres">
      <dgm:prSet presAssocID="{E50BA028-164C-43C1-A4C6-61DD8A4AD194}" presName="sibTrans" presStyleLbl="sibTrans2D1" presStyleIdx="3" presStyleCnt="4"/>
      <dgm:spPr/>
    </dgm:pt>
    <dgm:pt modelId="{268AFA33-9253-C642-9D27-5E21B0C3EECC}" type="pres">
      <dgm:prSet presAssocID="{E50BA028-164C-43C1-A4C6-61DD8A4AD194}" presName="connectorText" presStyleLbl="sibTrans2D1" presStyleIdx="3" presStyleCnt="4"/>
      <dgm:spPr/>
    </dgm:pt>
    <dgm:pt modelId="{554C47BD-63B1-D147-91E3-40F401814FFB}" type="pres">
      <dgm:prSet presAssocID="{CCF2A496-E84B-4C50-954C-F5A995616497}" presName="node" presStyleLbl="node1" presStyleIdx="4" presStyleCnt="5">
        <dgm:presLayoutVars>
          <dgm:bulletEnabled val="1"/>
        </dgm:presLayoutVars>
      </dgm:prSet>
      <dgm:spPr/>
    </dgm:pt>
  </dgm:ptLst>
  <dgm:cxnLst>
    <dgm:cxn modelId="{E8DA2B05-D12C-B747-9857-00428E63F2DD}" type="presOf" srcId="{CCF2A496-E84B-4C50-954C-F5A995616497}" destId="{554C47BD-63B1-D147-91E3-40F401814FFB}" srcOrd="0" destOrd="0" presId="urn:microsoft.com/office/officeart/2005/8/layout/process5"/>
    <dgm:cxn modelId="{2BD62517-BA0E-DA41-BF35-5AB686C80B85}" type="presOf" srcId="{8838DED5-4BBE-41DF-9849-C9FEA5B9ED1B}" destId="{21C0DED2-5853-B343-B4B2-15DAA015CFBA}" srcOrd="0" destOrd="0" presId="urn:microsoft.com/office/officeart/2005/8/layout/process5"/>
    <dgm:cxn modelId="{171CC918-ADD0-43DB-B8F3-CA52F5CD4F9B}" srcId="{1AC68427-A72A-465E-B3EB-EFE794F31995}" destId="{9CE7E56E-20B9-40C9-B2F0-9906012DE14F}" srcOrd="1" destOrd="0" parTransId="{9B7F6B9E-7A07-4200-A8FC-A84AE73B509A}" sibTransId="{4CBA72AB-7F67-49BC-978F-BB510FF57D81}"/>
    <dgm:cxn modelId="{6F9C4123-E3FB-41D9-966C-91C9C95340C7}" srcId="{1AC68427-A72A-465E-B3EB-EFE794F31995}" destId="{6B98AFD5-431D-435D-865E-D1C79FD7F973}" srcOrd="3" destOrd="0" parTransId="{44EE5EA8-32C4-46B3-9691-0C230073603C}" sibTransId="{E50BA028-164C-43C1-A4C6-61DD8A4AD194}"/>
    <dgm:cxn modelId="{FB82E323-F60C-9C4E-B558-958820901930}" type="presOf" srcId="{DB4F02A6-6273-4EE5-A7DE-5BDF04ACF8A4}" destId="{30FE1048-E310-AE4D-AF62-D604896DBD0F}" srcOrd="0" destOrd="0" presId="urn:microsoft.com/office/officeart/2005/8/layout/process5"/>
    <dgm:cxn modelId="{DF16FA38-2904-465E-996C-21A0F5EDCBE0}" srcId="{1AC68427-A72A-465E-B3EB-EFE794F31995}" destId="{DB4F02A6-6273-4EE5-A7DE-5BDF04ACF8A4}" srcOrd="0" destOrd="0" parTransId="{17FDEFFA-9987-49AA-9E01-1EC12BA4A4E9}" sibTransId="{301EDDE3-F54B-459B-8914-77D8FE6B4424}"/>
    <dgm:cxn modelId="{25B1C545-2FC7-A242-AC2E-D14580D14A91}" type="presOf" srcId="{4CBA72AB-7F67-49BC-978F-BB510FF57D81}" destId="{27EF43B2-5F03-EA42-8B9B-CA455C9E0CA1}" srcOrd="0" destOrd="0" presId="urn:microsoft.com/office/officeart/2005/8/layout/process5"/>
    <dgm:cxn modelId="{EDC8C863-7828-BF43-9C1F-A6D97CD547F8}" type="presOf" srcId="{35D42C5F-08E1-4252-A16C-9B1568112A94}" destId="{F72DE1F1-E1AC-584F-A6F9-F9B89304A86D}" srcOrd="0" destOrd="0" presId="urn:microsoft.com/office/officeart/2005/8/layout/process5"/>
    <dgm:cxn modelId="{14CBCC6E-0C01-F545-B216-6019A14CAA99}" type="presOf" srcId="{301EDDE3-F54B-459B-8914-77D8FE6B4424}" destId="{6D86778B-B5EF-FA43-8A44-BAE23165875A}" srcOrd="0" destOrd="0" presId="urn:microsoft.com/office/officeart/2005/8/layout/process5"/>
    <dgm:cxn modelId="{C9B92B78-B8B0-D349-A16B-0971CC26813E}" type="presOf" srcId="{4CBA72AB-7F67-49BC-978F-BB510FF57D81}" destId="{BF0DAD88-BB9D-D243-BEE7-3186D336FA02}" srcOrd="1" destOrd="0" presId="urn:microsoft.com/office/officeart/2005/8/layout/process5"/>
    <dgm:cxn modelId="{5660077F-E179-AA41-A5A9-A076A831DA12}" type="presOf" srcId="{8838DED5-4BBE-41DF-9849-C9FEA5B9ED1B}" destId="{C098937A-C9A9-774B-806E-03665DB49020}" srcOrd="1" destOrd="0" presId="urn:microsoft.com/office/officeart/2005/8/layout/process5"/>
    <dgm:cxn modelId="{0E251D8B-D9E7-E740-B909-AB4152FB58FF}" type="presOf" srcId="{E50BA028-164C-43C1-A4C6-61DD8A4AD194}" destId="{268AFA33-9253-C642-9D27-5E21B0C3EECC}" srcOrd="1" destOrd="0" presId="urn:microsoft.com/office/officeart/2005/8/layout/process5"/>
    <dgm:cxn modelId="{6A5DA18C-3F3F-421F-9CAC-1B073E1729CB}" srcId="{1AC68427-A72A-465E-B3EB-EFE794F31995}" destId="{CCF2A496-E84B-4C50-954C-F5A995616497}" srcOrd="4" destOrd="0" parTransId="{BC561B22-C380-4E04-AF66-47BF1A5A41B8}" sibTransId="{F3AAF92C-F504-41EC-8B0C-1069F2FC3D6C}"/>
    <dgm:cxn modelId="{D773E6A5-5A54-FA42-975F-A44768A507DC}" type="presOf" srcId="{9CE7E56E-20B9-40C9-B2F0-9906012DE14F}" destId="{5E38BB58-13A9-254B-84D6-BB3014D24B1C}" srcOrd="0" destOrd="0" presId="urn:microsoft.com/office/officeart/2005/8/layout/process5"/>
    <dgm:cxn modelId="{44FFE6A7-559E-4E84-B703-8D8C35317F3D}" srcId="{1AC68427-A72A-465E-B3EB-EFE794F31995}" destId="{35D42C5F-08E1-4252-A16C-9B1568112A94}" srcOrd="2" destOrd="0" parTransId="{18D09684-AB79-4109-A56E-35931BA4DA65}" sibTransId="{8838DED5-4BBE-41DF-9849-C9FEA5B9ED1B}"/>
    <dgm:cxn modelId="{4939F5B1-F65A-5C41-8FE0-A287FC06D3EB}" type="presOf" srcId="{301EDDE3-F54B-459B-8914-77D8FE6B4424}" destId="{22E89C92-3A8E-774D-B6DB-D5DA86056DAA}" srcOrd="1" destOrd="0" presId="urn:microsoft.com/office/officeart/2005/8/layout/process5"/>
    <dgm:cxn modelId="{1AA433B7-5836-704F-94D2-981D58FF9D5E}" type="presOf" srcId="{E50BA028-164C-43C1-A4C6-61DD8A4AD194}" destId="{90A34F8B-03C7-E545-BF8F-88CBD7D4120E}" srcOrd="0" destOrd="0" presId="urn:microsoft.com/office/officeart/2005/8/layout/process5"/>
    <dgm:cxn modelId="{D5DC04F0-EF45-8A41-BFE9-E1B45EE1D192}" type="presOf" srcId="{1AC68427-A72A-465E-B3EB-EFE794F31995}" destId="{229B60D6-FB4E-B945-8BA5-0D83166D5A4E}" srcOrd="0" destOrd="0" presId="urn:microsoft.com/office/officeart/2005/8/layout/process5"/>
    <dgm:cxn modelId="{D22042F1-FF5A-D242-8039-16F7577FCEAC}" type="presOf" srcId="{6B98AFD5-431D-435D-865E-D1C79FD7F973}" destId="{E33AFA5A-CEB8-5848-AFE5-A8576B2F7BAA}" srcOrd="0" destOrd="0" presId="urn:microsoft.com/office/officeart/2005/8/layout/process5"/>
    <dgm:cxn modelId="{C2A23677-41EB-1A43-840C-96A14B9005B0}" type="presParOf" srcId="{229B60D6-FB4E-B945-8BA5-0D83166D5A4E}" destId="{30FE1048-E310-AE4D-AF62-D604896DBD0F}" srcOrd="0" destOrd="0" presId="urn:microsoft.com/office/officeart/2005/8/layout/process5"/>
    <dgm:cxn modelId="{DE99AEC6-B2FC-A84A-8763-E269EF5606F5}" type="presParOf" srcId="{229B60D6-FB4E-B945-8BA5-0D83166D5A4E}" destId="{6D86778B-B5EF-FA43-8A44-BAE23165875A}" srcOrd="1" destOrd="0" presId="urn:microsoft.com/office/officeart/2005/8/layout/process5"/>
    <dgm:cxn modelId="{86AD6B51-D1D8-9D42-A82F-23461BD9C8F9}" type="presParOf" srcId="{6D86778B-B5EF-FA43-8A44-BAE23165875A}" destId="{22E89C92-3A8E-774D-B6DB-D5DA86056DAA}" srcOrd="0" destOrd="0" presId="urn:microsoft.com/office/officeart/2005/8/layout/process5"/>
    <dgm:cxn modelId="{574710B9-D82C-7C40-A30C-F6BA61E1BE6D}" type="presParOf" srcId="{229B60D6-FB4E-B945-8BA5-0D83166D5A4E}" destId="{5E38BB58-13A9-254B-84D6-BB3014D24B1C}" srcOrd="2" destOrd="0" presId="urn:microsoft.com/office/officeart/2005/8/layout/process5"/>
    <dgm:cxn modelId="{508B7418-FC96-544D-8F6A-69D1906BF1CE}" type="presParOf" srcId="{229B60D6-FB4E-B945-8BA5-0D83166D5A4E}" destId="{27EF43B2-5F03-EA42-8B9B-CA455C9E0CA1}" srcOrd="3" destOrd="0" presId="urn:microsoft.com/office/officeart/2005/8/layout/process5"/>
    <dgm:cxn modelId="{516ED7C5-BB24-1545-A76B-461B2C3FBE26}" type="presParOf" srcId="{27EF43B2-5F03-EA42-8B9B-CA455C9E0CA1}" destId="{BF0DAD88-BB9D-D243-BEE7-3186D336FA02}" srcOrd="0" destOrd="0" presId="urn:microsoft.com/office/officeart/2005/8/layout/process5"/>
    <dgm:cxn modelId="{957FAEE8-B2E5-E54F-BA2C-1A03D197116B}" type="presParOf" srcId="{229B60D6-FB4E-B945-8BA5-0D83166D5A4E}" destId="{F72DE1F1-E1AC-584F-A6F9-F9B89304A86D}" srcOrd="4" destOrd="0" presId="urn:microsoft.com/office/officeart/2005/8/layout/process5"/>
    <dgm:cxn modelId="{DB067ADF-1667-164E-9279-CB9237956346}" type="presParOf" srcId="{229B60D6-FB4E-B945-8BA5-0D83166D5A4E}" destId="{21C0DED2-5853-B343-B4B2-15DAA015CFBA}" srcOrd="5" destOrd="0" presId="urn:microsoft.com/office/officeart/2005/8/layout/process5"/>
    <dgm:cxn modelId="{C20661B2-6986-B940-8767-CFE1B6432242}" type="presParOf" srcId="{21C0DED2-5853-B343-B4B2-15DAA015CFBA}" destId="{C098937A-C9A9-774B-806E-03665DB49020}" srcOrd="0" destOrd="0" presId="urn:microsoft.com/office/officeart/2005/8/layout/process5"/>
    <dgm:cxn modelId="{815E5AED-077A-1C45-B715-68A8A734541F}" type="presParOf" srcId="{229B60D6-FB4E-B945-8BA5-0D83166D5A4E}" destId="{E33AFA5A-CEB8-5848-AFE5-A8576B2F7BAA}" srcOrd="6" destOrd="0" presId="urn:microsoft.com/office/officeart/2005/8/layout/process5"/>
    <dgm:cxn modelId="{BE3F8AE3-B8FA-6647-9C74-9CC5A0F5E3AD}" type="presParOf" srcId="{229B60D6-FB4E-B945-8BA5-0D83166D5A4E}" destId="{90A34F8B-03C7-E545-BF8F-88CBD7D4120E}" srcOrd="7" destOrd="0" presId="urn:microsoft.com/office/officeart/2005/8/layout/process5"/>
    <dgm:cxn modelId="{38CDD565-1C80-A84B-AEC1-6CC88D1DC266}" type="presParOf" srcId="{90A34F8B-03C7-E545-BF8F-88CBD7D4120E}" destId="{268AFA33-9253-C642-9D27-5E21B0C3EECC}" srcOrd="0" destOrd="0" presId="urn:microsoft.com/office/officeart/2005/8/layout/process5"/>
    <dgm:cxn modelId="{2DF52AE8-0BE3-A643-A630-323D499CFD13}" type="presParOf" srcId="{229B60D6-FB4E-B945-8BA5-0D83166D5A4E}" destId="{554C47BD-63B1-D147-91E3-40F401814FFB}" srcOrd="8" destOrd="0" presId="urn:microsoft.com/office/officeart/2005/8/layout/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E1048-E310-AE4D-AF62-D604896DBD0F}">
      <dsp:nvSpPr>
        <dsp:cNvPr id="0" name=""/>
        <dsp:cNvSpPr/>
      </dsp:nvSpPr>
      <dsp:spPr>
        <a:xfrm>
          <a:off x="0" y="864267"/>
          <a:ext cx="1772082" cy="106324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0" i="0" kern="1200" dirty="0"/>
            <a:t>Fully unsupervised pipeline:</a:t>
          </a:r>
          <a:endParaRPr lang="en-US" sz="1400" kern="1200" dirty="0"/>
        </a:p>
      </dsp:txBody>
      <dsp:txXfrm>
        <a:off x="31141" y="895408"/>
        <a:ext cx="1709800" cy="1000967"/>
      </dsp:txXfrm>
    </dsp:sp>
    <dsp:sp modelId="{6D86778B-B5EF-FA43-8A44-BAE23165875A}">
      <dsp:nvSpPr>
        <dsp:cNvPr id="0" name=""/>
        <dsp:cNvSpPr/>
      </dsp:nvSpPr>
      <dsp:spPr>
        <a:xfrm rot="21521123">
          <a:off x="1929233" y="1147868"/>
          <a:ext cx="378810" cy="439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929248" y="1237067"/>
        <a:ext cx="265167" cy="263686"/>
      </dsp:txXfrm>
    </dsp:sp>
    <dsp:sp modelId="{5E38BB58-13A9-254B-84D6-BB3014D24B1C}">
      <dsp:nvSpPr>
        <dsp:cNvPr id="0" name=""/>
        <dsp:cNvSpPr/>
      </dsp:nvSpPr>
      <dsp:spPr>
        <a:xfrm>
          <a:off x="2486632" y="807203"/>
          <a:ext cx="1772082" cy="106324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0" i="0" kern="1200" dirty="0" err="1"/>
            <a:t>DistilBERT</a:t>
          </a:r>
          <a:r>
            <a:rPr lang="en-CA" sz="1400" b="0" i="0" kern="1200" dirty="0"/>
            <a:t> for semantic embeddings</a:t>
          </a:r>
          <a:endParaRPr lang="en-US" sz="1400" kern="1200" dirty="0"/>
        </a:p>
      </dsp:txBody>
      <dsp:txXfrm>
        <a:off x="2517773" y="838344"/>
        <a:ext cx="1709800" cy="1000967"/>
      </dsp:txXfrm>
    </dsp:sp>
    <dsp:sp modelId="{27EF43B2-5F03-EA42-8B9B-CA455C9E0CA1}">
      <dsp:nvSpPr>
        <dsp:cNvPr id="0" name=""/>
        <dsp:cNvSpPr/>
      </dsp:nvSpPr>
      <dsp:spPr>
        <a:xfrm>
          <a:off x="4414657" y="1119089"/>
          <a:ext cx="375681" cy="439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414657" y="1206984"/>
        <a:ext cx="262977" cy="263686"/>
      </dsp:txXfrm>
    </dsp:sp>
    <dsp:sp modelId="{F72DE1F1-E1AC-584F-A6F9-F9B89304A86D}">
      <dsp:nvSpPr>
        <dsp:cNvPr id="0" name=""/>
        <dsp:cNvSpPr/>
      </dsp:nvSpPr>
      <dsp:spPr>
        <a:xfrm>
          <a:off x="4967547" y="807203"/>
          <a:ext cx="1772082" cy="106324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0" i="0" kern="1200"/>
            <a:t>TCN for temporal context modeling</a:t>
          </a:r>
          <a:endParaRPr lang="en-US" sz="1400" kern="1200"/>
        </a:p>
      </dsp:txBody>
      <dsp:txXfrm>
        <a:off x="4998688" y="838344"/>
        <a:ext cx="1709800" cy="1000967"/>
      </dsp:txXfrm>
    </dsp:sp>
    <dsp:sp modelId="{21C0DED2-5853-B343-B4B2-15DAA015CFBA}">
      <dsp:nvSpPr>
        <dsp:cNvPr id="0" name=""/>
        <dsp:cNvSpPr/>
      </dsp:nvSpPr>
      <dsp:spPr>
        <a:xfrm>
          <a:off x="6895573" y="1119089"/>
          <a:ext cx="375681" cy="439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895573" y="1206984"/>
        <a:ext cx="262977" cy="263686"/>
      </dsp:txXfrm>
    </dsp:sp>
    <dsp:sp modelId="{E33AFA5A-CEB8-5848-AFE5-A8576B2F7BAA}">
      <dsp:nvSpPr>
        <dsp:cNvPr id="0" name=""/>
        <dsp:cNvSpPr/>
      </dsp:nvSpPr>
      <dsp:spPr>
        <a:xfrm>
          <a:off x="7448463" y="807203"/>
          <a:ext cx="1772082" cy="106324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0" i="0" kern="1200"/>
            <a:t>Heuristic features: time gap, sentiment shift, speaker change, keywords</a:t>
          </a:r>
          <a:endParaRPr lang="en-US" sz="1400" kern="1200"/>
        </a:p>
      </dsp:txBody>
      <dsp:txXfrm>
        <a:off x="7479604" y="838344"/>
        <a:ext cx="1709800" cy="1000967"/>
      </dsp:txXfrm>
    </dsp:sp>
    <dsp:sp modelId="{90A34F8B-03C7-E545-BF8F-88CBD7D4120E}">
      <dsp:nvSpPr>
        <dsp:cNvPr id="0" name=""/>
        <dsp:cNvSpPr/>
      </dsp:nvSpPr>
      <dsp:spPr>
        <a:xfrm>
          <a:off x="9376489" y="1119089"/>
          <a:ext cx="375681" cy="439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9376489" y="1206984"/>
        <a:ext cx="262977" cy="263686"/>
      </dsp:txXfrm>
    </dsp:sp>
    <dsp:sp modelId="{554C47BD-63B1-D147-91E3-40F401814FFB}">
      <dsp:nvSpPr>
        <dsp:cNvPr id="0" name=""/>
        <dsp:cNvSpPr/>
      </dsp:nvSpPr>
      <dsp:spPr>
        <a:xfrm>
          <a:off x="9929378" y="807203"/>
          <a:ext cx="1772082" cy="106324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0" i="0" kern="1200"/>
            <a:t>Clustering (k=2) to detect topic shift points</a:t>
          </a:r>
          <a:endParaRPr lang="en-US" sz="1400" kern="1200"/>
        </a:p>
      </dsp:txBody>
      <dsp:txXfrm>
        <a:off x="9960519" y="838344"/>
        <a:ext cx="1709800" cy="1000967"/>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4846E-0101-EB43-83E9-EB9C2CD7C35B}" type="datetimeFigureOut">
              <a:rPr lang="en-US" smtClean="0"/>
              <a:t>7/10/25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6BB9E8-6EE2-3B46-AE8A-21A2493E13EC}" type="slidenum">
              <a:rPr lang="en-US" smtClean="0"/>
              <a:t>‹#›</a:t>
            </a:fld>
            <a:endParaRPr lang="en-US"/>
          </a:p>
        </p:txBody>
      </p:sp>
    </p:spTree>
    <p:extLst>
      <p:ext uri="{BB962C8B-B14F-4D97-AF65-F5344CB8AC3E}">
        <p14:creationId xmlns:p14="http://schemas.microsoft.com/office/powerpoint/2010/main" val="3905647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Good morning everyone. My name is Kevin Liu, and I’m delighted to present our research titled ': Unsupervised Topic Shift Detection in Chats.' This work was conducted in collaboration with Professor Benjamin Fung </a:t>
            </a:r>
            <a:r>
              <a:rPr lang="en-CA" dirty="0"/>
              <a:t>at</a:t>
            </a:r>
            <a:r>
              <a:rPr lang="zh-CN" altLang="en-US" dirty="0"/>
              <a:t> </a:t>
            </a:r>
            <a:r>
              <a:rPr lang="en-US" altLang="zh-CN" dirty="0" err="1"/>
              <a:t>mcgill</a:t>
            </a:r>
            <a:r>
              <a:rPr lang="en-US" altLang="zh-CN" dirty="0"/>
              <a:t> university </a:t>
            </a:r>
            <a:r>
              <a:rPr dirty="0"/>
              <a:t>and our co-authors from Université Laval and the University of Manitoba. In the next few minutes, I’ll walk you through the motivation, methodology, experimental results, and future work of this project.</a:t>
            </a:r>
          </a:p>
        </p:txBody>
      </p:sp>
      <p:sp>
        <p:nvSpPr>
          <p:cNvPr id="4" name="Slide Number Placeholder 3"/>
          <p:cNvSpPr>
            <a:spLocks noGrp="1"/>
          </p:cNvSpPr>
          <p:nvPr>
            <p:ph type="sldNum" sz="quarter" idx="5"/>
          </p:nvPr>
        </p:nvSpPr>
        <p:spPr/>
        <p:txBody>
          <a:bodyPr/>
          <a:lstStyle/>
          <a:p>
            <a:fld id="{E06BB9E8-6EE2-3B46-AE8A-21A2493E13EC}" type="slidenum">
              <a:rPr lang="en-US" smtClean="0"/>
              <a:t>1</a:t>
            </a:fld>
            <a:endParaRPr lang="en-US"/>
          </a:p>
        </p:txBody>
      </p:sp>
    </p:spTree>
    <p:extLst>
      <p:ext uri="{BB962C8B-B14F-4D97-AF65-F5344CB8AC3E}">
        <p14:creationId xmlns:p14="http://schemas.microsoft.com/office/powerpoint/2010/main" val="281875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effectLst/>
                <a:latin typeface="Helvetica" pitchFamily="2" charset="0"/>
              </a:rPr>
              <a:t>We</a:t>
            </a:r>
            <a:r>
              <a:rPr lang="zh-CN" altLang="en-US" sz="1200" dirty="0">
                <a:effectLst/>
                <a:latin typeface="Helvetica" pitchFamily="2" charset="0"/>
              </a:rPr>
              <a:t> </a:t>
            </a:r>
            <a:r>
              <a:rPr lang="en-CA" sz="1200" dirty="0">
                <a:effectLst/>
                <a:latin typeface="Helvetica" pitchFamily="2" charset="0"/>
              </a:rPr>
              <a:t>compare </a:t>
            </a:r>
            <a:r>
              <a:rPr lang="en-CA" sz="1200" dirty="0" err="1">
                <a:effectLst/>
                <a:latin typeface="Helvetica" pitchFamily="2" charset="0"/>
              </a:rPr>
              <a:t>ChatSense</a:t>
            </a:r>
            <a:r>
              <a:rPr lang="en-CA" sz="1200" dirty="0">
                <a:effectLst/>
                <a:latin typeface="Helvetica" pitchFamily="2" charset="0"/>
              </a:rPr>
              <a:t> to several baselines, including LDA, TF-IDF, Word2Vec, and </a:t>
            </a:r>
            <a:r>
              <a:rPr lang="en-CA" sz="1200" dirty="0" err="1">
                <a:effectLst/>
                <a:latin typeface="Helvetica" pitchFamily="2" charset="0"/>
              </a:rPr>
              <a:t>DistilBERT</a:t>
            </a:r>
            <a:r>
              <a:rPr lang="en-CA" sz="1200" dirty="0">
                <a:effectLst/>
                <a:latin typeface="Helvetica" pitchFamily="2" charset="0"/>
              </a:rPr>
              <a:t> with k-means</a:t>
            </a:r>
            <a:r>
              <a:rPr lang="en-US" altLang="zh-CN" sz="1200" dirty="0">
                <a:effectLst/>
                <a:latin typeface="Helvetica" pitchFamily="2" charset="0"/>
              </a:rPr>
              <a:t>.</a:t>
            </a:r>
            <a:endParaRPr lang="en-CA" sz="1200" dirty="0">
              <a:effectLst/>
              <a:latin typeface="Helvetica" pitchFamily="2" charset="0"/>
            </a:endParaRPr>
          </a:p>
          <a:p>
            <a:endParaRPr lang="en-CA" dirty="0"/>
          </a:p>
          <a:p>
            <a:r>
              <a:rPr lang="en-CA" dirty="0"/>
              <a:t>For evaluation, we use two metrics: accuracy, which measures how well we detect true topic shifts, and </a:t>
            </a:r>
            <a:r>
              <a:rPr lang="en-CA" dirty="0" err="1"/>
              <a:t>WindowDiff</a:t>
            </a:r>
            <a:r>
              <a:rPr lang="en-CA" dirty="0"/>
              <a:t>, a standard segmentation alignment metric. It indicates how well </a:t>
            </a:r>
            <a:r>
              <a:rPr lang="en-CA" dirty="0" err="1"/>
              <a:t>chatsense</a:t>
            </a:r>
            <a:r>
              <a:rPr lang="en-CA" dirty="0"/>
              <a:t> alignment with human annotations.</a:t>
            </a:r>
            <a:endParaRPr dirty="0"/>
          </a:p>
        </p:txBody>
      </p:sp>
      <p:sp>
        <p:nvSpPr>
          <p:cNvPr id="4" name="Slide Number Placeholder 3"/>
          <p:cNvSpPr>
            <a:spLocks noGrp="1"/>
          </p:cNvSpPr>
          <p:nvPr>
            <p:ph type="sldNum" sz="quarter" idx="5"/>
          </p:nvPr>
        </p:nvSpPr>
        <p:spPr/>
        <p:txBody>
          <a:bodyPr/>
          <a:lstStyle/>
          <a:p>
            <a:fld id="{E06BB9E8-6EE2-3B46-AE8A-21A2493E13EC}" type="slidenum">
              <a:rPr lang="en-US" smtClean="0"/>
              <a:t>10</a:t>
            </a:fld>
            <a:endParaRPr lang="en-US"/>
          </a:p>
        </p:txBody>
      </p:sp>
    </p:spTree>
    <p:extLst>
      <p:ext uri="{BB962C8B-B14F-4D97-AF65-F5344CB8AC3E}">
        <p14:creationId xmlns:p14="http://schemas.microsoft.com/office/powerpoint/2010/main" val="3912822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table summarizes our performance compared to several baseline models. These include traditional methods like TF-IDF and LDA, pretrained embeddings like Word2Vec, and even </a:t>
            </a:r>
            <a:r>
              <a:rPr lang="en-CA" dirty="0" err="1"/>
              <a:t>DistilBERT</a:t>
            </a:r>
            <a:r>
              <a:rPr lang="en-CA" dirty="0"/>
              <a:t> with simple clustering. Across all datasets, </a:t>
            </a:r>
            <a:r>
              <a:rPr lang="en-CA" dirty="0" err="1"/>
              <a:t>ChatSense</a:t>
            </a:r>
            <a:r>
              <a:rPr lang="en-CA" dirty="0"/>
              <a:t> consistently outperforms these baselines. We achieve around 72 to 76 percent accuracy and competitive </a:t>
            </a:r>
            <a:r>
              <a:rPr lang="en-CA" dirty="0" err="1"/>
              <a:t>WindowDiff</a:t>
            </a:r>
            <a:r>
              <a:rPr lang="en-CA" dirty="0"/>
              <a:t> values around 0.94 to 0.99. These results show that our method is both accurate and robust—even without supervision.</a:t>
            </a:r>
          </a:p>
        </p:txBody>
      </p:sp>
      <p:sp>
        <p:nvSpPr>
          <p:cNvPr id="4" name="Slide Number Placeholder 3"/>
          <p:cNvSpPr>
            <a:spLocks noGrp="1"/>
          </p:cNvSpPr>
          <p:nvPr>
            <p:ph type="sldNum" sz="quarter" idx="5"/>
          </p:nvPr>
        </p:nvSpPr>
        <p:spPr/>
        <p:txBody>
          <a:bodyPr/>
          <a:lstStyle/>
          <a:p>
            <a:fld id="{E06BB9E8-6EE2-3B46-AE8A-21A2493E13EC}" type="slidenum">
              <a:rPr lang="en-US" smtClean="0"/>
              <a:t>11</a:t>
            </a:fld>
            <a:endParaRPr lang="en-US"/>
          </a:p>
        </p:txBody>
      </p:sp>
    </p:spTree>
    <p:extLst>
      <p:ext uri="{BB962C8B-B14F-4D97-AF65-F5344CB8AC3E}">
        <p14:creationId xmlns:p14="http://schemas.microsoft.com/office/powerpoint/2010/main" val="1391383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are the key takeaways. </a:t>
            </a:r>
            <a:r>
              <a:rPr lang="en-CA" dirty="0" err="1"/>
              <a:t>ChatSense</a:t>
            </a:r>
            <a:r>
              <a:rPr lang="en-CA" dirty="0"/>
              <a:t> performs reliably across messy, informal chats. It’s completely unsupervised, requiring no annotation. And it generalizes well to different topics and domains. This makes it ideal for real-world deployment in systems like chat summarization, moderation,, or virtual assistant memory segmentation. Its modularity and low resource requirement also make it scalable and lightweight.</a:t>
            </a:r>
          </a:p>
        </p:txBody>
      </p:sp>
      <p:sp>
        <p:nvSpPr>
          <p:cNvPr id="4" name="Slide Number Placeholder 3"/>
          <p:cNvSpPr>
            <a:spLocks noGrp="1"/>
          </p:cNvSpPr>
          <p:nvPr>
            <p:ph type="sldNum" sz="quarter" idx="5"/>
          </p:nvPr>
        </p:nvSpPr>
        <p:spPr/>
        <p:txBody>
          <a:bodyPr/>
          <a:lstStyle/>
          <a:p>
            <a:fld id="{E06BB9E8-6EE2-3B46-AE8A-21A2493E13EC}" type="slidenum">
              <a:rPr lang="en-US" smtClean="0"/>
              <a:t>12</a:t>
            </a:fld>
            <a:endParaRPr lang="en-US"/>
          </a:p>
        </p:txBody>
      </p:sp>
    </p:spTree>
    <p:extLst>
      <p:ext uri="{BB962C8B-B14F-4D97-AF65-F5344CB8AC3E}">
        <p14:creationId xmlns:p14="http://schemas.microsoft.com/office/powerpoint/2010/main" val="1942468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Looking forward, there are several exciting directions. We plan to explore adaptive clustering methods like hierarchical or non-parametric models to improve segmentation granularity. We’re also working on extending </a:t>
            </a:r>
            <a:r>
              <a:rPr lang="en-CA" dirty="0" err="1"/>
              <a:t>ChatSense</a:t>
            </a:r>
            <a:r>
              <a:rPr lang="en-CA" dirty="0"/>
              <a:t> to multilingual and code-switched data. Finally, we want to support streaming chats, allowing for real-time topic shift detection as messages arrive. Our source code is open, and we welcome collaboration or feedback from the community.</a:t>
            </a:r>
          </a:p>
        </p:txBody>
      </p:sp>
      <p:sp>
        <p:nvSpPr>
          <p:cNvPr id="4" name="Slide Number Placeholder 3"/>
          <p:cNvSpPr>
            <a:spLocks noGrp="1"/>
          </p:cNvSpPr>
          <p:nvPr>
            <p:ph type="sldNum" sz="quarter" idx="5"/>
          </p:nvPr>
        </p:nvSpPr>
        <p:spPr/>
        <p:txBody>
          <a:bodyPr/>
          <a:lstStyle/>
          <a:p>
            <a:fld id="{E06BB9E8-6EE2-3B46-AE8A-21A2493E13EC}" type="slidenum">
              <a:rPr lang="en-US" smtClean="0"/>
              <a:t>13</a:t>
            </a:fld>
            <a:endParaRPr lang="en-US"/>
          </a:p>
        </p:txBody>
      </p:sp>
    </p:spTree>
    <p:extLst>
      <p:ext uri="{BB962C8B-B14F-4D97-AF65-F5344CB8AC3E}">
        <p14:creationId xmlns:p14="http://schemas.microsoft.com/office/powerpoint/2010/main" val="2288445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effectLst/>
                <a:latin typeface="Helvetica" pitchFamily="2" charset="0"/>
              </a:rPr>
              <a:t>Thank you for your time. </a:t>
            </a:r>
            <a:endParaRPr lang="en-CA" dirty="0"/>
          </a:p>
          <a:p>
            <a:r>
              <a:rPr lang="en-CA" sz="1200" dirty="0">
                <a:effectLst/>
                <a:latin typeface="Helvetica" pitchFamily="2" charset="0"/>
              </a:rPr>
              <a:t>I would be happy to take any questions. </a:t>
            </a:r>
            <a:endParaRPr lang="en-CA" dirty="0"/>
          </a:p>
          <a:p>
            <a:endParaRPr dirty="0"/>
          </a:p>
        </p:txBody>
      </p:sp>
      <p:sp>
        <p:nvSpPr>
          <p:cNvPr id="4" name="Slide Number Placeholder 3"/>
          <p:cNvSpPr>
            <a:spLocks noGrp="1"/>
          </p:cNvSpPr>
          <p:nvPr>
            <p:ph type="sldNum" sz="quarter" idx="5"/>
          </p:nvPr>
        </p:nvSpPr>
        <p:spPr/>
        <p:txBody>
          <a:bodyPr/>
          <a:lstStyle/>
          <a:p>
            <a:fld id="{E06BB9E8-6EE2-3B46-AE8A-21A2493E13EC}" type="slidenum">
              <a:rPr lang="en-US" smtClean="0"/>
              <a:t>14</a:t>
            </a:fld>
            <a:endParaRPr lang="en-US"/>
          </a:p>
        </p:txBody>
      </p:sp>
    </p:spTree>
    <p:extLst>
      <p:ext uri="{BB962C8B-B14F-4D97-AF65-F5344CB8AC3E}">
        <p14:creationId xmlns:p14="http://schemas.microsoft.com/office/powerpoint/2010/main" val="3089724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b="0" i="0" u="none" strike="noStrike" dirty="0">
                <a:solidFill>
                  <a:srgbClr val="000000"/>
                </a:solidFill>
                <a:effectLst/>
              </a:rPr>
              <a:t>Group chats have become a central part of how we communicate—both in daily life and in professional settings.</a:t>
            </a:r>
            <a:br>
              <a:rPr lang="en-CA" b="0" i="0" u="none" strike="noStrike" dirty="0">
                <a:solidFill>
                  <a:srgbClr val="000000"/>
                </a:solidFill>
                <a:effectLst/>
              </a:rPr>
            </a:br>
            <a:r>
              <a:rPr lang="en-CA" b="0" i="0" u="none" strike="noStrike" dirty="0">
                <a:solidFill>
                  <a:srgbClr val="000000"/>
                </a:solidFill>
                <a:effectLst/>
              </a:rPr>
              <a:t>Platforms like </a:t>
            </a:r>
            <a:r>
              <a:rPr lang="en-CA" b="1" i="0" u="none" strike="noStrike" dirty="0">
                <a:solidFill>
                  <a:srgbClr val="000000"/>
                </a:solidFill>
                <a:effectLst/>
              </a:rPr>
              <a:t>Slack, WhatsApp, Microsoft Teams, and WeChat</a:t>
            </a:r>
            <a:r>
              <a:rPr lang="en-CA" b="0" i="0" u="none" strike="noStrike" dirty="0">
                <a:solidFill>
                  <a:srgbClr val="000000"/>
                </a:solidFill>
                <a:effectLst/>
              </a:rPr>
              <a:t> dominate modern messaging.</a:t>
            </a:r>
          </a:p>
          <a:p>
            <a:pPr algn="l"/>
            <a:r>
              <a:rPr lang="en-CA" b="0" i="0" u="none" strike="noStrike" dirty="0">
                <a:solidFill>
                  <a:srgbClr val="000000"/>
                </a:solidFill>
                <a:effectLst/>
              </a:rPr>
              <a:t>From coordinating tasks, to sharing updates, to making group decisions—</a:t>
            </a:r>
            <a:r>
              <a:rPr lang="en-CA" b="1" i="0" u="none" strike="noStrike" dirty="0">
                <a:solidFill>
                  <a:srgbClr val="000000"/>
                </a:solidFill>
                <a:effectLst/>
              </a:rPr>
              <a:t>group chats are everywhere</a:t>
            </a:r>
            <a:r>
              <a:rPr lang="en-CA" b="0" i="0" u="none" strike="noStrike" dirty="0">
                <a:solidFill>
                  <a:srgbClr val="000000"/>
                </a:solidFill>
                <a:effectLst/>
              </a:rPr>
              <a:t>.</a:t>
            </a:r>
          </a:p>
          <a:p>
            <a:pPr algn="l"/>
            <a:r>
              <a:rPr lang="en-CA" b="0" i="0" u="none" strike="noStrike" dirty="0">
                <a:solidFill>
                  <a:srgbClr val="000000"/>
                </a:solidFill>
                <a:effectLst/>
              </a:rPr>
              <a:t>But with their convenience comes complexity.</a:t>
            </a:r>
            <a:br>
              <a:rPr lang="en-CA" b="0" i="0" u="none" strike="noStrike" dirty="0">
                <a:solidFill>
                  <a:srgbClr val="000000"/>
                </a:solidFill>
                <a:effectLst/>
              </a:rPr>
            </a:br>
            <a:r>
              <a:rPr lang="en-CA" b="0" i="0" u="none" strike="noStrike" dirty="0">
                <a:solidFill>
                  <a:srgbClr val="000000"/>
                </a:solidFill>
                <a:effectLst/>
              </a:rPr>
              <a:t>As usage grows, these chats become harder to manage, harder to follow, and much harder to summarize or analyze.</a:t>
            </a:r>
            <a:br>
              <a:rPr lang="en-CA" b="0" i="0" u="none" strike="noStrike" dirty="0">
                <a:solidFill>
                  <a:srgbClr val="000000"/>
                </a:solidFill>
                <a:effectLst/>
              </a:rPr>
            </a:br>
            <a:r>
              <a:rPr lang="en-CA" b="0" i="0" u="none" strike="noStrike" dirty="0">
                <a:solidFill>
                  <a:srgbClr val="000000"/>
                </a:solidFill>
                <a:effectLst/>
              </a:rPr>
              <a:t>And that brings us to the research problem we’re tackling today.</a:t>
            </a:r>
          </a:p>
        </p:txBody>
      </p:sp>
      <p:sp>
        <p:nvSpPr>
          <p:cNvPr id="4" name="Slide Number Placeholder 3"/>
          <p:cNvSpPr>
            <a:spLocks noGrp="1"/>
          </p:cNvSpPr>
          <p:nvPr>
            <p:ph type="sldNum" sz="quarter" idx="5"/>
          </p:nvPr>
        </p:nvSpPr>
        <p:spPr/>
        <p:txBody>
          <a:bodyPr/>
          <a:lstStyle/>
          <a:p>
            <a:fld id="{E06BB9E8-6EE2-3B46-AE8A-21A2493E13EC}" type="slidenum">
              <a:rPr lang="en-US" smtClean="0"/>
              <a:t>2</a:t>
            </a:fld>
            <a:endParaRPr lang="en-US"/>
          </a:p>
        </p:txBody>
      </p:sp>
    </p:spTree>
    <p:extLst>
      <p:ext uri="{BB962C8B-B14F-4D97-AF65-F5344CB8AC3E}">
        <p14:creationId xmlns:p14="http://schemas.microsoft.com/office/powerpoint/2010/main" val="3853539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b="0" i="0" u="none" strike="noStrike" dirty="0">
                <a:solidFill>
                  <a:srgbClr val="000000"/>
                </a:solidFill>
                <a:effectLst/>
              </a:rPr>
              <a:t>Now let’s take a closer look at why chat logs are hard to work with.</a:t>
            </a:r>
          </a:p>
          <a:p>
            <a:pPr algn="l"/>
            <a:r>
              <a:rPr lang="en-CA" b="0" i="0" u="none" strike="noStrike" dirty="0">
                <a:solidFill>
                  <a:srgbClr val="000000"/>
                </a:solidFill>
                <a:effectLst/>
              </a:rPr>
              <a:t>Unlike formal documents or emails, </a:t>
            </a:r>
            <a:r>
              <a:rPr lang="en-CA" b="1" i="0" u="none" strike="noStrike" dirty="0">
                <a:solidFill>
                  <a:srgbClr val="000000"/>
                </a:solidFill>
                <a:effectLst/>
              </a:rPr>
              <a:t>group chats are messy</a:t>
            </a:r>
            <a:r>
              <a:rPr lang="en-CA" b="0" i="0" u="none" strike="noStrike" dirty="0">
                <a:solidFill>
                  <a:srgbClr val="000000"/>
                </a:solidFill>
                <a:effectLst/>
              </a:rPr>
              <a:t>.</a:t>
            </a:r>
            <a:br>
              <a:rPr lang="en-CA" b="0" i="0" u="none" strike="noStrike" dirty="0">
                <a:solidFill>
                  <a:srgbClr val="000000"/>
                </a:solidFill>
                <a:effectLst/>
              </a:rPr>
            </a:br>
            <a:r>
              <a:rPr lang="en-CA" b="0" i="0" u="none" strike="noStrike" dirty="0">
                <a:solidFill>
                  <a:srgbClr val="000000"/>
                </a:solidFill>
                <a:effectLst/>
              </a:rPr>
              <a:t>Messages are often </a:t>
            </a:r>
            <a:r>
              <a:rPr lang="en-CA" b="1" i="0" u="none" strike="noStrike" dirty="0">
                <a:solidFill>
                  <a:srgbClr val="000000"/>
                </a:solidFill>
                <a:effectLst/>
              </a:rPr>
              <a:t>short</a:t>
            </a:r>
            <a:r>
              <a:rPr lang="en-CA" b="0" i="0" u="none" strike="noStrike" dirty="0">
                <a:solidFill>
                  <a:srgbClr val="000000"/>
                </a:solidFill>
                <a:effectLst/>
              </a:rPr>
              <a:t>, </a:t>
            </a:r>
            <a:r>
              <a:rPr lang="en-CA" b="1" i="0" u="none" strike="noStrike" dirty="0">
                <a:solidFill>
                  <a:srgbClr val="000000"/>
                </a:solidFill>
                <a:effectLst/>
              </a:rPr>
              <a:t>asynchronous</a:t>
            </a:r>
            <a:r>
              <a:rPr lang="en-CA" b="0" i="0" u="none" strike="noStrike" dirty="0">
                <a:solidFill>
                  <a:srgbClr val="000000"/>
                </a:solidFill>
                <a:effectLst/>
              </a:rPr>
              <a:t>, and </a:t>
            </a:r>
            <a:r>
              <a:rPr lang="en-CA" b="1" i="0" u="none" strike="noStrike" dirty="0">
                <a:solidFill>
                  <a:srgbClr val="000000"/>
                </a:solidFill>
                <a:effectLst/>
              </a:rPr>
              <a:t>informal</a:t>
            </a:r>
            <a:r>
              <a:rPr lang="en-CA" b="0" i="0" u="none" strike="noStrike" dirty="0">
                <a:solidFill>
                  <a:srgbClr val="000000"/>
                </a:solidFill>
                <a:effectLst/>
              </a:rPr>
              <a:t>—people use slang, typos, emojis, and even switch between languages.</a:t>
            </a:r>
          </a:p>
          <a:p>
            <a:pPr algn="l"/>
            <a:r>
              <a:rPr lang="en-CA" b="0" i="0" u="none" strike="noStrike" dirty="0">
                <a:solidFill>
                  <a:srgbClr val="000000"/>
                </a:solidFill>
                <a:effectLst/>
              </a:rPr>
              <a:t>There’s </a:t>
            </a:r>
            <a:r>
              <a:rPr lang="en-CA" b="1" i="0" u="none" strike="noStrike" dirty="0">
                <a:solidFill>
                  <a:srgbClr val="000000"/>
                </a:solidFill>
                <a:effectLst/>
              </a:rPr>
              <a:t>no thread structure</a:t>
            </a:r>
            <a:r>
              <a:rPr lang="en-CA" b="0" i="0" u="none" strike="noStrike" dirty="0">
                <a:solidFill>
                  <a:srgbClr val="000000"/>
                </a:solidFill>
                <a:effectLst/>
              </a:rPr>
              <a:t>. Messages just stack up linearly, even if they’re about completely different topics.</a:t>
            </a:r>
            <a:br>
              <a:rPr lang="en-CA" b="0" i="0" u="none" strike="noStrike" dirty="0">
                <a:solidFill>
                  <a:srgbClr val="000000"/>
                </a:solidFill>
                <a:effectLst/>
              </a:rPr>
            </a:br>
            <a:r>
              <a:rPr lang="en-CA" b="0" i="0" u="none" strike="noStrike" dirty="0">
                <a:solidFill>
                  <a:srgbClr val="000000"/>
                </a:solidFill>
                <a:effectLst/>
              </a:rPr>
              <a:t>And what’s worse, </a:t>
            </a:r>
            <a:r>
              <a:rPr lang="en-CA" b="1" i="0" u="none" strike="noStrike" dirty="0">
                <a:solidFill>
                  <a:srgbClr val="000000"/>
                </a:solidFill>
                <a:effectLst/>
              </a:rPr>
              <a:t>topics can shift abruptly</a:t>
            </a:r>
            <a:r>
              <a:rPr lang="en-CA" b="0" i="0" u="none" strike="noStrike" dirty="0">
                <a:solidFill>
                  <a:srgbClr val="000000"/>
                </a:solidFill>
                <a:effectLst/>
              </a:rPr>
              <a:t>, with no clear signal or transition.</a:t>
            </a:r>
            <a:br>
              <a:rPr lang="en-CA" b="0" i="0" u="none" strike="noStrike" dirty="0">
                <a:solidFill>
                  <a:srgbClr val="000000"/>
                </a:solidFill>
                <a:effectLst/>
              </a:rPr>
            </a:br>
            <a:r>
              <a:rPr lang="en-CA" b="0" i="0" u="none" strike="noStrike" dirty="0">
                <a:solidFill>
                  <a:srgbClr val="000000"/>
                </a:solidFill>
                <a:effectLst/>
              </a:rPr>
              <a:t>One message might ask about scheduling a meeting, and the next jumps straight to food or housing.</a:t>
            </a:r>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4" name="Slide Number Placeholder 3"/>
          <p:cNvSpPr>
            <a:spLocks noGrp="1"/>
          </p:cNvSpPr>
          <p:nvPr>
            <p:ph type="sldNum" sz="quarter" idx="5"/>
          </p:nvPr>
        </p:nvSpPr>
        <p:spPr/>
        <p:txBody>
          <a:bodyPr/>
          <a:lstStyle/>
          <a:p>
            <a:fld id="{E06BB9E8-6EE2-3B46-AE8A-21A2493E13EC}" type="slidenum">
              <a:rPr lang="en-US" smtClean="0"/>
              <a:t>3</a:t>
            </a:fld>
            <a:endParaRPr lang="en-US"/>
          </a:p>
        </p:txBody>
      </p:sp>
    </p:spTree>
    <p:extLst>
      <p:ext uri="{BB962C8B-B14F-4D97-AF65-F5344CB8AC3E}">
        <p14:creationId xmlns:p14="http://schemas.microsoft.com/office/powerpoint/2010/main" val="3751242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b="1" i="0" u="none" strike="noStrike" dirty="0">
                <a:solidFill>
                  <a:srgbClr val="000000"/>
                </a:solidFill>
                <a:effectLst/>
              </a:rPr>
              <a:t>Therefore, Our goal</a:t>
            </a:r>
            <a:r>
              <a:rPr lang="en-CA" b="0" i="0" u="none" strike="noStrike" dirty="0">
                <a:solidFill>
                  <a:srgbClr val="000000"/>
                </a:solidFill>
                <a:effectLst/>
              </a:rPr>
              <a:t> is to automatically detect when the topic changes in a chat—</a:t>
            </a:r>
            <a:r>
              <a:rPr lang="en-CA" b="1" i="0" u="none" strike="noStrike" dirty="0">
                <a:solidFill>
                  <a:srgbClr val="000000"/>
                </a:solidFill>
                <a:effectLst/>
              </a:rPr>
              <a:t>without any manual supervision</a:t>
            </a:r>
            <a:r>
              <a:rPr lang="en-CA" b="0" i="0" u="none" strike="noStrike" dirty="0">
                <a:solidFill>
                  <a:srgbClr val="000000"/>
                </a:solidFill>
                <a:effectLst/>
              </a:rPr>
              <a:t>. This lays the foundation for downstream tasks like summarization, content filtering, and better user experience.</a:t>
            </a:r>
          </a:p>
          <a:p>
            <a:pPr algn="l"/>
            <a:r>
              <a:rPr lang="en-CA" b="0" i="0" u="none" strike="noStrike" dirty="0">
                <a:solidFill>
                  <a:srgbClr val="000000"/>
                </a:solidFill>
                <a:effectLst/>
              </a:rPr>
              <a:t>if we can accurately detect </a:t>
            </a:r>
            <a:r>
              <a:rPr lang="en-CA" b="1" i="0" u="none" strike="noStrike" dirty="0">
                <a:solidFill>
                  <a:srgbClr val="000000"/>
                </a:solidFill>
                <a:effectLst/>
              </a:rPr>
              <a:t>when a topic shift happens</a:t>
            </a:r>
            <a:r>
              <a:rPr lang="en-CA" b="0" i="0" u="none" strike="noStrike" dirty="0">
                <a:solidFill>
                  <a:srgbClr val="000000"/>
                </a:solidFill>
                <a:effectLst/>
              </a:rPr>
              <a:t>, we unlock a range of powerful applications:</a:t>
            </a:r>
          </a:p>
          <a:p>
            <a:pPr algn="l">
              <a:buFont typeface="Arial" panose="020B0604020202020204" pitchFamily="34" charset="0"/>
              <a:buChar char="•"/>
            </a:pPr>
            <a:r>
              <a:rPr lang="en-CA" b="0" i="0" u="none" strike="noStrike" dirty="0">
                <a:solidFill>
                  <a:srgbClr val="000000"/>
                </a:solidFill>
                <a:effectLst/>
              </a:rPr>
              <a:t>We can </a:t>
            </a:r>
            <a:r>
              <a:rPr lang="en-CA" b="1" i="0" u="none" strike="noStrike" dirty="0">
                <a:solidFill>
                  <a:srgbClr val="000000"/>
                </a:solidFill>
                <a:effectLst/>
              </a:rPr>
              <a:t>segment conversations</a:t>
            </a:r>
            <a:r>
              <a:rPr lang="en-CA" b="0" i="0" u="none" strike="noStrike" dirty="0">
                <a:solidFill>
                  <a:srgbClr val="000000"/>
                </a:solidFill>
                <a:effectLst/>
              </a:rPr>
              <a:t> into coherent units</a:t>
            </a:r>
          </a:p>
          <a:p>
            <a:pPr algn="l">
              <a:buFont typeface="Arial" panose="020B0604020202020204" pitchFamily="34" charset="0"/>
              <a:buChar char="•"/>
            </a:pPr>
            <a:r>
              <a:rPr lang="en-CA" b="0" i="0" u="none" strike="noStrike" dirty="0">
                <a:solidFill>
                  <a:srgbClr val="000000"/>
                </a:solidFill>
                <a:effectLst/>
              </a:rPr>
              <a:t>We can </a:t>
            </a:r>
            <a:r>
              <a:rPr lang="en-CA" b="1" i="0" u="none" strike="noStrike" dirty="0">
                <a:solidFill>
                  <a:srgbClr val="000000"/>
                </a:solidFill>
                <a:effectLst/>
              </a:rPr>
              <a:t>generate summaries</a:t>
            </a:r>
            <a:r>
              <a:rPr lang="en-CA" b="0" i="0" u="none" strike="noStrike" dirty="0">
                <a:solidFill>
                  <a:srgbClr val="000000"/>
                </a:solidFill>
                <a:effectLst/>
              </a:rPr>
              <a:t> of long discussions</a:t>
            </a:r>
          </a:p>
          <a:p>
            <a:pPr algn="l">
              <a:buFont typeface="Arial" panose="020B0604020202020204" pitchFamily="34" charset="0"/>
              <a:buChar char="•"/>
            </a:pPr>
            <a:r>
              <a:rPr lang="en-CA" b="0" i="0" u="none" strike="noStrike" dirty="0">
                <a:solidFill>
                  <a:srgbClr val="000000"/>
                </a:solidFill>
                <a:effectLst/>
              </a:rPr>
              <a:t>We can help </a:t>
            </a:r>
            <a:r>
              <a:rPr lang="en-CA" b="1" i="0" u="none" strike="noStrike" dirty="0">
                <a:solidFill>
                  <a:srgbClr val="000000"/>
                </a:solidFill>
                <a:effectLst/>
              </a:rPr>
              <a:t>smart assistants respond</a:t>
            </a:r>
            <a:r>
              <a:rPr lang="en-CA" b="0" i="0" u="none" strike="noStrike" dirty="0">
                <a:solidFill>
                  <a:srgbClr val="000000"/>
                </a:solidFill>
                <a:effectLst/>
              </a:rPr>
              <a:t> more contextually</a:t>
            </a:r>
          </a:p>
          <a:p>
            <a:pPr algn="l">
              <a:buFont typeface="Arial" panose="020B0604020202020204" pitchFamily="34" charset="0"/>
              <a:buChar char="•"/>
            </a:pPr>
            <a:r>
              <a:rPr lang="en-CA" b="0" i="0" u="none" strike="noStrike" dirty="0">
                <a:solidFill>
                  <a:srgbClr val="000000"/>
                </a:solidFill>
                <a:effectLst/>
              </a:rPr>
              <a:t>And we can </a:t>
            </a:r>
            <a:r>
              <a:rPr lang="en-CA" b="1" i="0" u="none" strike="noStrike" dirty="0">
                <a:solidFill>
                  <a:srgbClr val="000000"/>
                </a:solidFill>
                <a:effectLst/>
              </a:rPr>
              <a:t>identify sensitive content</a:t>
            </a:r>
            <a:r>
              <a:rPr lang="en-CA" b="0" i="0" u="none" strike="noStrike" dirty="0">
                <a:solidFill>
                  <a:srgbClr val="000000"/>
                </a:solidFill>
                <a:effectLst/>
              </a:rPr>
              <a:t> more precisely</a:t>
            </a:r>
          </a:p>
          <a:p>
            <a:pPr algn="l"/>
            <a:r>
              <a:rPr lang="en-CA" b="0" i="0" u="none" strike="noStrike" dirty="0">
                <a:solidFill>
                  <a:srgbClr val="000000"/>
                </a:solidFill>
                <a:effectLst/>
              </a:rPr>
              <a:t>So this problem isn’t just academic—it has real-world impact across platforms and use cases.</a:t>
            </a:r>
          </a:p>
          <a:p>
            <a:pPr algn="l"/>
            <a:endParaRPr lang="en-CA" b="0" i="0" u="none" strike="noStrike" dirty="0">
              <a:solidFill>
                <a:srgbClr val="000000"/>
              </a:solidFill>
              <a:effectLst/>
            </a:endParaRPr>
          </a:p>
        </p:txBody>
      </p:sp>
      <p:sp>
        <p:nvSpPr>
          <p:cNvPr id="4" name="Slide Number Placeholder 3"/>
          <p:cNvSpPr>
            <a:spLocks noGrp="1"/>
          </p:cNvSpPr>
          <p:nvPr>
            <p:ph type="sldNum" sz="quarter" idx="5"/>
          </p:nvPr>
        </p:nvSpPr>
        <p:spPr/>
        <p:txBody>
          <a:bodyPr/>
          <a:lstStyle/>
          <a:p>
            <a:fld id="{E06BB9E8-6EE2-3B46-AE8A-21A2493E13EC}" type="slidenum">
              <a:rPr lang="en-US" smtClean="0"/>
              <a:t>4</a:t>
            </a:fld>
            <a:endParaRPr lang="en-US"/>
          </a:p>
        </p:txBody>
      </p:sp>
    </p:spTree>
    <p:extLst>
      <p:ext uri="{BB962C8B-B14F-4D97-AF65-F5344CB8AC3E}">
        <p14:creationId xmlns:p14="http://schemas.microsoft.com/office/powerpoint/2010/main" val="3476493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b="0" i="0" u="none" strike="noStrike" dirty="0">
                <a:solidFill>
                  <a:srgbClr val="000000"/>
                </a:solidFill>
                <a:effectLst/>
                <a:latin typeface="-webkit-standard"/>
              </a:rPr>
              <a:t>Let’s briefly review why existing methods fall short for topic shift detection in chats.</a:t>
            </a:r>
          </a:p>
          <a:p>
            <a:pPr algn="l"/>
            <a:r>
              <a:rPr lang="en-CA" b="0" i="0" u="none" strike="noStrike" dirty="0">
                <a:solidFill>
                  <a:srgbClr val="000000"/>
                </a:solidFill>
                <a:effectLst/>
              </a:rPr>
              <a:t>We start with </a:t>
            </a:r>
            <a:r>
              <a:rPr lang="en-CA" b="1" i="0" u="none" strike="noStrike" dirty="0">
                <a:solidFill>
                  <a:srgbClr val="000000"/>
                </a:solidFill>
                <a:effectLst/>
              </a:rPr>
              <a:t>traditional topic models</a:t>
            </a:r>
            <a:r>
              <a:rPr lang="en-CA" b="0" i="0" u="none" strike="noStrike" dirty="0">
                <a:solidFill>
                  <a:srgbClr val="000000"/>
                </a:solidFill>
                <a:effectLst/>
              </a:rPr>
              <a:t> like LDA or TF-IDF.</a:t>
            </a:r>
            <a:br>
              <a:rPr lang="en-CA" b="0" i="0" u="none" strike="noStrike" dirty="0">
                <a:solidFill>
                  <a:srgbClr val="000000"/>
                </a:solidFill>
                <a:effectLst/>
              </a:rPr>
            </a:br>
            <a:r>
              <a:rPr lang="en-CA" b="0" i="0" u="none" strike="noStrike" dirty="0">
                <a:solidFill>
                  <a:srgbClr val="000000"/>
                </a:solidFill>
                <a:effectLst/>
              </a:rPr>
              <a:t>These methods assume long, structured documents and consistent vocabulary.</a:t>
            </a:r>
            <a:br>
              <a:rPr lang="en-CA" b="0" i="0" u="none" strike="noStrike" dirty="0">
                <a:solidFill>
                  <a:srgbClr val="000000"/>
                </a:solidFill>
                <a:effectLst/>
              </a:rPr>
            </a:br>
            <a:r>
              <a:rPr lang="en-CA" b="0" i="0" u="none" strike="noStrike" dirty="0">
                <a:solidFill>
                  <a:srgbClr val="000000"/>
                </a:solidFill>
                <a:effectLst/>
              </a:rPr>
              <a:t>But chat messages are short, fragmented, and often noisy—making these models ineffective.</a:t>
            </a:r>
          </a:p>
          <a:p>
            <a:pPr algn="l"/>
            <a:r>
              <a:rPr lang="en-CA" b="0" i="0" u="none" strike="noStrike" dirty="0">
                <a:solidFill>
                  <a:srgbClr val="000000"/>
                </a:solidFill>
                <a:effectLst/>
              </a:rPr>
              <a:t>Then we have </a:t>
            </a:r>
            <a:r>
              <a:rPr lang="en-CA" b="1" i="0" u="none" strike="noStrike" dirty="0">
                <a:solidFill>
                  <a:srgbClr val="000000"/>
                </a:solidFill>
                <a:effectLst/>
              </a:rPr>
              <a:t>heuristic approaches</a:t>
            </a:r>
            <a:r>
              <a:rPr lang="en-CA" b="0" i="0" u="none" strike="noStrike" dirty="0">
                <a:solidFill>
                  <a:srgbClr val="000000"/>
                </a:solidFill>
                <a:effectLst/>
              </a:rPr>
              <a:t>, such as segmenting based on speaker changes or time gaps.</a:t>
            </a:r>
            <a:br>
              <a:rPr lang="en-CA" b="0" i="0" u="none" strike="noStrike" dirty="0">
                <a:solidFill>
                  <a:srgbClr val="000000"/>
                </a:solidFill>
                <a:effectLst/>
              </a:rPr>
            </a:br>
            <a:r>
              <a:rPr lang="en-CA" b="0" i="0" u="none" strike="noStrike" dirty="0">
                <a:solidFill>
                  <a:srgbClr val="000000"/>
                </a:solidFill>
                <a:effectLst/>
              </a:rPr>
              <a:t>These are simple to implement but rely on rigid thresholds.</a:t>
            </a:r>
            <a:br>
              <a:rPr lang="en-CA" b="0" i="0" u="none" strike="noStrike" dirty="0">
                <a:solidFill>
                  <a:srgbClr val="000000"/>
                </a:solidFill>
                <a:effectLst/>
              </a:rPr>
            </a:br>
            <a:r>
              <a:rPr lang="en-CA" b="0" i="0" u="none" strike="noStrike" dirty="0">
                <a:solidFill>
                  <a:srgbClr val="000000"/>
                </a:solidFill>
                <a:effectLst/>
              </a:rPr>
              <a:t>They don’t adapt well across different datasets or chat styles.</a:t>
            </a:r>
          </a:p>
          <a:p>
            <a:pPr algn="l"/>
            <a:r>
              <a:rPr lang="en-CA" b="1" i="0" u="none" strike="noStrike" dirty="0">
                <a:solidFill>
                  <a:srgbClr val="000000"/>
                </a:solidFill>
                <a:effectLst/>
              </a:rPr>
              <a:t>Supervised classifiers</a:t>
            </a:r>
            <a:r>
              <a:rPr lang="en-CA" b="0" i="0" u="none" strike="noStrike" dirty="0">
                <a:solidFill>
                  <a:srgbClr val="000000"/>
                </a:solidFill>
                <a:effectLst/>
              </a:rPr>
              <a:t>—like </a:t>
            </a:r>
            <a:r>
              <a:rPr lang="en-CA" b="0" i="0" u="none" strike="noStrike" dirty="0" err="1">
                <a:solidFill>
                  <a:srgbClr val="000000"/>
                </a:solidFill>
                <a:effectLst/>
              </a:rPr>
              <a:t>BiLSTMs</a:t>
            </a:r>
            <a:r>
              <a:rPr lang="en-CA" b="0" i="0" u="none" strike="noStrike" dirty="0">
                <a:solidFill>
                  <a:srgbClr val="000000"/>
                </a:solidFill>
                <a:effectLst/>
              </a:rPr>
              <a:t> or Transformer-based models—can perform </a:t>
            </a:r>
            <a:r>
              <a:rPr lang="en-CA" b="0" i="0" u="none" strike="noStrike" dirty="0" err="1">
                <a:solidFill>
                  <a:srgbClr val="000000"/>
                </a:solidFill>
                <a:effectLst/>
              </a:rPr>
              <a:t>well,but</a:t>
            </a:r>
            <a:r>
              <a:rPr lang="en-CA" b="0" i="0" u="none" strike="noStrike" dirty="0">
                <a:solidFill>
                  <a:srgbClr val="000000"/>
                </a:solidFill>
                <a:effectLst/>
              </a:rPr>
              <a:t> they require labeled topic boundaries, which are expensive and subjective to annotate at scale.</a:t>
            </a:r>
          </a:p>
          <a:p>
            <a:pPr algn="l"/>
            <a:r>
              <a:rPr lang="en-CA" b="0" i="0" u="none" strike="noStrike" dirty="0">
                <a:solidFill>
                  <a:srgbClr val="000000"/>
                </a:solidFill>
                <a:effectLst/>
              </a:rPr>
              <a:t>Finally, there are </a:t>
            </a:r>
            <a:r>
              <a:rPr lang="en-CA" b="1" i="0" u="none" strike="noStrike" dirty="0">
                <a:solidFill>
                  <a:srgbClr val="000000"/>
                </a:solidFill>
                <a:effectLst/>
              </a:rPr>
              <a:t>embedding-only methods</a:t>
            </a:r>
            <a:r>
              <a:rPr lang="en-CA" b="0" i="0" u="none" strike="noStrike" dirty="0">
                <a:solidFill>
                  <a:srgbClr val="000000"/>
                </a:solidFill>
                <a:effectLst/>
              </a:rPr>
              <a:t>, which use BERT-like embeddings with clustering.</a:t>
            </a:r>
            <a:br>
              <a:rPr lang="en-CA" b="0" i="0" u="none" strike="noStrike" dirty="0">
                <a:solidFill>
                  <a:srgbClr val="000000"/>
                </a:solidFill>
                <a:effectLst/>
              </a:rPr>
            </a:br>
            <a:r>
              <a:rPr lang="en-CA" b="0" i="0" u="none" strike="noStrike" dirty="0">
                <a:solidFill>
                  <a:srgbClr val="000000"/>
                </a:solidFill>
                <a:effectLst/>
              </a:rPr>
              <a:t>While unsupervised, these approaches ignore important structural and temporal </a:t>
            </a:r>
            <a:r>
              <a:rPr lang="en-CA" b="0" i="0" u="none" strike="noStrike" dirty="0" err="1">
                <a:solidFill>
                  <a:srgbClr val="000000"/>
                </a:solidFill>
                <a:effectLst/>
              </a:rPr>
              <a:t>cues,leading</a:t>
            </a:r>
            <a:r>
              <a:rPr lang="en-CA" b="0" i="0" u="none" strike="noStrike" dirty="0">
                <a:solidFill>
                  <a:srgbClr val="000000"/>
                </a:solidFill>
                <a:effectLst/>
              </a:rPr>
              <a:t> to inconsistent segmentation performance.</a:t>
            </a:r>
          </a:p>
          <a:p>
            <a:pPr algn="l"/>
            <a:r>
              <a:rPr lang="en-CA" b="0" i="0" u="none" strike="noStrike" dirty="0">
                <a:solidFill>
                  <a:srgbClr val="000000"/>
                </a:solidFill>
                <a:effectLst/>
              </a:rPr>
              <a:t>This motivates our approach—</a:t>
            </a:r>
            <a:r>
              <a:rPr lang="en-CA" b="1" i="0" u="none" strike="noStrike" dirty="0" err="1">
                <a:solidFill>
                  <a:srgbClr val="000000"/>
                </a:solidFill>
                <a:effectLst/>
              </a:rPr>
              <a:t>ChatSense</a:t>
            </a:r>
            <a:r>
              <a:rPr lang="en-CA" b="0" i="0" u="none" strike="noStrike" dirty="0">
                <a:solidFill>
                  <a:srgbClr val="000000"/>
                </a:solidFill>
                <a:effectLst/>
              </a:rPr>
              <a:t>—which integrates semantic, contextual, and structural signals in an unsupervised framework.</a:t>
            </a:r>
          </a:p>
          <a:p>
            <a:endParaRPr dirty="0"/>
          </a:p>
        </p:txBody>
      </p:sp>
      <p:sp>
        <p:nvSpPr>
          <p:cNvPr id="4" name="Slide Number Placeholder 3"/>
          <p:cNvSpPr>
            <a:spLocks noGrp="1"/>
          </p:cNvSpPr>
          <p:nvPr>
            <p:ph type="sldNum" sz="quarter" idx="5"/>
          </p:nvPr>
        </p:nvSpPr>
        <p:spPr/>
        <p:txBody>
          <a:bodyPr/>
          <a:lstStyle/>
          <a:p>
            <a:fld id="{E06BB9E8-6EE2-3B46-AE8A-21A2493E13EC}" type="slidenum">
              <a:rPr lang="en-US" smtClean="0"/>
              <a:t>5</a:t>
            </a:fld>
            <a:endParaRPr lang="en-US"/>
          </a:p>
        </p:txBody>
      </p:sp>
    </p:spTree>
    <p:extLst>
      <p:ext uri="{BB962C8B-B14F-4D97-AF65-F5344CB8AC3E}">
        <p14:creationId xmlns:p14="http://schemas.microsoft.com/office/powerpoint/2010/main" val="495868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u="none" strike="noStrike" dirty="0">
                <a:solidFill>
                  <a:srgbClr val="000000"/>
                </a:solidFill>
                <a:effectLst/>
                <a:latin typeface="-webkit-standard"/>
              </a:rPr>
              <a:t>For</a:t>
            </a:r>
            <a:r>
              <a:rPr lang="zh-CN" altLang="en-US" b="0" i="0" u="none" strike="noStrike" dirty="0">
                <a:solidFill>
                  <a:srgbClr val="000000"/>
                </a:solidFill>
                <a:effectLst/>
                <a:latin typeface="-webkit-standard"/>
              </a:rPr>
              <a:t> </a:t>
            </a:r>
            <a:r>
              <a:rPr lang="en-US" altLang="zh-CN" b="0" i="0" u="none" strike="noStrike" dirty="0">
                <a:solidFill>
                  <a:srgbClr val="000000"/>
                </a:solidFill>
                <a:effectLst/>
                <a:latin typeface="-webkit-standard"/>
              </a:rPr>
              <a:t>our</a:t>
            </a:r>
            <a:r>
              <a:rPr lang="zh-CN" altLang="en-US" b="0" i="0" u="none" strike="noStrike" dirty="0">
                <a:solidFill>
                  <a:srgbClr val="000000"/>
                </a:solidFill>
                <a:effectLst/>
                <a:latin typeface="-webkit-standard"/>
              </a:rPr>
              <a:t> </a:t>
            </a:r>
            <a:r>
              <a:rPr lang="en-US" altLang="zh-CN" b="0" i="0" u="none" strike="noStrike" dirty="0">
                <a:solidFill>
                  <a:srgbClr val="000000"/>
                </a:solidFill>
                <a:effectLst/>
                <a:latin typeface="-webkit-standard"/>
              </a:rPr>
              <a:t>method</a:t>
            </a:r>
            <a:r>
              <a:rPr lang="en-CA" b="0" i="0" u="none" strike="noStrike" dirty="0">
                <a:solidFill>
                  <a:srgbClr val="000000"/>
                </a:solidFill>
                <a:effectLst/>
                <a:latin typeface="-webkit-standard"/>
              </a:rPr>
              <a:t> </a:t>
            </a:r>
            <a:r>
              <a:rPr lang="en-CA" b="1" i="0" u="none" strike="noStrike" dirty="0" err="1">
                <a:solidFill>
                  <a:srgbClr val="000000"/>
                </a:solidFill>
                <a:effectLst/>
              </a:rPr>
              <a:t>ChatSense</a:t>
            </a:r>
            <a:r>
              <a:rPr lang="en-CA" b="0" i="0" u="none" strike="noStrike" dirty="0">
                <a:solidFill>
                  <a:srgbClr val="000000"/>
                </a:solidFill>
                <a:effectLst/>
                <a:latin typeface="-webkit-standard"/>
              </a:rPr>
              <a:t>—an unsupervised framework for detecting topic shifts in chat conversations. The system integrates both </a:t>
            </a:r>
            <a:r>
              <a:rPr lang="en-CA" b="1" i="0" u="none" strike="noStrike" dirty="0">
                <a:solidFill>
                  <a:srgbClr val="000000"/>
                </a:solidFill>
                <a:effectLst/>
              </a:rPr>
              <a:t>semantic understanding</a:t>
            </a:r>
            <a:r>
              <a:rPr lang="en-CA" b="0" i="0" u="none" strike="noStrike" dirty="0">
                <a:solidFill>
                  <a:srgbClr val="000000"/>
                </a:solidFill>
                <a:effectLst/>
                <a:latin typeface="-webkit-standard"/>
              </a:rPr>
              <a:t> and </a:t>
            </a:r>
            <a:r>
              <a:rPr lang="en-CA" b="1" i="0" u="none" strike="noStrike" dirty="0">
                <a:solidFill>
                  <a:srgbClr val="000000"/>
                </a:solidFill>
                <a:effectLst/>
              </a:rPr>
              <a:t>heuristic cues</a:t>
            </a:r>
            <a:r>
              <a:rPr lang="en-CA" b="0" i="0" u="none" strike="noStrike" dirty="0">
                <a:solidFill>
                  <a:srgbClr val="000000"/>
                </a:solidFill>
                <a:effectLst/>
                <a:latin typeface="-webkit-standard"/>
              </a:rPr>
              <a:t> to capture subtle transitions. Starting from raw chat logs, we first clean and normalize the text. Each message is then transformed into a high-dimensional vector using </a:t>
            </a:r>
            <a:r>
              <a:rPr lang="en-CA" b="1" i="0" u="none" strike="noStrike" dirty="0" err="1">
                <a:solidFill>
                  <a:srgbClr val="000000"/>
                </a:solidFill>
                <a:effectLst/>
              </a:rPr>
              <a:t>DistilBERT</a:t>
            </a:r>
            <a:r>
              <a:rPr lang="en-CA" b="1" i="0" u="none" strike="noStrike" dirty="0">
                <a:solidFill>
                  <a:srgbClr val="000000"/>
                </a:solidFill>
                <a:effectLst/>
              </a:rPr>
              <a:t> embeddings</a:t>
            </a:r>
            <a:r>
              <a:rPr lang="en-CA" b="0" i="0" u="none" strike="noStrike" dirty="0">
                <a:solidFill>
                  <a:srgbClr val="000000"/>
                </a:solidFill>
                <a:effectLst/>
                <a:latin typeface="-webkit-standard"/>
              </a:rPr>
              <a:t>, enriched with heuristic features such as </a:t>
            </a:r>
            <a:r>
              <a:rPr lang="en-CA" b="1" i="0" u="none" strike="noStrike" dirty="0">
                <a:solidFill>
                  <a:srgbClr val="000000"/>
                </a:solidFill>
                <a:effectLst/>
              </a:rPr>
              <a:t>time intervals</a:t>
            </a:r>
            <a:r>
              <a:rPr lang="en-CA" b="0" i="0" u="none" strike="noStrike" dirty="0">
                <a:solidFill>
                  <a:srgbClr val="000000"/>
                </a:solidFill>
                <a:effectLst/>
                <a:latin typeface="-webkit-standard"/>
              </a:rPr>
              <a:t>, </a:t>
            </a:r>
            <a:r>
              <a:rPr lang="en-CA" b="1" i="0" u="none" strike="noStrike" dirty="0">
                <a:solidFill>
                  <a:srgbClr val="000000"/>
                </a:solidFill>
                <a:effectLst/>
              </a:rPr>
              <a:t>speaker changes</a:t>
            </a:r>
            <a:r>
              <a:rPr lang="en-CA" b="0" i="0" u="none" strike="noStrike" dirty="0">
                <a:solidFill>
                  <a:srgbClr val="000000"/>
                </a:solidFill>
                <a:effectLst/>
                <a:latin typeface="-webkit-standard"/>
              </a:rPr>
              <a:t>, and </a:t>
            </a:r>
            <a:r>
              <a:rPr lang="en-CA" b="1" i="0" u="none" strike="noStrike" dirty="0">
                <a:solidFill>
                  <a:srgbClr val="000000"/>
                </a:solidFill>
                <a:effectLst/>
              </a:rPr>
              <a:t>sentiment shifts</a:t>
            </a:r>
            <a:r>
              <a:rPr lang="en-CA" b="0" i="0" u="none" strike="noStrike" dirty="0">
                <a:solidFill>
                  <a:srgbClr val="000000"/>
                </a:solidFill>
                <a:effectLst/>
                <a:latin typeface="-webkit-standard"/>
              </a:rPr>
              <a:t>. These combined features are passed into a </a:t>
            </a:r>
            <a:r>
              <a:rPr lang="en-CA" b="1" i="0" u="none" strike="noStrike" dirty="0">
                <a:solidFill>
                  <a:srgbClr val="000000"/>
                </a:solidFill>
                <a:effectLst/>
              </a:rPr>
              <a:t>Temporal Convolutional Network (TCN)</a:t>
            </a:r>
            <a:r>
              <a:rPr lang="en-CA" b="0" i="0" u="none" strike="noStrike" dirty="0">
                <a:solidFill>
                  <a:srgbClr val="000000"/>
                </a:solidFill>
                <a:effectLst/>
                <a:latin typeface="-webkit-standard"/>
              </a:rPr>
              <a:t>, which models local contextual dependencies. Finally, we apply </a:t>
            </a:r>
            <a:r>
              <a:rPr lang="en-CA" b="1" i="0" u="none" strike="noStrike" dirty="0">
                <a:solidFill>
                  <a:srgbClr val="000000"/>
                </a:solidFill>
                <a:effectLst/>
              </a:rPr>
              <a:t>k-means clustering</a:t>
            </a:r>
            <a:r>
              <a:rPr lang="en-CA" b="0" i="0" u="none" strike="noStrike" dirty="0">
                <a:solidFill>
                  <a:srgbClr val="000000"/>
                </a:solidFill>
                <a:effectLst/>
                <a:latin typeface="-webkit-standard"/>
              </a:rPr>
              <a:t> to identify topic boundaries. This modular design allows </a:t>
            </a:r>
            <a:r>
              <a:rPr lang="en-CA" b="0" i="0" u="none" strike="noStrike" dirty="0" err="1">
                <a:solidFill>
                  <a:srgbClr val="000000"/>
                </a:solidFill>
                <a:effectLst/>
                <a:latin typeface="-webkit-standard"/>
              </a:rPr>
              <a:t>ChatSense</a:t>
            </a:r>
            <a:r>
              <a:rPr lang="en-CA" b="0" i="0" u="none" strike="noStrike" dirty="0">
                <a:solidFill>
                  <a:srgbClr val="000000"/>
                </a:solidFill>
                <a:effectLst/>
                <a:latin typeface="-webkit-standard"/>
              </a:rPr>
              <a:t> to remain fully unsupervised, robust to noisy data, and easily adaptable to real-world chat applications.</a:t>
            </a:r>
            <a:endParaRPr lang="en-CA" dirty="0"/>
          </a:p>
        </p:txBody>
      </p:sp>
      <p:sp>
        <p:nvSpPr>
          <p:cNvPr id="4" name="Slide Number Placeholder 3"/>
          <p:cNvSpPr>
            <a:spLocks noGrp="1"/>
          </p:cNvSpPr>
          <p:nvPr>
            <p:ph type="sldNum" sz="quarter" idx="5"/>
          </p:nvPr>
        </p:nvSpPr>
        <p:spPr/>
        <p:txBody>
          <a:bodyPr/>
          <a:lstStyle/>
          <a:p>
            <a:fld id="{E06BB9E8-6EE2-3B46-AE8A-21A2493E13EC}" type="slidenum">
              <a:rPr lang="en-US" smtClean="0"/>
              <a:t>6</a:t>
            </a:fld>
            <a:endParaRPr lang="en-US"/>
          </a:p>
        </p:txBody>
      </p:sp>
    </p:spTree>
    <p:extLst>
      <p:ext uri="{BB962C8B-B14F-4D97-AF65-F5344CB8AC3E}">
        <p14:creationId xmlns:p14="http://schemas.microsoft.com/office/powerpoint/2010/main" val="3359680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Let’s dive deeper into the feature construction. Each message is represented by an 869-dimensional vector. This includes semantic features from </a:t>
            </a:r>
            <a:r>
              <a:rPr lang="en-CA" dirty="0" err="1"/>
              <a:t>DistilBERT</a:t>
            </a:r>
            <a:r>
              <a:rPr lang="en-CA" dirty="0"/>
              <a:t> and several handcrafted heuristic features. These heuristics include: the time interval since the last message, whether the speaker has changed, any shift in sentiment polarity, punctuation usage, message length, and keyword overlap. These features help us detect subtle shifts that pure language models may miss, especially in informal and multi-participant conversations.</a:t>
            </a:r>
          </a:p>
          <a:p>
            <a:endParaRPr dirty="0"/>
          </a:p>
        </p:txBody>
      </p:sp>
      <p:sp>
        <p:nvSpPr>
          <p:cNvPr id="4" name="Slide Number Placeholder 3"/>
          <p:cNvSpPr>
            <a:spLocks noGrp="1"/>
          </p:cNvSpPr>
          <p:nvPr>
            <p:ph type="sldNum" sz="quarter" idx="5"/>
          </p:nvPr>
        </p:nvSpPr>
        <p:spPr/>
        <p:txBody>
          <a:bodyPr/>
          <a:lstStyle/>
          <a:p>
            <a:fld id="{E06BB9E8-6EE2-3B46-AE8A-21A2493E13EC}" type="slidenum">
              <a:rPr lang="en-US" smtClean="0"/>
              <a:t>7</a:t>
            </a:fld>
            <a:endParaRPr lang="en-US"/>
          </a:p>
        </p:txBody>
      </p:sp>
    </p:spTree>
    <p:extLst>
      <p:ext uri="{BB962C8B-B14F-4D97-AF65-F5344CB8AC3E}">
        <p14:creationId xmlns:p14="http://schemas.microsoft.com/office/powerpoint/2010/main" val="1167695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Next, we use a Temporal Convolutional Network to model the contextual dependencies across messages. TCNs are well-suited for this task because they handle non-linear, asynchronous message flows better than RNNs. We optionally apply self-attention for deeper modeling. The output is fed into a simple k-means clustering module, where we use k equals 2 to label messages as either a topic continuation or a shift. The key advantage is that this entire process is fully unsupervised—no training labels are needed.</a:t>
            </a:r>
          </a:p>
          <a:p>
            <a:endParaRPr dirty="0"/>
          </a:p>
        </p:txBody>
      </p:sp>
      <p:sp>
        <p:nvSpPr>
          <p:cNvPr id="4" name="Slide Number Placeholder 3"/>
          <p:cNvSpPr>
            <a:spLocks noGrp="1"/>
          </p:cNvSpPr>
          <p:nvPr>
            <p:ph type="sldNum" sz="quarter" idx="5"/>
          </p:nvPr>
        </p:nvSpPr>
        <p:spPr/>
        <p:txBody>
          <a:bodyPr/>
          <a:lstStyle/>
          <a:p>
            <a:fld id="{E06BB9E8-6EE2-3B46-AE8A-21A2493E13EC}" type="slidenum">
              <a:rPr lang="en-US" smtClean="0"/>
              <a:t>8</a:t>
            </a:fld>
            <a:endParaRPr lang="en-US"/>
          </a:p>
        </p:txBody>
      </p:sp>
    </p:spTree>
    <p:extLst>
      <p:ext uri="{BB962C8B-B14F-4D97-AF65-F5344CB8AC3E}">
        <p14:creationId xmlns:p14="http://schemas.microsoft.com/office/powerpoint/2010/main" val="43050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tested </a:t>
            </a:r>
            <a:r>
              <a:rPr lang="en-CA" dirty="0" err="1"/>
              <a:t>ChatSense</a:t>
            </a:r>
            <a:r>
              <a:rPr lang="en-CA" dirty="0"/>
              <a:t> on three real-world chat datasets. </a:t>
            </a:r>
            <a:r>
              <a:rPr lang="en-CA" dirty="0" err="1"/>
              <a:t>Dsd</a:t>
            </a:r>
            <a:r>
              <a:rPr lang="en-CA" dirty="0"/>
              <a:t> consists of student life conversations. </a:t>
            </a:r>
            <a:r>
              <a:rPr lang="en-CA" dirty="0" err="1"/>
              <a:t>Drh</a:t>
            </a:r>
            <a:r>
              <a:rPr lang="en-CA" dirty="0"/>
              <a:t> focuses on renting and housing. And </a:t>
            </a:r>
            <a:r>
              <a:rPr lang="en-CA" dirty="0" err="1"/>
              <a:t>Djs</a:t>
            </a:r>
            <a:r>
              <a:rPr lang="en-CA" dirty="0"/>
              <a:t> contains job search discussions. All datasets are anonymized and manually labeled with topic boundaries. These represent diverse, noisy, and realistic group chats</a:t>
            </a:r>
            <a:r>
              <a:rPr lang="zh-CN" altLang="en-US" dirty="0"/>
              <a:t>。</a:t>
            </a:r>
            <a:endParaRPr lang="en-CA" dirty="0"/>
          </a:p>
        </p:txBody>
      </p:sp>
      <p:sp>
        <p:nvSpPr>
          <p:cNvPr id="4" name="Slide Number Placeholder 3"/>
          <p:cNvSpPr>
            <a:spLocks noGrp="1"/>
          </p:cNvSpPr>
          <p:nvPr>
            <p:ph type="sldNum" sz="quarter" idx="5"/>
          </p:nvPr>
        </p:nvSpPr>
        <p:spPr/>
        <p:txBody>
          <a:bodyPr/>
          <a:lstStyle/>
          <a:p>
            <a:fld id="{E06BB9E8-6EE2-3B46-AE8A-21A2493E13EC}" type="slidenum">
              <a:rPr lang="en-US" smtClean="0"/>
              <a:t>9</a:t>
            </a:fld>
            <a:endParaRPr lang="en-US"/>
          </a:p>
        </p:txBody>
      </p:sp>
    </p:spTree>
    <p:extLst>
      <p:ext uri="{BB962C8B-B14F-4D97-AF65-F5344CB8AC3E}">
        <p14:creationId xmlns:p14="http://schemas.microsoft.com/office/powerpoint/2010/main" val="3681996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5B58-4DAD-BD5E-7916-E4682C7EC71C}"/>
              </a:ext>
            </a:extLst>
          </p:cNvPr>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Subtitle 2">
            <a:extLst>
              <a:ext uri="{FF2B5EF4-FFF2-40B4-BE49-F238E27FC236}">
                <a16:creationId xmlns:a16="http://schemas.microsoft.com/office/drawing/2014/main" id="{2A8934D4-42AC-7E67-F7D6-8BEB315EFD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a:extLst>
              <a:ext uri="{FF2B5EF4-FFF2-40B4-BE49-F238E27FC236}">
                <a16:creationId xmlns:a16="http://schemas.microsoft.com/office/drawing/2014/main" id="{82308759-16C3-CD06-BD95-164D5BFD4E61}"/>
              </a:ext>
            </a:extLst>
          </p:cNvPr>
          <p:cNvSpPr>
            <a:spLocks noGrp="1"/>
          </p:cNvSpPr>
          <p:nvPr>
            <p:ph type="dt" sz="half" idx="10"/>
          </p:nvPr>
        </p:nvSpPr>
        <p:spPr/>
        <p:txBody>
          <a:bodyPr/>
          <a:lstStyle/>
          <a:p>
            <a:fld id="{1444D91D-8AA2-B844-9373-0F0922D9A38E}" type="datetime1">
              <a:rPr lang="en-CA" altLang="zh-CN" smtClean="0"/>
              <a:t>2025-07-10</a:t>
            </a:fld>
            <a:endParaRPr lang="zh-CN" altLang="en-US"/>
          </a:p>
        </p:txBody>
      </p:sp>
      <p:sp>
        <p:nvSpPr>
          <p:cNvPr id="5" name="Footer Placeholder 4">
            <a:extLst>
              <a:ext uri="{FF2B5EF4-FFF2-40B4-BE49-F238E27FC236}">
                <a16:creationId xmlns:a16="http://schemas.microsoft.com/office/drawing/2014/main" id="{A690A6D2-4A05-CE06-E74F-59FD55892152}"/>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FB7A52D9-3C7C-06BF-805D-E62AB4A832D6}"/>
              </a:ext>
            </a:extLst>
          </p:cNvPr>
          <p:cNvSpPr>
            <a:spLocks noGrp="1"/>
          </p:cNvSpPr>
          <p:nvPr>
            <p:ph type="sldNum" sz="quarter" idx="12"/>
          </p:nvPr>
        </p:nvSpPr>
        <p:spPr/>
        <p:txBody>
          <a:bodyPr/>
          <a:lstStyle/>
          <a:p>
            <a:fld id="{E5A79B95-44C4-402F-96E0-7E24FDA31D45}" type="slidenum">
              <a:rPr lang="zh-CN" altLang="en-US" smtClean="0"/>
              <a:t>‹#›</a:t>
            </a:fld>
            <a:endParaRPr lang="zh-CN" altLang="en-US"/>
          </a:p>
        </p:txBody>
      </p:sp>
    </p:spTree>
    <p:extLst>
      <p:ext uri="{BB962C8B-B14F-4D97-AF65-F5344CB8AC3E}">
        <p14:creationId xmlns:p14="http://schemas.microsoft.com/office/powerpoint/2010/main" val="4084403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FA564-8EF4-D18A-ADE5-9F6956AA34A0}"/>
              </a:ext>
            </a:extLst>
          </p:cNvPr>
          <p:cNvSpPr>
            <a:spLocks noGrp="1"/>
          </p:cNvSpPr>
          <p:nvPr>
            <p:ph type="title"/>
          </p:nvPr>
        </p:nvSpPr>
        <p:spPr/>
        <p:txBody>
          <a:bodyPr/>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410606FC-B114-9957-F7E7-869EDFC1D9F0}"/>
              </a:ext>
            </a:extLst>
          </p:cNvPr>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D821D25E-8F40-94F5-9FC5-9A1ED3F61FD3}"/>
              </a:ext>
            </a:extLst>
          </p:cNvPr>
          <p:cNvSpPr>
            <a:spLocks noGrp="1"/>
          </p:cNvSpPr>
          <p:nvPr>
            <p:ph type="dt" sz="half" idx="10"/>
          </p:nvPr>
        </p:nvSpPr>
        <p:spPr/>
        <p:txBody>
          <a:bodyPr/>
          <a:lstStyle/>
          <a:p>
            <a:fld id="{15078E54-425B-1043-A494-459214514F68}" type="datetime1">
              <a:rPr lang="en-CA" altLang="zh-CN" smtClean="0"/>
              <a:t>2025-07-10</a:t>
            </a:fld>
            <a:endParaRPr lang="zh-CN" altLang="en-US"/>
          </a:p>
        </p:txBody>
      </p:sp>
      <p:sp>
        <p:nvSpPr>
          <p:cNvPr id="5" name="Footer Placeholder 4">
            <a:extLst>
              <a:ext uri="{FF2B5EF4-FFF2-40B4-BE49-F238E27FC236}">
                <a16:creationId xmlns:a16="http://schemas.microsoft.com/office/drawing/2014/main" id="{39EA0767-04FD-B91E-DA89-CA0CBCD4EC13}"/>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A3D29B0E-CC89-83A7-A010-D4C1F6236D1C}"/>
              </a:ext>
            </a:extLst>
          </p:cNvPr>
          <p:cNvSpPr>
            <a:spLocks noGrp="1"/>
          </p:cNvSpPr>
          <p:nvPr>
            <p:ph type="sldNum" sz="quarter" idx="12"/>
          </p:nvPr>
        </p:nvSpPr>
        <p:spPr/>
        <p:txBody>
          <a:bodyPr/>
          <a:lstStyle/>
          <a:p>
            <a:fld id="{E5A79B95-44C4-402F-96E0-7E24FDA31D45}" type="slidenum">
              <a:rPr lang="zh-CN" altLang="en-US" smtClean="0"/>
              <a:t>‹#›</a:t>
            </a:fld>
            <a:endParaRPr lang="zh-CN" altLang="en-US"/>
          </a:p>
        </p:txBody>
      </p:sp>
    </p:spTree>
    <p:extLst>
      <p:ext uri="{BB962C8B-B14F-4D97-AF65-F5344CB8AC3E}">
        <p14:creationId xmlns:p14="http://schemas.microsoft.com/office/powerpoint/2010/main" val="3541928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C94301-A89F-9350-B13A-C900A5145FC6}"/>
              </a:ext>
            </a:extLst>
          </p:cNvPr>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80E1E60C-4C7B-C758-C74E-C691345FA958}"/>
              </a:ext>
            </a:extLst>
          </p:cNvPr>
          <p:cNvSpPr>
            <a:spLocks noGrp="1"/>
          </p:cNvSpPr>
          <p:nvPr>
            <p:ph type="body" orient="vert" idx="1"/>
          </p:nvPr>
        </p:nvSpPr>
        <p:spPr>
          <a:xfrm>
            <a:off x="838200" y="365125"/>
            <a:ext cx="7734300"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2773FAD0-A3C9-3D19-313C-C70580970B39}"/>
              </a:ext>
            </a:extLst>
          </p:cNvPr>
          <p:cNvSpPr>
            <a:spLocks noGrp="1"/>
          </p:cNvSpPr>
          <p:nvPr>
            <p:ph type="dt" sz="half" idx="10"/>
          </p:nvPr>
        </p:nvSpPr>
        <p:spPr/>
        <p:txBody>
          <a:bodyPr/>
          <a:lstStyle/>
          <a:p>
            <a:fld id="{21112400-B00D-FE40-9818-E950D88E1FF8}" type="datetime1">
              <a:rPr lang="en-CA" altLang="zh-CN" smtClean="0"/>
              <a:t>2025-07-10</a:t>
            </a:fld>
            <a:endParaRPr lang="zh-CN" altLang="en-US"/>
          </a:p>
        </p:txBody>
      </p:sp>
      <p:sp>
        <p:nvSpPr>
          <p:cNvPr id="5" name="Footer Placeholder 4">
            <a:extLst>
              <a:ext uri="{FF2B5EF4-FFF2-40B4-BE49-F238E27FC236}">
                <a16:creationId xmlns:a16="http://schemas.microsoft.com/office/drawing/2014/main" id="{90A5AB1A-26E7-82AF-6584-14BFB3B3ED93}"/>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22AFF660-7448-D7E3-9897-68FDBC83A3CC}"/>
              </a:ext>
            </a:extLst>
          </p:cNvPr>
          <p:cNvSpPr>
            <a:spLocks noGrp="1"/>
          </p:cNvSpPr>
          <p:nvPr>
            <p:ph type="sldNum" sz="quarter" idx="12"/>
          </p:nvPr>
        </p:nvSpPr>
        <p:spPr/>
        <p:txBody>
          <a:bodyPr/>
          <a:lstStyle/>
          <a:p>
            <a:fld id="{E5A79B95-44C4-402F-96E0-7E24FDA31D45}" type="slidenum">
              <a:rPr lang="zh-CN" altLang="en-US" smtClean="0"/>
              <a:t>‹#›</a:t>
            </a:fld>
            <a:endParaRPr lang="zh-CN" altLang="en-US"/>
          </a:p>
        </p:txBody>
      </p:sp>
    </p:spTree>
    <p:extLst>
      <p:ext uri="{BB962C8B-B14F-4D97-AF65-F5344CB8AC3E}">
        <p14:creationId xmlns:p14="http://schemas.microsoft.com/office/powerpoint/2010/main" val="263097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3FB9-9AD4-2644-E2E8-6EB7171AF24B}"/>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2EFE9541-77C1-7BC8-A794-45194F9B41D7}"/>
              </a:ext>
            </a:extLst>
          </p:cNvPr>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1351FC14-57BE-F28C-3FC0-B5B7E0CAABE7}"/>
              </a:ext>
            </a:extLst>
          </p:cNvPr>
          <p:cNvSpPr>
            <a:spLocks noGrp="1"/>
          </p:cNvSpPr>
          <p:nvPr>
            <p:ph type="dt" sz="half" idx="10"/>
          </p:nvPr>
        </p:nvSpPr>
        <p:spPr/>
        <p:txBody>
          <a:bodyPr/>
          <a:lstStyle/>
          <a:p>
            <a:fld id="{C7EEF5DD-144F-4A44-9071-89B9BBDD7B77}" type="datetime1">
              <a:rPr lang="en-CA" altLang="zh-CN" smtClean="0"/>
              <a:t>2025-07-10</a:t>
            </a:fld>
            <a:endParaRPr lang="zh-CN" altLang="en-US"/>
          </a:p>
        </p:txBody>
      </p:sp>
      <p:sp>
        <p:nvSpPr>
          <p:cNvPr id="5" name="Footer Placeholder 4">
            <a:extLst>
              <a:ext uri="{FF2B5EF4-FFF2-40B4-BE49-F238E27FC236}">
                <a16:creationId xmlns:a16="http://schemas.microsoft.com/office/drawing/2014/main" id="{EEC8561C-8EB3-D434-C971-84833256EA08}"/>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3783DFBA-44BE-8D26-546D-771A9BFE146E}"/>
              </a:ext>
            </a:extLst>
          </p:cNvPr>
          <p:cNvSpPr>
            <a:spLocks noGrp="1"/>
          </p:cNvSpPr>
          <p:nvPr>
            <p:ph type="sldNum" sz="quarter" idx="12"/>
          </p:nvPr>
        </p:nvSpPr>
        <p:spPr/>
        <p:txBody>
          <a:bodyPr/>
          <a:lstStyle/>
          <a:p>
            <a:fld id="{E5A79B95-44C4-402F-96E0-7E24FDA31D45}" type="slidenum">
              <a:rPr lang="zh-CN" altLang="en-US" smtClean="0"/>
              <a:t>‹#›</a:t>
            </a:fld>
            <a:endParaRPr lang="zh-CN" altLang="en-US"/>
          </a:p>
        </p:txBody>
      </p:sp>
    </p:spTree>
    <p:extLst>
      <p:ext uri="{BB962C8B-B14F-4D97-AF65-F5344CB8AC3E}">
        <p14:creationId xmlns:p14="http://schemas.microsoft.com/office/powerpoint/2010/main" val="690623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BEFA-03C3-8C9B-55EC-4B77F3E08B29}"/>
              </a:ext>
            </a:extLst>
          </p:cNvPr>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0305E92A-9F75-CCE4-A55D-72B88F6259A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ltLang="zh-CN"/>
              <a:t>Click to edit Master text styles</a:t>
            </a:r>
          </a:p>
        </p:txBody>
      </p:sp>
      <p:sp>
        <p:nvSpPr>
          <p:cNvPr id="4" name="Date Placeholder 3">
            <a:extLst>
              <a:ext uri="{FF2B5EF4-FFF2-40B4-BE49-F238E27FC236}">
                <a16:creationId xmlns:a16="http://schemas.microsoft.com/office/drawing/2014/main" id="{A22BACC1-1A7D-D2C7-CDF1-6A4CAFEC806B}"/>
              </a:ext>
            </a:extLst>
          </p:cNvPr>
          <p:cNvSpPr>
            <a:spLocks noGrp="1"/>
          </p:cNvSpPr>
          <p:nvPr>
            <p:ph type="dt" sz="half" idx="10"/>
          </p:nvPr>
        </p:nvSpPr>
        <p:spPr/>
        <p:txBody>
          <a:bodyPr/>
          <a:lstStyle/>
          <a:p>
            <a:fld id="{D078D588-2232-ED47-A522-A52438E4FF2A}" type="datetime1">
              <a:rPr lang="en-CA" altLang="zh-CN" smtClean="0"/>
              <a:t>2025-07-10</a:t>
            </a:fld>
            <a:endParaRPr lang="zh-CN" altLang="en-US"/>
          </a:p>
        </p:txBody>
      </p:sp>
      <p:sp>
        <p:nvSpPr>
          <p:cNvPr id="5" name="Footer Placeholder 4">
            <a:extLst>
              <a:ext uri="{FF2B5EF4-FFF2-40B4-BE49-F238E27FC236}">
                <a16:creationId xmlns:a16="http://schemas.microsoft.com/office/drawing/2014/main" id="{B67EA8F3-48E5-FE21-AD81-895FA48EB13C}"/>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497C6CEC-F7D0-9BCC-B39F-523FC8F2DBE0}"/>
              </a:ext>
            </a:extLst>
          </p:cNvPr>
          <p:cNvSpPr>
            <a:spLocks noGrp="1"/>
          </p:cNvSpPr>
          <p:nvPr>
            <p:ph type="sldNum" sz="quarter" idx="12"/>
          </p:nvPr>
        </p:nvSpPr>
        <p:spPr/>
        <p:txBody>
          <a:bodyPr/>
          <a:lstStyle/>
          <a:p>
            <a:fld id="{E5A79B95-44C4-402F-96E0-7E24FDA31D45}" type="slidenum">
              <a:rPr lang="zh-CN" altLang="en-US" smtClean="0"/>
              <a:t>‹#›</a:t>
            </a:fld>
            <a:endParaRPr lang="zh-CN" altLang="en-US"/>
          </a:p>
        </p:txBody>
      </p:sp>
    </p:spTree>
    <p:extLst>
      <p:ext uri="{BB962C8B-B14F-4D97-AF65-F5344CB8AC3E}">
        <p14:creationId xmlns:p14="http://schemas.microsoft.com/office/powerpoint/2010/main" val="3349761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A0875-814C-B6F3-B6C5-46EE9C47E5A9}"/>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96AB1D1E-86D1-6665-2508-5335FB5FCC37}"/>
              </a:ext>
            </a:extLst>
          </p:cNvPr>
          <p:cNvSpPr>
            <a:spLocks noGrp="1"/>
          </p:cNvSpPr>
          <p:nvPr>
            <p:ph sz="half" idx="1"/>
          </p:nvPr>
        </p:nvSpPr>
        <p:spPr>
          <a:xfrm>
            <a:off x="838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a:extLst>
              <a:ext uri="{FF2B5EF4-FFF2-40B4-BE49-F238E27FC236}">
                <a16:creationId xmlns:a16="http://schemas.microsoft.com/office/drawing/2014/main" id="{4AD290CC-DF1B-84DF-971D-7A18CE7FC852}"/>
              </a:ext>
            </a:extLst>
          </p:cNvPr>
          <p:cNvSpPr>
            <a:spLocks noGrp="1"/>
          </p:cNvSpPr>
          <p:nvPr>
            <p:ph sz="half" idx="2"/>
          </p:nvPr>
        </p:nvSpPr>
        <p:spPr>
          <a:xfrm>
            <a:off x="6172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4">
            <a:extLst>
              <a:ext uri="{FF2B5EF4-FFF2-40B4-BE49-F238E27FC236}">
                <a16:creationId xmlns:a16="http://schemas.microsoft.com/office/drawing/2014/main" id="{041877A4-5BEC-5424-D277-9F0022D34879}"/>
              </a:ext>
            </a:extLst>
          </p:cNvPr>
          <p:cNvSpPr>
            <a:spLocks noGrp="1"/>
          </p:cNvSpPr>
          <p:nvPr>
            <p:ph type="dt" sz="half" idx="10"/>
          </p:nvPr>
        </p:nvSpPr>
        <p:spPr/>
        <p:txBody>
          <a:bodyPr/>
          <a:lstStyle/>
          <a:p>
            <a:fld id="{82EDCDAB-4FB0-A04F-92B5-3464BEB0EF44}" type="datetime1">
              <a:rPr lang="en-CA" altLang="zh-CN" smtClean="0"/>
              <a:t>2025-07-10</a:t>
            </a:fld>
            <a:endParaRPr lang="zh-CN" altLang="en-US"/>
          </a:p>
        </p:txBody>
      </p:sp>
      <p:sp>
        <p:nvSpPr>
          <p:cNvPr id="6" name="Footer Placeholder 5">
            <a:extLst>
              <a:ext uri="{FF2B5EF4-FFF2-40B4-BE49-F238E27FC236}">
                <a16:creationId xmlns:a16="http://schemas.microsoft.com/office/drawing/2014/main" id="{5F4088C6-07AC-AA7D-90C0-C779AB2A2D90}"/>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D27B8600-7FF8-C255-1F9B-8F569F35616F}"/>
              </a:ext>
            </a:extLst>
          </p:cNvPr>
          <p:cNvSpPr>
            <a:spLocks noGrp="1"/>
          </p:cNvSpPr>
          <p:nvPr>
            <p:ph type="sldNum" sz="quarter" idx="12"/>
          </p:nvPr>
        </p:nvSpPr>
        <p:spPr/>
        <p:txBody>
          <a:bodyPr/>
          <a:lstStyle/>
          <a:p>
            <a:fld id="{E5A79B95-44C4-402F-96E0-7E24FDA31D45}" type="slidenum">
              <a:rPr lang="zh-CN" altLang="en-US" smtClean="0"/>
              <a:t>‹#›</a:t>
            </a:fld>
            <a:endParaRPr lang="zh-CN" altLang="en-US"/>
          </a:p>
        </p:txBody>
      </p:sp>
    </p:spTree>
    <p:extLst>
      <p:ext uri="{BB962C8B-B14F-4D97-AF65-F5344CB8AC3E}">
        <p14:creationId xmlns:p14="http://schemas.microsoft.com/office/powerpoint/2010/main" val="3907602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38133-D010-C822-2C40-E956D8BFDFFF}"/>
              </a:ext>
            </a:extLst>
          </p:cNvPr>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E8D144F3-E58A-FF13-190C-351AA449DE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a:extLst>
              <a:ext uri="{FF2B5EF4-FFF2-40B4-BE49-F238E27FC236}">
                <a16:creationId xmlns:a16="http://schemas.microsoft.com/office/drawing/2014/main" id="{564B9AC5-F65F-B226-685F-0DB68357C65B}"/>
              </a:ext>
            </a:extLst>
          </p:cNvPr>
          <p:cNvSpPr>
            <a:spLocks noGrp="1"/>
          </p:cNvSpPr>
          <p:nvPr>
            <p:ph sz="half" idx="2"/>
          </p:nvPr>
        </p:nvSpPr>
        <p:spPr>
          <a:xfrm>
            <a:off x="839788" y="2505075"/>
            <a:ext cx="5157787"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a:extLst>
              <a:ext uri="{FF2B5EF4-FFF2-40B4-BE49-F238E27FC236}">
                <a16:creationId xmlns:a16="http://schemas.microsoft.com/office/drawing/2014/main" id="{05023D2D-2B9E-E66E-ECD9-01CE25E45C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a:extLst>
              <a:ext uri="{FF2B5EF4-FFF2-40B4-BE49-F238E27FC236}">
                <a16:creationId xmlns:a16="http://schemas.microsoft.com/office/drawing/2014/main" id="{A43275E9-C217-214F-CDD8-385F47E16492}"/>
              </a:ext>
            </a:extLst>
          </p:cNvPr>
          <p:cNvSpPr>
            <a:spLocks noGrp="1"/>
          </p:cNvSpPr>
          <p:nvPr>
            <p:ph sz="quarter" idx="4"/>
          </p:nvPr>
        </p:nvSpPr>
        <p:spPr>
          <a:xfrm>
            <a:off x="6172200" y="2505075"/>
            <a:ext cx="5183188"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6">
            <a:extLst>
              <a:ext uri="{FF2B5EF4-FFF2-40B4-BE49-F238E27FC236}">
                <a16:creationId xmlns:a16="http://schemas.microsoft.com/office/drawing/2014/main" id="{B3F8E2C5-DDEB-8530-DDC3-ECCABB942500}"/>
              </a:ext>
            </a:extLst>
          </p:cNvPr>
          <p:cNvSpPr>
            <a:spLocks noGrp="1"/>
          </p:cNvSpPr>
          <p:nvPr>
            <p:ph type="dt" sz="half" idx="10"/>
          </p:nvPr>
        </p:nvSpPr>
        <p:spPr/>
        <p:txBody>
          <a:bodyPr/>
          <a:lstStyle/>
          <a:p>
            <a:fld id="{9296FF91-E49B-8A4F-B208-A3AEC6240BE1}" type="datetime1">
              <a:rPr lang="en-CA" altLang="zh-CN" smtClean="0"/>
              <a:t>2025-07-10</a:t>
            </a:fld>
            <a:endParaRPr lang="zh-CN" altLang="en-US"/>
          </a:p>
        </p:txBody>
      </p:sp>
      <p:sp>
        <p:nvSpPr>
          <p:cNvPr id="8" name="Footer Placeholder 7">
            <a:extLst>
              <a:ext uri="{FF2B5EF4-FFF2-40B4-BE49-F238E27FC236}">
                <a16:creationId xmlns:a16="http://schemas.microsoft.com/office/drawing/2014/main" id="{D13A5530-D29E-8D57-6E32-418A81409BC9}"/>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84CC34B0-D382-ABDF-12CA-3F09A8ACF0D7}"/>
              </a:ext>
            </a:extLst>
          </p:cNvPr>
          <p:cNvSpPr>
            <a:spLocks noGrp="1"/>
          </p:cNvSpPr>
          <p:nvPr>
            <p:ph type="sldNum" sz="quarter" idx="12"/>
          </p:nvPr>
        </p:nvSpPr>
        <p:spPr/>
        <p:txBody>
          <a:bodyPr/>
          <a:lstStyle/>
          <a:p>
            <a:fld id="{E5A79B95-44C4-402F-96E0-7E24FDA31D45}" type="slidenum">
              <a:rPr lang="zh-CN" altLang="en-US" smtClean="0"/>
              <a:t>‹#›</a:t>
            </a:fld>
            <a:endParaRPr lang="zh-CN" altLang="en-US"/>
          </a:p>
        </p:txBody>
      </p:sp>
    </p:spTree>
    <p:extLst>
      <p:ext uri="{BB962C8B-B14F-4D97-AF65-F5344CB8AC3E}">
        <p14:creationId xmlns:p14="http://schemas.microsoft.com/office/powerpoint/2010/main" val="2653004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B43DA-4C71-3444-884B-5FB5351F2822}"/>
              </a:ext>
            </a:extLst>
          </p:cNvPr>
          <p:cNvSpPr>
            <a:spLocks noGrp="1"/>
          </p:cNvSpPr>
          <p:nvPr>
            <p:ph type="title"/>
          </p:nvPr>
        </p:nvSpPr>
        <p:spPr/>
        <p:txBody>
          <a:bodyPr/>
          <a:lstStyle/>
          <a:p>
            <a:r>
              <a:rPr lang="en-US" altLang="zh-CN"/>
              <a:t>Click to edit Master title style</a:t>
            </a:r>
            <a:endParaRPr lang="zh-CN" altLang="en-US"/>
          </a:p>
        </p:txBody>
      </p:sp>
      <p:sp>
        <p:nvSpPr>
          <p:cNvPr id="3" name="Date Placeholder 2">
            <a:extLst>
              <a:ext uri="{FF2B5EF4-FFF2-40B4-BE49-F238E27FC236}">
                <a16:creationId xmlns:a16="http://schemas.microsoft.com/office/drawing/2014/main" id="{300A852C-329D-8EC2-5D02-EA2848E39DEE}"/>
              </a:ext>
            </a:extLst>
          </p:cNvPr>
          <p:cNvSpPr>
            <a:spLocks noGrp="1"/>
          </p:cNvSpPr>
          <p:nvPr>
            <p:ph type="dt" sz="half" idx="10"/>
          </p:nvPr>
        </p:nvSpPr>
        <p:spPr/>
        <p:txBody>
          <a:bodyPr/>
          <a:lstStyle/>
          <a:p>
            <a:fld id="{20B634EB-4FDC-6648-B48B-639C781A3E92}" type="datetime1">
              <a:rPr lang="en-CA" altLang="zh-CN" smtClean="0"/>
              <a:t>2025-07-10</a:t>
            </a:fld>
            <a:endParaRPr lang="zh-CN" altLang="en-US"/>
          </a:p>
        </p:txBody>
      </p:sp>
      <p:sp>
        <p:nvSpPr>
          <p:cNvPr id="4" name="Footer Placeholder 3">
            <a:extLst>
              <a:ext uri="{FF2B5EF4-FFF2-40B4-BE49-F238E27FC236}">
                <a16:creationId xmlns:a16="http://schemas.microsoft.com/office/drawing/2014/main" id="{CE49C62D-974A-D40F-AC87-DE0782EA5E99}"/>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9EDCD3B9-7BA1-78EA-556C-4AF99D9742A6}"/>
              </a:ext>
            </a:extLst>
          </p:cNvPr>
          <p:cNvSpPr>
            <a:spLocks noGrp="1"/>
          </p:cNvSpPr>
          <p:nvPr>
            <p:ph type="sldNum" sz="quarter" idx="12"/>
          </p:nvPr>
        </p:nvSpPr>
        <p:spPr/>
        <p:txBody>
          <a:bodyPr/>
          <a:lstStyle/>
          <a:p>
            <a:fld id="{E5A79B95-44C4-402F-96E0-7E24FDA31D45}" type="slidenum">
              <a:rPr lang="zh-CN" altLang="en-US" smtClean="0"/>
              <a:t>‹#›</a:t>
            </a:fld>
            <a:endParaRPr lang="zh-CN" altLang="en-US"/>
          </a:p>
        </p:txBody>
      </p:sp>
    </p:spTree>
    <p:extLst>
      <p:ext uri="{BB962C8B-B14F-4D97-AF65-F5344CB8AC3E}">
        <p14:creationId xmlns:p14="http://schemas.microsoft.com/office/powerpoint/2010/main" val="4090225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ABD336-DA95-4D49-BA4A-2B28A22A06BF}"/>
              </a:ext>
            </a:extLst>
          </p:cNvPr>
          <p:cNvSpPr>
            <a:spLocks noGrp="1"/>
          </p:cNvSpPr>
          <p:nvPr>
            <p:ph type="dt" sz="half" idx="10"/>
          </p:nvPr>
        </p:nvSpPr>
        <p:spPr/>
        <p:txBody>
          <a:bodyPr/>
          <a:lstStyle/>
          <a:p>
            <a:fld id="{47DDFA91-F597-E94E-A651-5A075E8AC8D0}" type="datetime1">
              <a:rPr lang="en-CA" altLang="zh-CN" smtClean="0"/>
              <a:t>2025-07-10</a:t>
            </a:fld>
            <a:endParaRPr lang="zh-CN" altLang="en-US"/>
          </a:p>
        </p:txBody>
      </p:sp>
      <p:sp>
        <p:nvSpPr>
          <p:cNvPr id="3" name="Footer Placeholder 2">
            <a:extLst>
              <a:ext uri="{FF2B5EF4-FFF2-40B4-BE49-F238E27FC236}">
                <a16:creationId xmlns:a16="http://schemas.microsoft.com/office/drawing/2014/main" id="{C27A71C1-2980-31E1-17A0-5C5A07E1FE23}"/>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42331A47-E4EB-9021-D52E-82C58AE36C7D}"/>
              </a:ext>
            </a:extLst>
          </p:cNvPr>
          <p:cNvSpPr>
            <a:spLocks noGrp="1"/>
          </p:cNvSpPr>
          <p:nvPr>
            <p:ph type="sldNum" sz="quarter" idx="12"/>
          </p:nvPr>
        </p:nvSpPr>
        <p:spPr/>
        <p:txBody>
          <a:bodyPr/>
          <a:lstStyle/>
          <a:p>
            <a:fld id="{E5A79B95-44C4-402F-96E0-7E24FDA31D45}" type="slidenum">
              <a:rPr lang="zh-CN" altLang="en-US" smtClean="0"/>
              <a:t>‹#›</a:t>
            </a:fld>
            <a:endParaRPr lang="zh-CN" altLang="en-US"/>
          </a:p>
        </p:txBody>
      </p:sp>
    </p:spTree>
    <p:extLst>
      <p:ext uri="{BB962C8B-B14F-4D97-AF65-F5344CB8AC3E}">
        <p14:creationId xmlns:p14="http://schemas.microsoft.com/office/powerpoint/2010/main" val="1103855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27734-FB87-C14A-BFD1-769840FF1F09}"/>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8BAB635A-0918-FA9F-FD8E-AE123C5CCF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a:extLst>
              <a:ext uri="{FF2B5EF4-FFF2-40B4-BE49-F238E27FC236}">
                <a16:creationId xmlns:a16="http://schemas.microsoft.com/office/drawing/2014/main" id="{F529E92C-EAF6-3598-1F88-663003A4BB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EE946DE2-49C2-E508-A801-761BA46C3DBA}"/>
              </a:ext>
            </a:extLst>
          </p:cNvPr>
          <p:cNvSpPr>
            <a:spLocks noGrp="1"/>
          </p:cNvSpPr>
          <p:nvPr>
            <p:ph type="dt" sz="half" idx="10"/>
          </p:nvPr>
        </p:nvSpPr>
        <p:spPr/>
        <p:txBody>
          <a:bodyPr/>
          <a:lstStyle/>
          <a:p>
            <a:fld id="{AB723685-A5BD-204D-9607-60B7874E39F5}" type="datetime1">
              <a:rPr lang="en-CA" altLang="zh-CN" smtClean="0"/>
              <a:t>2025-07-10</a:t>
            </a:fld>
            <a:endParaRPr lang="zh-CN" altLang="en-US"/>
          </a:p>
        </p:txBody>
      </p:sp>
      <p:sp>
        <p:nvSpPr>
          <p:cNvPr id="6" name="Footer Placeholder 5">
            <a:extLst>
              <a:ext uri="{FF2B5EF4-FFF2-40B4-BE49-F238E27FC236}">
                <a16:creationId xmlns:a16="http://schemas.microsoft.com/office/drawing/2014/main" id="{0A2C1E85-43C6-4DAF-8703-5C5AC7101F0F}"/>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C8368E97-6D39-646A-25F0-E908A86BE3F6}"/>
              </a:ext>
            </a:extLst>
          </p:cNvPr>
          <p:cNvSpPr>
            <a:spLocks noGrp="1"/>
          </p:cNvSpPr>
          <p:nvPr>
            <p:ph type="sldNum" sz="quarter" idx="12"/>
          </p:nvPr>
        </p:nvSpPr>
        <p:spPr/>
        <p:txBody>
          <a:bodyPr/>
          <a:lstStyle/>
          <a:p>
            <a:fld id="{E5A79B95-44C4-402F-96E0-7E24FDA31D45}" type="slidenum">
              <a:rPr lang="zh-CN" altLang="en-US" smtClean="0"/>
              <a:t>‹#›</a:t>
            </a:fld>
            <a:endParaRPr lang="zh-CN" altLang="en-US"/>
          </a:p>
        </p:txBody>
      </p:sp>
    </p:spTree>
    <p:extLst>
      <p:ext uri="{BB962C8B-B14F-4D97-AF65-F5344CB8AC3E}">
        <p14:creationId xmlns:p14="http://schemas.microsoft.com/office/powerpoint/2010/main" val="3769764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03464-9605-C8CB-8D13-FF7541034559}"/>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Picture Placeholder 2">
            <a:extLst>
              <a:ext uri="{FF2B5EF4-FFF2-40B4-BE49-F238E27FC236}">
                <a16:creationId xmlns:a16="http://schemas.microsoft.com/office/drawing/2014/main" id="{42744C83-AB6C-B0D0-34B1-C9300DE53C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a:extLst>
              <a:ext uri="{FF2B5EF4-FFF2-40B4-BE49-F238E27FC236}">
                <a16:creationId xmlns:a16="http://schemas.microsoft.com/office/drawing/2014/main" id="{5098ECBD-72EB-629E-BBB2-4D71827DC5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E00E92A1-771F-E683-769A-E4EA8A8DFA5D}"/>
              </a:ext>
            </a:extLst>
          </p:cNvPr>
          <p:cNvSpPr>
            <a:spLocks noGrp="1"/>
          </p:cNvSpPr>
          <p:nvPr>
            <p:ph type="dt" sz="half" idx="10"/>
          </p:nvPr>
        </p:nvSpPr>
        <p:spPr/>
        <p:txBody>
          <a:bodyPr/>
          <a:lstStyle/>
          <a:p>
            <a:fld id="{9E15B54B-DFF7-CC4E-8396-A665868062AA}" type="datetime1">
              <a:rPr lang="en-CA" altLang="zh-CN" smtClean="0"/>
              <a:t>2025-07-10</a:t>
            </a:fld>
            <a:endParaRPr lang="zh-CN" altLang="en-US"/>
          </a:p>
        </p:txBody>
      </p:sp>
      <p:sp>
        <p:nvSpPr>
          <p:cNvPr id="6" name="Footer Placeholder 5">
            <a:extLst>
              <a:ext uri="{FF2B5EF4-FFF2-40B4-BE49-F238E27FC236}">
                <a16:creationId xmlns:a16="http://schemas.microsoft.com/office/drawing/2014/main" id="{7F01C516-1001-3764-B381-6CE356DAB4EA}"/>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62A77FEF-348B-D493-B5D6-59141524C3FB}"/>
              </a:ext>
            </a:extLst>
          </p:cNvPr>
          <p:cNvSpPr>
            <a:spLocks noGrp="1"/>
          </p:cNvSpPr>
          <p:nvPr>
            <p:ph type="sldNum" sz="quarter" idx="12"/>
          </p:nvPr>
        </p:nvSpPr>
        <p:spPr/>
        <p:txBody>
          <a:bodyPr/>
          <a:lstStyle/>
          <a:p>
            <a:fld id="{E5A79B95-44C4-402F-96E0-7E24FDA31D45}" type="slidenum">
              <a:rPr lang="zh-CN" altLang="en-US" smtClean="0"/>
              <a:t>‹#›</a:t>
            </a:fld>
            <a:endParaRPr lang="zh-CN" altLang="en-US"/>
          </a:p>
        </p:txBody>
      </p:sp>
    </p:spTree>
    <p:extLst>
      <p:ext uri="{BB962C8B-B14F-4D97-AF65-F5344CB8AC3E}">
        <p14:creationId xmlns:p14="http://schemas.microsoft.com/office/powerpoint/2010/main" val="231102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E1EE97-9AC8-8221-11B8-6F4ADE676D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DF3D16D5-71F2-91AD-C3B9-590D2DBFA9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238CE7DC-FD1A-51EF-0087-9182CDE826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6AA865-CAFD-3843-9A0F-F78ABD41FCB5}" type="datetime1">
              <a:rPr lang="en-CA" altLang="zh-CN" smtClean="0"/>
              <a:t>2025-07-10</a:t>
            </a:fld>
            <a:endParaRPr lang="zh-CN" altLang="en-US"/>
          </a:p>
        </p:txBody>
      </p:sp>
      <p:sp>
        <p:nvSpPr>
          <p:cNvPr id="5" name="Footer Placeholder 4">
            <a:extLst>
              <a:ext uri="{FF2B5EF4-FFF2-40B4-BE49-F238E27FC236}">
                <a16:creationId xmlns:a16="http://schemas.microsoft.com/office/drawing/2014/main" id="{6D81B752-CFE7-B92B-5ED9-3E565DA8E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Slide Number Placeholder 5">
            <a:extLst>
              <a:ext uri="{FF2B5EF4-FFF2-40B4-BE49-F238E27FC236}">
                <a16:creationId xmlns:a16="http://schemas.microsoft.com/office/drawing/2014/main" id="{83CB7D6F-C9CD-0D51-9A2E-D7FB084BCE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5A79B95-44C4-402F-96E0-7E24FDA31D45}" type="slidenum">
              <a:rPr lang="zh-CN" altLang="en-US" smtClean="0"/>
              <a:t>‹#›</a:t>
            </a:fld>
            <a:endParaRPr lang="zh-CN" altLang="en-US"/>
          </a:p>
        </p:txBody>
      </p:sp>
    </p:spTree>
    <p:extLst>
      <p:ext uri="{BB962C8B-B14F-4D97-AF65-F5344CB8AC3E}">
        <p14:creationId xmlns:p14="http://schemas.microsoft.com/office/powerpoint/2010/main" val="3635051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3.png"/><Relationship Id="rId5" Type="http://schemas.openxmlformats.org/officeDocument/2006/relationships/image" Target="../media/image4.jp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8.png"/><Relationship Id="rId5" Type="http://schemas.openxmlformats.org/officeDocument/2006/relationships/image" Target="../media/image4.jp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3.png"/><Relationship Id="rId5" Type="http://schemas.openxmlformats.org/officeDocument/2006/relationships/image" Target="../media/image4.jp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3.png"/><Relationship Id="rId5" Type="http://schemas.openxmlformats.org/officeDocument/2006/relationships/image" Target="../media/image4.jp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3.png"/><Relationship Id="rId5" Type="http://schemas.openxmlformats.org/officeDocument/2006/relationships/image" Target="../media/image1.jpg"/><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4.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4.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4.jp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slideLayout" Target="../slideLayouts/slideLayout2.xml"/><Relationship Id="rId7" Type="http://schemas.openxmlformats.org/officeDocument/2006/relationships/diagramData" Target="../diagrams/data1.xml"/><Relationship Id="rId12" Type="http://schemas.openxmlformats.org/officeDocument/2006/relationships/image" Target="../media/image3.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6.png"/><Relationship Id="rId11" Type="http://schemas.microsoft.com/office/2007/relationships/diagramDrawing" Target="../diagrams/drawing1.xml"/><Relationship Id="rId5" Type="http://schemas.openxmlformats.org/officeDocument/2006/relationships/image" Target="../media/image4.jpg"/><Relationship Id="rId10" Type="http://schemas.openxmlformats.org/officeDocument/2006/relationships/diagramColors" Target="../diagrams/colors1.xml"/><Relationship Id="rId4" Type="http://schemas.openxmlformats.org/officeDocument/2006/relationships/notesSlide" Target="../notesSlides/notesSlide6.xml"/><Relationship Id="rId9"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4.jp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4.jp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7.png"/><Relationship Id="rId5" Type="http://schemas.openxmlformats.org/officeDocument/2006/relationships/image" Target="../media/image4.jp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descr="A blue and white screen&#10;&#10;AI-generated content may be incorrect.">
            <a:extLst>
              <a:ext uri="{FF2B5EF4-FFF2-40B4-BE49-F238E27FC236}">
                <a16:creationId xmlns:a16="http://schemas.microsoft.com/office/drawing/2014/main" id="{863C35F7-DED8-16D2-B487-D747D26997E1}"/>
              </a:ext>
            </a:extLst>
          </p:cNvPr>
          <p:cNvPicPr>
            <a:picLocks noChangeAspect="1"/>
          </p:cNvPicPr>
          <p:nvPr/>
        </p:nvPicPr>
        <p:blipFill>
          <a:blip r:embed="rId5">
            <a:extLst>
              <a:ext uri="{28A0092B-C50C-407E-A947-70E740481C1C}">
                <a14:useLocalDpi xmlns:a14="http://schemas.microsoft.com/office/drawing/2010/main" val="0"/>
              </a:ext>
            </a:extLst>
          </a:blip>
          <a:srcRect l="25" r="-25" b="38187"/>
          <a:stretch>
            <a:fillRect/>
          </a:stretch>
        </p:blipFill>
        <p:spPr>
          <a:xfrm>
            <a:off x="-3050" y="0"/>
            <a:ext cx="12192001" cy="4201449"/>
          </a:xfrm>
          <a:prstGeom prst="rect">
            <a:avLst/>
          </a:prstGeom>
        </p:spPr>
      </p:pic>
      <p:grpSp>
        <p:nvGrpSpPr>
          <p:cNvPr id="68" name="Group 67">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69" name="Freeform: Shape 68">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24" name="Subtitle 23">
            <a:extLst>
              <a:ext uri="{FF2B5EF4-FFF2-40B4-BE49-F238E27FC236}">
                <a16:creationId xmlns:a16="http://schemas.microsoft.com/office/drawing/2014/main" id="{4C188A99-4E18-473E-D6C1-C9F9D8A1AA80}"/>
              </a:ext>
            </a:extLst>
          </p:cNvPr>
          <p:cNvSpPr>
            <a:spLocks noGrp="1"/>
          </p:cNvSpPr>
          <p:nvPr>
            <p:ph type="subTitle" idx="1"/>
          </p:nvPr>
        </p:nvSpPr>
        <p:spPr>
          <a:xfrm>
            <a:off x="804672" y="4041524"/>
            <a:ext cx="9416898" cy="2053664"/>
          </a:xfrm>
        </p:spPr>
        <p:txBody>
          <a:bodyPr anchor="b">
            <a:normAutofit/>
          </a:bodyPr>
          <a:lstStyle/>
          <a:p>
            <a:pPr algn="l"/>
            <a:r>
              <a:rPr lang="en-US" altLang="zh-CN" dirty="0">
                <a:solidFill>
                  <a:schemeClr val="tx2"/>
                </a:solidFill>
                <a:latin typeface="Arial"/>
                <a:ea typeface="等线"/>
                <a:cs typeface="Arial"/>
              </a:rPr>
              <a:t>Kevin Liu, McGill University</a:t>
            </a:r>
            <a:r>
              <a:rPr lang="en-US" dirty="0">
                <a:solidFill>
                  <a:schemeClr val="tx2"/>
                </a:solidFill>
                <a:latin typeface="Arial"/>
                <a:cs typeface="Arial"/>
              </a:rPr>
              <a:t>, Canada</a:t>
            </a:r>
            <a:endParaRPr lang="en-US" altLang="zh-CN" dirty="0">
              <a:solidFill>
                <a:schemeClr val="tx2"/>
              </a:solidFill>
              <a:latin typeface="Arial" panose="020B0604020202020204" pitchFamily="34" charset="0"/>
              <a:cs typeface="Arial" panose="020B0604020202020204" pitchFamily="34" charset="0"/>
            </a:endParaRPr>
          </a:p>
          <a:p>
            <a:pPr algn="l"/>
            <a:r>
              <a:rPr lang="en-US" altLang="zh-CN" dirty="0">
                <a:solidFill>
                  <a:schemeClr val="tx2"/>
                </a:solidFill>
                <a:latin typeface="Arial"/>
                <a:ea typeface="等线"/>
                <a:cs typeface="Arial"/>
              </a:rPr>
              <a:t>Benjamin C. M. Fung, McGill University</a:t>
            </a:r>
            <a:r>
              <a:rPr lang="en-US" dirty="0">
                <a:solidFill>
                  <a:schemeClr val="tx2"/>
                </a:solidFill>
                <a:latin typeface="Arial"/>
                <a:ea typeface="等线"/>
                <a:cs typeface="Arial"/>
              </a:rPr>
              <a:t>, Canada</a:t>
            </a:r>
          </a:p>
          <a:p>
            <a:pPr algn="l"/>
            <a:r>
              <a:rPr lang="en-US" altLang="zh-CN" err="1">
                <a:solidFill>
                  <a:schemeClr val="tx2"/>
                </a:solidFill>
                <a:latin typeface="Arial"/>
                <a:ea typeface="等线"/>
                <a:cs typeface="Arial"/>
              </a:rPr>
              <a:t>Djedjiga</a:t>
            </a:r>
            <a:r>
              <a:rPr lang="en-US" altLang="zh-CN" dirty="0">
                <a:solidFill>
                  <a:schemeClr val="tx2"/>
                </a:solidFill>
                <a:latin typeface="Arial"/>
                <a:ea typeface="等线"/>
                <a:cs typeface="Arial"/>
              </a:rPr>
              <a:t> </a:t>
            </a:r>
            <a:r>
              <a:rPr lang="en-US" altLang="zh-CN" err="1">
                <a:solidFill>
                  <a:schemeClr val="tx2"/>
                </a:solidFill>
                <a:latin typeface="Arial"/>
                <a:ea typeface="等线"/>
                <a:cs typeface="Arial"/>
              </a:rPr>
              <a:t>Mouheb</a:t>
            </a:r>
            <a:r>
              <a:rPr lang="en-US" altLang="zh-CN" dirty="0">
                <a:solidFill>
                  <a:schemeClr val="tx2"/>
                </a:solidFill>
                <a:latin typeface="Arial"/>
                <a:ea typeface="等线"/>
                <a:cs typeface="Arial"/>
              </a:rPr>
              <a:t>, Laval University, </a:t>
            </a:r>
            <a:r>
              <a:rPr lang="en-US" altLang="zh-CN">
                <a:solidFill>
                  <a:schemeClr val="tx2"/>
                </a:solidFill>
                <a:latin typeface="Arial"/>
                <a:ea typeface="等线"/>
                <a:cs typeface="Arial"/>
              </a:rPr>
              <a:t>Canada</a:t>
            </a:r>
            <a:endParaRPr lang="en-US" err="1">
              <a:solidFill>
                <a:schemeClr val="tx2"/>
              </a:solidFill>
              <a:latin typeface="等线" panose="02110004020202020204"/>
              <a:ea typeface="等线"/>
              <a:cs typeface="Arial"/>
            </a:endParaRPr>
          </a:p>
          <a:p>
            <a:pPr algn="l"/>
            <a:r>
              <a:rPr lang="en-US" altLang="zh-CN" dirty="0">
                <a:solidFill>
                  <a:schemeClr val="tx2"/>
                </a:solidFill>
                <a:latin typeface="Arial"/>
                <a:ea typeface="等线"/>
                <a:cs typeface="Arial"/>
              </a:rPr>
              <a:t>Noman Mohammed, University of Manitoba, Canada</a:t>
            </a:r>
            <a:endParaRPr lang="en-US" dirty="0">
              <a:solidFill>
                <a:schemeClr val="tx2"/>
              </a:solidFill>
              <a:ea typeface="等线"/>
            </a:endParaRPr>
          </a:p>
        </p:txBody>
      </p:sp>
      <p:sp>
        <p:nvSpPr>
          <p:cNvPr id="27" name="Title 26">
            <a:extLst>
              <a:ext uri="{FF2B5EF4-FFF2-40B4-BE49-F238E27FC236}">
                <a16:creationId xmlns:a16="http://schemas.microsoft.com/office/drawing/2014/main" id="{B7B98B91-E400-3C09-5CF4-06D16C79FA84}"/>
              </a:ext>
            </a:extLst>
          </p:cNvPr>
          <p:cNvSpPr>
            <a:spLocks noGrp="1"/>
          </p:cNvSpPr>
          <p:nvPr>
            <p:ph type="ctrTitle"/>
          </p:nvPr>
        </p:nvSpPr>
        <p:spPr>
          <a:xfrm>
            <a:off x="804672" y="1665478"/>
            <a:ext cx="10592174" cy="1605852"/>
          </a:xfrm>
        </p:spPr>
        <p:txBody>
          <a:bodyPr anchor="t">
            <a:normAutofit/>
          </a:bodyPr>
          <a:lstStyle/>
          <a:p>
            <a:r>
              <a:rPr lang="en-CA" altLang="zh-CN" sz="4000" dirty="0">
                <a:solidFill>
                  <a:schemeClr val="bg1"/>
                </a:solidFill>
                <a:latin typeface="Arial"/>
                <a:ea typeface="等线 Light"/>
                <a:cs typeface="Arial"/>
              </a:rPr>
              <a:t>Unsupervised Topic Shift Detection in Chats</a:t>
            </a:r>
            <a:br>
              <a:rPr lang="en-CA" altLang="zh-CN" sz="4000" dirty="0">
                <a:latin typeface="Arial" panose="020B0604020202020204" pitchFamily="34" charset="0"/>
                <a:cs typeface="Arial" panose="020B0604020202020204" pitchFamily="34" charset="0"/>
              </a:rPr>
            </a:br>
            <a:endParaRPr lang="zh-CN" altLang="en-US" sz="4000" dirty="0">
              <a:solidFill>
                <a:schemeClr val="bg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530D253-CBAF-4F10-8801-DAB1DE0CA077}"/>
              </a:ext>
            </a:extLst>
          </p:cNvPr>
          <p:cNvPicPr>
            <a:picLocks noChangeAspect="1"/>
          </p:cNvPicPr>
          <p:nvPr/>
        </p:nvPicPr>
        <p:blipFill>
          <a:blip r:embed="rId6"/>
          <a:stretch>
            <a:fillRect/>
          </a:stretch>
        </p:blipFill>
        <p:spPr>
          <a:xfrm>
            <a:off x="8000494" y="4198537"/>
            <a:ext cx="4188457" cy="1360052"/>
          </a:xfrm>
          <a:prstGeom prst="rect">
            <a:avLst/>
          </a:prstGeom>
        </p:spPr>
      </p:pic>
      <p:sp>
        <p:nvSpPr>
          <p:cNvPr id="6" name="Slide Number Placeholder 5">
            <a:extLst>
              <a:ext uri="{FF2B5EF4-FFF2-40B4-BE49-F238E27FC236}">
                <a16:creationId xmlns:a16="http://schemas.microsoft.com/office/drawing/2014/main" id="{09ACC554-AB36-986E-C47A-B911AC50C202}"/>
              </a:ext>
            </a:extLst>
          </p:cNvPr>
          <p:cNvSpPr>
            <a:spLocks noGrp="1"/>
          </p:cNvSpPr>
          <p:nvPr>
            <p:ph type="sldNum" sz="quarter" idx="12"/>
          </p:nvPr>
        </p:nvSpPr>
        <p:spPr>
          <a:xfrm>
            <a:off x="-2176462" y="6213143"/>
            <a:ext cx="2981134" cy="469737"/>
          </a:xfrm>
        </p:spPr>
        <p:txBody>
          <a:bodyPr/>
          <a:lstStyle/>
          <a:p>
            <a:fld id="{E5A79B95-44C4-402F-96E0-7E24FDA31D45}" type="slidenum">
              <a:rPr lang="zh-CN" altLang="en-US" smtClean="0"/>
              <a:t>1</a:t>
            </a:fld>
            <a:endParaRPr lang="zh-CN" altLang="en-US"/>
          </a:p>
        </p:txBody>
      </p:sp>
      <p:pic>
        <p:nvPicPr>
          <p:cNvPr id="4" name="Audio 3">
            <a:hlinkClick r:id="" action="ppaction://media"/>
            <a:extLst>
              <a:ext uri="{FF2B5EF4-FFF2-40B4-BE49-F238E27FC236}">
                <a16:creationId xmlns:a16="http://schemas.microsoft.com/office/drawing/2014/main" id="{84375671-4D07-810A-DCF8-CE584AE716F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076471566"/>
      </p:ext>
    </p:extLst>
  </p:cSld>
  <p:clrMapOvr>
    <a:masterClrMapping/>
  </p:clrMapOvr>
  <mc:AlternateContent xmlns:mc="http://schemas.openxmlformats.org/markup-compatibility/2006">
    <mc:Choice xmlns:p14="http://schemas.microsoft.com/office/powerpoint/2010/main" Requires="p14">
      <p:transition spd="slow" p14:dur="2000" advTm="32970"/>
    </mc:Choice>
    <mc:Fallback>
      <p:transition spd="slow" advTm="329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A0BE560-7465-D150-5CD7-C5C0A55088D0}"/>
              </a:ext>
            </a:extLst>
          </p:cNvPr>
          <p:cNvSpPr txBox="1"/>
          <p:nvPr/>
        </p:nvSpPr>
        <p:spPr>
          <a:xfrm>
            <a:off x="990754" y="1874728"/>
            <a:ext cx="3910842" cy="2677656"/>
          </a:xfrm>
          <a:prstGeom prst="rect">
            <a:avLst/>
          </a:prstGeom>
          <a:noFill/>
        </p:spPr>
        <p:txBody>
          <a:bodyPr wrap="square">
            <a:spAutoFit/>
          </a:bodyPr>
          <a:lstStyle/>
          <a:p>
            <a:pPr algn="l"/>
            <a:r>
              <a:rPr lang="en-CA" sz="2800" b="1" i="0" u="none" strike="noStrike" dirty="0">
                <a:solidFill>
                  <a:srgbClr val="000000"/>
                </a:solidFill>
                <a:effectLst/>
              </a:rPr>
              <a:t>Compared Methods</a:t>
            </a:r>
            <a:r>
              <a:rPr lang="en-CA" sz="2800" b="0" i="0" u="none" strike="noStrike" dirty="0">
                <a:solidFill>
                  <a:srgbClr val="000000"/>
                </a:solidFill>
                <a:effectLst/>
              </a:rPr>
              <a:t>:</a:t>
            </a:r>
          </a:p>
          <a:p>
            <a:pPr algn="l">
              <a:buFont typeface="Arial" panose="020B0604020202020204" pitchFamily="34" charset="0"/>
              <a:buChar char="•"/>
            </a:pPr>
            <a:r>
              <a:rPr lang="en-CA" sz="2800" b="0" i="0" u="none" strike="noStrike" dirty="0">
                <a:solidFill>
                  <a:srgbClr val="000000"/>
                </a:solidFill>
                <a:effectLst/>
              </a:rPr>
              <a:t>LDA + k-means</a:t>
            </a:r>
          </a:p>
          <a:p>
            <a:pPr algn="l">
              <a:buFont typeface="Arial" panose="020B0604020202020204" pitchFamily="34" charset="0"/>
              <a:buChar char="•"/>
            </a:pPr>
            <a:r>
              <a:rPr lang="en-CA" sz="2800" b="0" i="0" u="none" strike="noStrike" dirty="0">
                <a:solidFill>
                  <a:srgbClr val="000000"/>
                </a:solidFill>
                <a:effectLst/>
              </a:rPr>
              <a:t>TF-IDF + k-means</a:t>
            </a:r>
          </a:p>
          <a:p>
            <a:pPr algn="l">
              <a:buFont typeface="Arial" panose="020B0604020202020204" pitchFamily="34" charset="0"/>
              <a:buChar char="•"/>
            </a:pPr>
            <a:r>
              <a:rPr lang="en-CA" sz="2800" b="0" i="0" u="none" strike="noStrike" dirty="0">
                <a:solidFill>
                  <a:srgbClr val="000000"/>
                </a:solidFill>
                <a:effectLst/>
              </a:rPr>
              <a:t>Word2Vec + k-means</a:t>
            </a:r>
          </a:p>
          <a:p>
            <a:pPr algn="l">
              <a:buFont typeface="Arial" panose="020B0604020202020204" pitchFamily="34" charset="0"/>
              <a:buChar char="•"/>
            </a:pPr>
            <a:r>
              <a:rPr lang="en-CA" sz="2800" b="0" i="0" u="none" strike="noStrike" dirty="0" err="1">
                <a:solidFill>
                  <a:srgbClr val="000000"/>
                </a:solidFill>
                <a:effectLst/>
              </a:rPr>
              <a:t>DistilBERT</a:t>
            </a:r>
            <a:r>
              <a:rPr lang="en-CA" sz="2800" b="0" i="0" u="none" strike="noStrike" dirty="0">
                <a:solidFill>
                  <a:srgbClr val="000000"/>
                </a:solidFill>
                <a:effectLst/>
              </a:rPr>
              <a:t> + k-means</a:t>
            </a:r>
          </a:p>
          <a:p>
            <a:pPr algn="l">
              <a:buFont typeface="Arial" panose="020B0604020202020204" pitchFamily="34" charset="0"/>
              <a:buChar char="•"/>
            </a:pPr>
            <a:r>
              <a:rPr lang="en-CA" sz="2800" b="1" i="0" u="none" strike="noStrike" dirty="0" err="1">
                <a:solidFill>
                  <a:srgbClr val="000000"/>
                </a:solidFill>
                <a:effectLst/>
              </a:rPr>
              <a:t>ChatSense</a:t>
            </a:r>
            <a:r>
              <a:rPr lang="en-CA" sz="2800" b="0" i="0" u="none" strike="noStrike" dirty="0">
                <a:solidFill>
                  <a:srgbClr val="000000"/>
                </a:solidFill>
                <a:effectLst/>
              </a:rPr>
              <a:t> (ours)</a:t>
            </a:r>
          </a:p>
        </p:txBody>
      </p:sp>
      <p:sp>
        <p:nvSpPr>
          <p:cNvPr id="11" name="TextBox 10">
            <a:extLst>
              <a:ext uri="{FF2B5EF4-FFF2-40B4-BE49-F238E27FC236}">
                <a16:creationId xmlns:a16="http://schemas.microsoft.com/office/drawing/2014/main" id="{894D98FC-86F9-B24D-5D08-7C32E40CC5EB}"/>
              </a:ext>
            </a:extLst>
          </p:cNvPr>
          <p:cNvSpPr txBox="1"/>
          <p:nvPr/>
        </p:nvSpPr>
        <p:spPr>
          <a:xfrm>
            <a:off x="5416929" y="1874728"/>
            <a:ext cx="6377817" cy="3108543"/>
          </a:xfrm>
          <a:prstGeom prst="rect">
            <a:avLst/>
          </a:prstGeom>
          <a:noFill/>
        </p:spPr>
        <p:txBody>
          <a:bodyPr wrap="square">
            <a:spAutoFit/>
          </a:bodyPr>
          <a:lstStyle/>
          <a:p>
            <a:r>
              <a:rPr lang="en-CA" sz="2800" b="1" i="0" u="none" strike="noStrike" dirty="0">
                <a:solidFill>
                  <a:srgbClr val="000000"/>
                </a:solidFill>
                <a:effectLst/>
              </a:rPr>
              <a:t>Evaluation Metrics:</a:t>
            </a:r>
            <a:endParaRPr lang="en-CA" sz="2800" b="1" dirty="0">
              <a:solidFill>
                <a:srgbClr val="000000"/>
              </a:solidFill>
            </a:endParaRPr>
          </a:p>
          <a:p>
            <a:r>
              <a:rPr lang="en-CA" sz="2800" b="1" dirty="0">
                <a:solidFill>
                  <a:srgbClr val="000000"/>
                </a:solidFill>
              </a:rPr>
              <a:t>Accuracy</a:t>
            </a:r>
            <a:r>
              <a:rPr lang="en-CA" sz="2800" dirty="0">
                <a:solidFill>
                  <a:srgbClr val="000000"/>
                </a:solidFill>
              </a:rPr>
              <a:t>: Correct prediction of topic shift boundaries</a:t>
            </a:r>
            <a:endParaRPr lang="en-CA" sz="2800" b="1" i="0" u="none" strike="noStrike" dirty="0">
              <a:solidFill>
                <a:srgbClr val="000000"/>
              </a:solidFill>
              <a:effectLst/>
            </a:endParaRPr>
          </a:p>
          <a:p>
            <a:pPr algn="l"/>
            <a:r>
              <a:rPr lang="en-CA" sz="2800" b="1" i="0" u="none" strike="noStrike" dirty="0" err="1">
                <a:solidFill>
                  <a:srgbClr val="000000"/>
                </a:solidFill>
                <a:effectLst/>
              </a:rPr>
              <a:t>WindowDiff</a:t>
            </a:r>
            <a:r>
              <a:rPr lang="en-CA" sz="2800" b="0" i="0" u="none" strike="noStrike" dirty="0">
                <a:solidFill>
                  <a:srgbClr val="000000"/>
                </a:solidFill>
                <a:effectLst/>
              </a:rPr>
              <a:t>: Structure-aware segmentation metric</a:t>
            </a:r>
          </a:p>
          <a:p>
            <a:pPr marL="742950" lvl="1" indent="-285750" algn="l">
              <a:buFont typeface="Arial" panose="020B0604020202020204" pitchFamily="34" charset="0"/>
              <a:buChar char="•"/>
            </a:pPr>
            <a:r>
              <a:rPr lang="en-CA" sz="2800" b="0" i="0" u="none" strike="noStrike" dirty="0">
                <a:solidFill>
                  <a:srgbClr val="000000"/>
                </a:solidFill>
                <a:effectLst/>
              </a:rPr>
              <a:t>Indicating alignment with true topic structure</a:t>
            </a:r>
          </a:p>
        </p:txBody>
      </p:sp>
      <p:pic>
        <p:nvPicPr>
          <p:cNvPr id="4" name="Audio 3">
            <a:hlinkClick r:id="" action="ppaction://media"/>
            <a:extLst>
              <a:ext uri="{FF2B5EF4-FFF2-40B4-BE49-F238E27FC236}">
                <a16:creationId xmlns:a16="http://schemas.microsoft.com/office/drawing/2014/main" id="{7A83AE11-ADD6-DF8E-BF66-2A711BE9520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
        <p:nvSpPr>
          <p:cNvPr id="2" name="Slide Number Placeholder 1">
            <a:extLst>
              <a:ext uri="{FF2B5EF4-FFF2-40B4-BE49-F238E27FC236}">
                <a16:creationId xmlns:a16="http://schemas.microsoft.com/office/drawing/2014/main" id="{14BD9A92-F25B-8D30-09BB-DB139FCB758C}"/>
              </a:ext>
            </a:extLst>
          </p:cNvPr>
          <p:cNvSpPr>
            <a:spLocks noGrp="1"/>
          </p:cNvSpPr>
          <p:nvPr>
            <p:ph type="sldNum" sz="quarter" idx="12"/>
          </p:nvPr>
        </p:nvSpPr>
        <p:spPr>
          <a:xfrm>
            <a:off x="-1476376" y="6053137"/>
            <a:ext cx="2743200" cy="365125"/>
          </a:xfrm>
        </p:spPr>
        <p:txBody>
          <a:bodyPr/>
          <a:lstStyle/>
          <a:p>
            <a:fld id="{E5A79B95-44C4-402F-96E0-7E24FDA31D45}" type="slidenum">
              <a:rPr lang="zh-CN" altLang="en-US" smtClean="0"/>
              <a:t>10</a:t>
            </a:fld>
            <a:endParaRPr lang="zh-CN" altLang="en-US"/>
          </a:p>
        </p:txBody>
      </p:sp>
    </p:spTree>
    <p:extLst>
      <p:ext uri="{BB962C8B-B14F-4D97-AF65-F5344CB8AC3E}">
        <p14:creationId xmlns:p14="http://schemas.microsoft.com/office/powerpoint/2010/main" val="3580837328"/>
      </p:ext>
    </p:extLst>
  </p:cSld>
  <p:clrMapOvr>
    <a:masterClrMapping/>
  </p:clrMapOvr>
  <mc:AlternateContent xmlns:mc="http://schemas.openxmlformats.org/markup-compatibility/2006" xmlns:p14="http://schemas.microsoft.com/office/powerpoint/2010/main">
    <mc:Choice Requires="p14">
      <p:transition spd="slow" p14:dur="2000" advTm="25738"/>
    </mc:Choice>
    <mc:Fallback xmlns="">
      <p:transition spd="slow" advTm="257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45C380-CA2D-70E1-F61D-A2A41ABA9E69}"/>
              </a:ext>
            </a:extLst>
          </p:cNvPr>
          <p:cNvSpPr txBox="1"/>
          <p:nvPr/>
        </p:nvSpPr>
        <p:spPr>
          <a:xfrm>
            <a:off x="493022" y="1321248"/>
            <a:ext cx="7260535" cy="584775"/>
          </a:xfrm>
          <a:prstGeom prst="rect">
            <a:avLst/>
          </a:prstGeom>
          <a:noFill/>
        </p:spPr>
        <p:txBody>
          <a:bodyPr wrap="square" rtlCol="0">
            <a:spAutoFit/>
          </a:bodyPr>
          <a:lstStyle/>
          <a:p>
            <a:pPr algn="l"/>
            <a:r>
              <a:rPr lang="en-CA" sz="3200" dirty="0">
                <a:solidFill>
                  <a:srgbClr val="000000"/>
                </a:solidFill>
                <a:latin typeface="-webkit-standard"/>
              </a:rPr>
              <a:t>Results</a:t>
            </a:r>
            <a:endParaRPr lang="en-US" dirty="0"/>
          </a:p>
        </p:txBody>
      </p:sp>
      <p:pic>
        <p:nvPicPr>
          <p:cNvPr id="3" name="Picture 2">
            <a:extLst>
              <a:ext uri="{FF2B5EF4-FFF2-40B4-BE49-F238E27FC236}">
                <a16:creationId xmlns:a16="http://schemas.microsoft.com/office/drawing/2014/main" id="{F57DDAB0-2979-9D20-33EE-2626C6245A0F}"/>
              </a:ext>
            </a:extLst>
          </p:cNvPr>
          <p:cNvPicPr>
            <a:picLocks noChangeAspect="1"/>
          </p:cNvPicPr>
          <p:nvPr/>
        </p:nvPicPr>
        <p:blipFill>
          <a:blip r:embed="rId6"/>
          <a:stretch>
            <a:fillRect/>
          </a:stretch>
        </p:blipFill>
        <p:spPr>
          <a:xfrm>
            <a:off x="67457" y="2464597"/>
            <a:ext cx="12124543" cy="2345635"/>
          </a:xfrm>
          <a:prstGeom prst="rect">
            <a:avLst/>
          </a:prstGeom>
        </p:spPr>
      </p:pic>
      <p:sp>
        <p:nvSpPr>
          <p:cNvPr id="6" name="TextBox 5">
            <a:extLst>
              <a:ext uri="{FF2B5EF4-FFF2-40B4-BE49-F238E27FC236}">
                <a16:creationId xmlns:a16="http://schemas.microsoft.com/office/drawing/2014/main" id="{131560DD-BFB3-AD3D-92DA-2D769B09E41C}"/>
              </a:ext>
            </a:extLst>
          </p:cNvPr>
          <p:cNvSpPr txBox="1"/>
          <p:nvPr/>
        </p:nvSpPr>
        <p:spPr>
          <a:xfrm>
            <a:off x="1243013" y="5281593"/>
            <a:ext cx="6766891" cy="954107"/>
          </a:xfrm>
          <a:prstGeom prst="rect">
            <a:avLst/>
          </a:prstGeom>
          <a:noFill/>
        </p:spPr>
        <p:txBody>
          <a:bodyPr wrap="square">
            <a:spAutoFit/>
          </a:bodyPr>
          <a:lstStyle/>
          <a:p>
            <a:pPr algn="l"/>
            <a:r>
              <a:rPr lang="en-CA" sz="2800" b="1" i="0" u="none" strike="noStrike" dirty="0" err="1">
                <a:solidFill>
                  <a:srgbClr val="000000"/>
                </a:solidFill>
                <a:effectLst/>
              </a:rPr>
              <a:t>ChatSense</a:t>
            </a:r>
            <a:r>
              <a:rPr lang="en-CA" sz="2800" b="1" i="0" u="none" strike="noStrike" dirty="0">
                <a:solidFill>
                  <a:srgbClr val="000000"/>
                </a:solidFill>
                <a:effectLst/>
              </a:rPr>
              <a:t> performs competitively across all datasets</a:t>
            </a:r>
            <a:endParaRPr lang="en-CA" sz="2800" b="0" i="0" u="none" strike="noStrike" dirty="0">
              <a:solidFill>
                <a:srgbClr val="000000"/>
              </a:solidFill>
              <a:effectLst/>
            </a:endParaRPr>
          </a:p>
        </p:txBody>
      </p:sp>
      <p:pic>
        <p:nvPicPr>
          <p:cNvPr id="2" name="Audio 1">
            <a:hlinkClick r:id="" action="ppaction://media"/>
            <a:extLst>
              <a:ext uri="{FF2B5EF4-FFF2-40B4-BE49-F238E27FC236}">
                <a16:creationId xmlns:a16="http://schemas.microsoft.com/office/drawing/2014/main" id="{35D7101B-E99B-AB11-F71A-F580D53CB37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
        <p:nvSpPr>
          <p:cNvPr id="5" name="Slide Number Placeholder 4">
            <a:extLst>
              <a:ext uri="{FF2B5EF4-FFF2-40B4-BE49-F238E27FC236}">
                <a16:creationId xmlns:a16="http://schemas.microsoft.com/office/drawing/2014/main" id="{D346E37F-870B-747E-A88C-76ED39FA9D14}"/>
              </a:ext>
            </a:extLst>
          </p:cNvPr>
          <p:cNvSpPr>
            <a:spLocks noGrp="1"/>
          </p:cNvSpPr>
          <p:nvPr>
            <p:ph type="sldNum" sz="quarter" idx="12"/>
          </p:nvPr>
        </p:nvSpPr>
        <p:spPr>
          <a:xfrm>
            <a:off x="-2250178" y="6276975"/>
            <a:ext cx="2743200" cy="365125"/>
          </a:xfrm>
        </p:spPr>
        <p:txBody>
          <a:bodyPr/>
          <a:lstStyle/>
          <a:p>
            <a:fld id="{E5A79B95-44C4-402F-96E0-7E24FDA31D45}" type="slidenum">
              <a:rPr lang="zh-CN" altLang="en-US" smtClean="0"/>
              <a:t>11</a:t>
            </a:fld>
            <a:endParaRPr lang="zh-CN" altLang="en-US"/>
          </a:p>
        </p:txBody>
      </p:sp>
    </p:spTree>
    <p:extLst>
      <p:ext uri="{BB962C8B-B14F-4D97-AF65-F5344CB8AC3E}">
        <p14:creationId xmlns:p14="http://schemas.microsoft.com/office/powerpoint/2010/main" val="1241573607"/>
      </p:ext>
    </p:extLst>
  </p:cSld>
  <p:clrMapOvr>
    <a:masterClrMapping/>
  </p:clrMapOvr>
  <mc:AlternateContent xmlns:mc="http://schemas.openxmlformats.org/markup-compatibility/2006" xmlns:p14="http://schemas.microsoft.com/office/powerpoint/2010/main">
    <mc:Choice Requires="p14">
      <p:transition spd="slow" p14:dur="2000" advTm="41504"/>
    </mc:Choice>
    <mc:Fallback xmlns="">
      <p:transition spd="slow" advTm="415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45C380-CA2D-70E1-F61D-A2A41ABA9E69}"/>
              </a:ext>
            </a:extLst>
          </p:cNvPr>
          <p:cNvSpPr txBox="1"/>
          <p:nvPr/>
        </p:nvSpPr>
        <p:spPr>
          <a:xfrm>
            <a:off x="742950" y="1443843"/>
            <a:ext cx="8675370" cy="1354217"/>
          </a:xfrm>
          <a:prstGeom prst="rect">
            <a:avLst/>
          </a:prstGeom>
          <a:noFill/>
        </p:spPr>
        <p:txBody>
          <a:bodyPr wrap="square" rtlCol="0">
            <a:spAutoFit/>
          </a:bodyPr>
          <a:lstStyle/>
          <a:p>
            <a:r>
              <a:rPr lang="en-CA" sz="3200" b="1" i="0" u="none" strike="noStrike" dirty="0">
                <a:solidFill>
                  <a:srgbClr val="000000"/>
                </a:solidFill>
                <a:effectLst/>
                <a:latin typeface="-webkit-standard"/>
              </a:rPr>
              <a:t>Discussion</a:t>
            </a:r>
            <a:endParaRPr lang="en-CA" sz="3200" b="1" i="0" u="none" strike="noStrike" dirty="0">
              <a:solidFill>
                <a:srgbClr val="000000"/>
              </a:solidFill>
              <a:effectLst/>
            </a:endParaRPr>
          </a:p>
          <a:p>
            <a:pPr algn="l"/>
            <a:endParaRPr lang="en-CA" sz="3200" b="0" i="0" u="none" strike="noStrike" dirty="0">
              <a:solidFill>
                <a:srgbClr val="000000"/>
              </a:solidFill>
              <a:effectLst/>
            </a:endParaRPr>
          </a:p>
          <a:p>
            <a:endParaRPr lang="en-US" dirty="0"/>
          </a:p>
        </p:txBody>
      </p:sp>
      <p:sp>
        <p:nvSpPr>
          <p:cNvPr id="6" name="TextBox 5">
            <a:extLst>
              <a:ext uri="{FF2B5EF4-FFF2-40B4-BE49-F238E27FC236}">
                <a16:creationId xmlns:a16="http://schemas.microsoft.com/office/drawing/2014/main" id="{F13D9E3F-EE58-70F4-4725-068287315A42}"/>
              </a:ext>
            </a:extLst>
          </p:cNvPr>
          <p:cNvSpPr txBox="1"/>
          <p:nvPr/>
        </p:nvSpPr>
        <p:spPr>
          <a:xfrm>
            <a:off x="1228144" y="2305614"/>
            <a:ext cx="9148307"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srgbClr val="000000"/>
                </a:solidFill>
                <a:effectLst/>
                <a:uLnTx/>
                <a:uFillTx/>
                <a:latin typeface="等线" panose="02110004020202020204"/>
                <a:ea typeface="+mn-ea"/>
                <a:cs typeface="+mn-cs"/>
              </a:rPr>
              <a:t>Unsupervised, yet achieves comparable or better segmentation quality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srgbClr val="000000"/>
                </a:solidFill>
                <a:effectLst/>
                <a:uLnTx/>
                <a:uFillTx/>
                <a:latin typeface="等线" panose="02110004020202020204"/>
                <a:ea typeface="+mn-ea"/>
                <a:cs typeface="+mn-cs"/>
              </a:rPr>
              <a:t>Especially effective in: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srgbClr val="000000"/>
                </a:solidFill>
                <a:effectLst/>
                <a:uLnTx/>
                <a:uFillTx/>
                <a:latin typeface="等线" panose="02110004020202020204"/>
                <a:ea typeface="+mn-ea"/>
                <a:cs typeface="+mn-cs"/>
              </a:rPr>
              <a:t>Short, informal, asynchronous conversations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srgbClr val="000000"/>
                </a:solidFill>
                <a:effectLst/>
                <a:uLnTx/>
                <a:uFillTx/>
                <a:latin typeface="等线" panose="02110004020202020204"/>
                <a:ea typeface="+mn-ea"/>
                <a:cs typeface="+mn-cs"/>
              </a:rPr>
              <a:t>Detecting subtle or rapid topic changes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srgbClr val="000000"/>
                </a:solidFill>
                <a:effectLst/>
                <a:uLnTx/>
                <a:uFillTx/>
                <a:latin typeface="等线" panose="02110004020202020204"/>
                <a:ea typeface="+mn-ea"/>
                <a:cs typeface="+mn-cs"/>
              </a:rPr>
              <a:t>Handling multi-topic entanglement without thread structure</a:t>
            </a:r>
            <a:r>
              <a:rPr kumimoji="0" lang="zh-CN" altLang="en-US" sz="2800" b="0" i="0" u="none" strike="noStrike" kern="1200" cap="none" spc="0" normalizeH="0" baseline="0" noProof="0" dirty="0">
                <a:ln>
                  <a:noFill/>
                </a:ln>
                <a:solidFill>
                  <a:srgbClr val="000000"/>
                </a:solidFill>
                <a:effectLst/>
                <a:uLnTx/>
                <a:uFillTx/>
                <a:latin typeface="等线" panose="02110004020202020204"/>
                <a:ea typeface="等线" panose="02010600030101010101" pitchFamily="2" charset="-122"/>
                <a:cs typeface="+mn-cs"/>
              </a:rPr>
              <a:t> </a:t>
            </a:r>
            <a:r>
              <a:rPr kumimoji="0" lang="en-US" altLang="zh-CN" sz="2800" b="0" i="0" u="none" strike="noStrike" kern="1200" cap="none" spc="0" normalizeH="0" baseline="0" noProof="0" dirty="0">
                <a:ln>
                  <a:noFill/>
                </a:ln>
                <a:solidFill>
                  <a:srgbClr val="000000"/>
                </a:solidFill>
                <a:effectLst/>
                <a:uLnTx/>
                <a:uFillTx/>
                <a:latin typeface="等线" panose="02110004020202020204"/>
                <a:ea typeface="等线" panose="02010600030101010101" pitchFamily="2" charset="-122"/>
                <a:cs typeface="+mn-cs"/>
              </a:rPr>
              <a:t>and</a:t>
            </a:r>
            <a:r>
              <a:rPr kumimoji="0" lang="en-CA" altLang="zh-CN" sz="2800" b="0" i="0" u="none" strike="noStrike" kern="1200" cap="none" spc="0" normalizeH="0" baseline="0" noProof="0" dirty="0">
                <a:ln>
                  <a:noFill/>
                </a:ln>
                <a:solidFill>
                  <a:srgbClr val="000000"/>
                </a:solidFill>
                <a:effectLst/>
                <a:uLnTx/>
                <a:uFillTx/>
                <a:latin typeface="等线" panose="02110004020202020204"/>
                <a:ea typeface="等线" panose="02010600030101010101" pitchFamily="2" charset="-122"/>
                <a:cs typeface="+mn-cs"/>
              </a:rPr>
              <a:t> easily change heuristic features</a:t>
            </a:r>
            <a:endParaRPr kumimoji="0" lang="en-US" altLang="zh-CN" sz="2800" b="0" i="0" u="none" strike="noStrike" kern="1200" cap="none" spc="0" normalizeH="0" baseline="0" noProof="0" dirty="0">
              <a:ln>
                <a:noFill/>
              </a:ln>
              <a:solidFill>
                <a:srgbClr val="000000"/>
              </a:solidFill>
              <a:effectLst/>
              <a:uLnTx/>
              <a:uFillTx/>
              <a:latin typeface="等线" panose="02110004020202020204"/>
              <a:ea typeface="等线" panose="02010600030101010101" pitchFamily="2" charset="-122"/>
              <a:cs typeface="+mn-cs"/>
            </a:endParaRPr>
          </a:p>
        </p:txBody>
      </p:sp>
      <p:pic>
        <p:nvPicPr>
          <p:cNvPr id="2" name="Audio 1">
            <a:hlinkClick r:id="" action="ppaction://media"/>
            <a:extLst>
              <a:ext uri="{FF2B5EF4-FFF2-40B4-BE49-F238E27FC236}">
                <a16:creationId xmlns:a16="http://schemas.microsoft.com/office/drawing/2014/main" id="{89AC7108-0B16-D3AF-85AB-FAD7524DAD0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
        <p:nvSpPr>
          <p:cNvPr id="3" name="Slide Number Placeholder 2">
            <a:extLst>
              <a:ext uri="{FF2B5EF4-FFF2-40B4-BE49-F238E27FC236}">
                <a16:creationId xmlns:a16="http://schemas.microsoft.com/office/drawing/2014/main" id="{D34C539C-B079-AA05-FCB3-BC4D03B01D22}"/>
              </a:ext>
            </a:extLst>
          </p:cNvPr>
          <p:cNvSpPr>
            <a:spLocks noGrp="1"/>
          </p:cNvSpPr>
          <p:nvPr>
            <p:ph type="sldNum" sz="quarter" idx="12"/>
          </p:nvPr>
        </p:nvSpPr>
        <p:spPr>
          <a:xfrm>
            <a:off x="-2000250" y="6235700"/>
            <a:ext cx="2743200" cy="365125"/>
          </a:xfrm>
        </p:spPr>
        <p:txBody>
          <a:bodyPr/>
          <a:lstStyle/>
          <a:p>
            <a:fld id="{E5A79B95-44C4-402F-96E0-7E24FDA31D45}" type="slidenum">
              <a:rPr lang="zh-CN" altLang="en-US" smtClean="0"/>
              <a:t>12</a:t>
            </a:fld>
            <a:endParaRPr lang="zh-CN" altLang="en-US"/>
          </a:p>
        </p:txBody>
      </p:sp>
    </p:spTree>
    <p:extLst>
      <p:ext uri="{BB962C8B-B14F-4D97-AF65-F5344CB8AC3E}">
        <p14:creationId xmlns:p14="http://schemas.microsoft.com/office/powerpoint/2010/main" val="3499365243"/>
      </p:ext>
    </p:extLst>
  </p:cSld>
  <p:clrMapOvr>
    <a:masterClrMapping/>
  </p:clrMapOvr>
  <mc:AlternateContent xmlns:mc="http://schemas.openxmlformats.org/markup-compatibility/2006" xmlns:p14="http://schemas.microsoft.com/office/powerpoint/2010/main">
    <mc:Choice Requires="p14">
      <p:transition spd="slow" p14:dur="2000" advTm="34160"/>
    </mc:Choice>
    <mc:Fallback xmlns="">
      <p:transition spd="slow" advTm="341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45C380-CA2D-70E1-F61D-A2A41ABA9E69}"/>
              </a:ext>
            </a:extLst>
          </p:cNvPr>
          <p:cNvSpPr txBox="1"/>
          <p:nvPr/>
        </p:nvSpPr>
        <p:spPr>
          <a:xfrm>
            <a:off x="571500" y="1463040"/>
            <a:ext cx="8675370" cy="1354217"/>
          </a:xfrm>
          <a:prstGeom prst="rect">
            <a:avLst/>
          </a:prstGeom>
          <a:noFill/>
        </p:spPr>
        <p:txBody>
          <a:bodyPr wrap="square" rtlCol="0">
            <a:spAutoFit/>
          </a:bodyPr>
          <a:lstStyle/>
          <a:p>
            <a:r>
              <a:rPr lang="en-CA" sz="3200" b="0" i="0" u="none" strike="noStrike" dirty="0">
                <a:solidFill>
                  <a:srgbClr val="000000"/>
                </a:solidFill>
                <a:effectLst/>
                <a:latin typeface="-webkit-standard"/>
              </a:rPr>
              <a:t>Further Work</a:t>
            </a:r>
            <a:endParaRPr lang="en-CA" sz="3200" b="0" i="0" u="none" strike="noStrike" dirty="0">
              <a:solidFill>
                <a:srgbClr val="000000"/>
              </a:solidFill>
              <a:effectLst/>
            </a:endParaRPr>
          </a:p>
          <a:p>
            <a:pPr algn="l"/>
            <a:endParaRPr lang="en-CA" sz="3200" b="0" i="0" u="none" strike="noStrike" dirty="0">
              <a:solidFill>
                <a:srgbClr val="000000"/>
              </a:solidFill>
              <a:effectLst/>
            </a:endParaRPr>
          </a:p>
          <a:p>
            <a:endParaRPr lang="en-US" dirty="0"/>
          </a:p>
        </p:txBody>
      </p:sp>
      <p:sp>
        <p:nvSpPr>
          <p:cNvPr id="6" name="TextBox 5">
            <a:extLst>
              <a:ext uri="{FF2B5EF4-FFF2-40B4-BE49-F238E27FC236}">
                <a16:creationId xmlns:a16="http://schemas.microsoft.com/office/drawing/2014/main" id="{F13D9E3F-EE58-70F4-4725-068287315A42}"/>
              </a:ext>
            </a:extLst>
          </p:cNvPr>
          <p:cNvSpPr txBox="1"/>
          <p:nvPr/>
        </p:nvSpPr>
        <p:spPr>
          <a:xfrm>
            <a:off x="1228144" y="2305614"/>
            <a:ext cx="9148307" cy="1815882"/>
          </a:xfrm>
          <a:prstGeom prst="rect">
            <a:avLst/>
          </a:prstGeom>
          <a:noFill/>
        </p:spPr>
        <p:txBody>
          <a:bodyPr wrap="square">
            <a:spAutoFit/>
          </a:bodyPr>
          <a:lstStyle/>
          <a:p>
            <a:pPr algn="l"/>
            <a:endParaRPr lang="en-CA" sz="2800" b="0" i="0" u="none" strike="noStrike" dirty="0">
              <a:solidFill>
                <a:srgbClr val="000000"/>
              </a:solidFill>
              <a:effectLst/>
            </a:endParaRPr>
          </a:p>
          <a:p>
            <a:pPr algn="l">
              <a:buFont typeface="Arial" panose="020B0604020202020204" pitchFamily="34" charset="0"/>
              <a:buChar char="•"/>
            </a:pPr>
            <a:r>
              <a:rPr lang="en-CA" sz="2800" b="0" i="0" u="none" strike="noStrike" dirty="0">
                <a:solidFill>
                  <a:srgbClr val="000000"/>
                </a:solidFill>
                <a:effectLst/>
              </a:rPr>
              <a:t>Adaptive clustering (non-parametric, hierarchical)</a:t>
            </a:r>
          </a:p>
          <a:p>
            <a:pPr algn="l">
              <a:buFont typeface="Arial" panose="020B0604020202020204" pitchFamily="34" charset="0"/>
              <a:buChar char="•"/>
            </a:pPr>
            <a:r>
              <a:rPr lang="en-CA" sz="2800" b="0" i="0" u="none" strike="noStrike" dirty="0">
                <a:solidFill>
                  <a:srgbClr val="000000"/>
                </a:solidFill>
                <a:effectLst/>
              </a:rPr>
              <a:t>Multilingual embedding support (code-switching)</a:t>
            </a:r>
          </a:p>
          <a:p>
            <a:pPr algn="l">
              <a:buFont typeface="Arial" panose="020B0604020202020204" pitchFamily="34" charset="0"/>
              <a:buChar char="•"/>
            </a:pPr>
            <a:r>
              <a:rPr lang="en-CA" sz="2800" b="0" i="0" u="none" strike="noStrike" dirty="0">
                <a:solidFill>
                  <a:srgbClr val="000000"/>
                </a:solidFill>
                <a:effectLst/>
              </a:rPr>
              <a:t>Real-time streaming deployment</a:t>
            </a:r>
          </a:p>
        </p:txBody>
      </p:sp>
      <p:pic>
        <p:nvPicPr>
          <p:cNvPr id="3" name="Audio 2">
            <a:hlinkClick r:id="" action="ppaction://media"/>
            <a:extLst>
              <a:ext uri="{FF2B5EF4-FFF2-40B4-BE49-F238E27FC236}">
                <a16:creationId xmlns:a16="http://schemas.microsoft.com/office/drawing/2014/main" id="{B8202CF5-8297-01D7-485C-BA8ED1B1E6A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
        <p:nvSpPr>
          <p:cNvPr id="2" name="Slide Number Placeholder 1">
            <a:extLst>
              <a:ext uri="{FF2B5EF4-FFF2-40B4-BE49-F238E27FC236}">
                <a16:creationId xmlns:a16="http://schemas.microsoft.com/office/drawing/2014/main" id="{A117354B-378D-8F80-D441-3E9478941DFF}"/>
              </a:ext>
            </a:extLst>
          </p:cNvPr>
          <p:cNvSpPr>
            <a:spLocks noGrp="1"/>
          </p:cNvSpPr>
          <p:nvPr>
            <p:ph type="sldNum" sz="quarter" idx="12"/>
          </p:nvPr>
        </p:nvSpPr>
        <p:spPr>
          <a:xfrm>
            <a:off x="-1905001" y="6235700"/>
            <a:ext cx="2743200" cy="365125"/>
          </a:xfrm>
        </p:spPr>
        <p:txBody>
          <a:bodyPr/>
          <a:lstStyle/>
          <a:p>
            <a:fld id="{E5A79B95-44C4-402F-96E0-7E24FDA31D45}" type="slidenum">
              <a:rPr lang="zh-CN" altLang="en-US" smtClean="0"/>
              <a:t>13</a:t>
            </a:fld>
            <a:endParaRPr lang="zh-CN" altLang="en-US"/>
          </a:p>
        </p:txBody>
      </p:sp>
    </p:spTree>
    <p:extLst>
      <p:ext uri="{BB962C8B-B14F-4D97-AF65-F5344CB8AC3E}">
        <p14:creationId xmlns:p14="http://schemas.microsoft.com/office/powerpoint/2010/main" val="2038710761"/>
      </p:ext>
    </p:extLst>
  </p:cSld>
  <p:clrMapOvr>
    <a:masterClrMapping/>
  </p:clrMapOvr>
  <mc:AlternateContent xmlns:mc="http://schemas.openxmlformats.org/markup-compatibility/2006" xmlns:p14="http://schemas.microsoft.com/office/powerpoint/2010/main">
    <mc:Choice Requires="p14">
      <p:transition spd="slow" p14:dur="2000" advTm="35029"/>
    </mc:Choice>
    <mc:Fallback xmlns="">
      <p:transition spd="slow" advTm="350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A blue and white screen&#10;&#10;AI-generated content may be incorrect.">
            <a:extLst>
              <a:ext uri="{FF2B5EF4-FFF2-40B4-BE49-F238E27FC236}">
                <a16:creationId xmlns:a16="http://schemas.microsoft.com/office/drawing/2014/main" id="{863C35F7-DED8-16D2-B487-D747D26997E1}"/>
              </a:ext>
            </a:extLst>
          </p:cNvPr>
          <p:cNvPicPr>
            <a:picLocks noChangeAspect="1"/>
          </p:cNvPicPr>
          <p:nvPr/>
        </p:nvPicPr>
        <p:blipFill>
          <a:blip r:embed="rId5">
            <a:extLst>
              <a:ext uri="{28A0092B-C50C-407E-A947-70E740481C1C}">
                <a14:useLocalDpi xmlns:a14="http://schemas.microsoft.com/office/drawing/2010/main" val="0"/>
              </a:ext>
            </a:extLst>
          </a:blip>
          <a:srcRect l="25" r="-25" b="38187"/>
          <a:stretch>
            <a:fillRect/>
          </a:stretch>
        </p:blipFill>
        <p:spPr>
          <a:xfrm>
            <a:off x="-3050" y="0"/>
            <a:ext cx="12192001" cy="4201449"/>
          </a:xfrm>
          <a:prstGeom prst="rect">
            <a:avLst/>
          </a:prstGeom>
        </p:spPr>
      </p:pic>
      <p:sp>
        <p:nvSpPr>
          <p:cNvPr id="24" name="Subtitle 23">
            <a:extLst>
              <a:ext uri="{FF2B5EF4-FFF2-40B4-BE49-F238E27FC236}">
                <a16:creationId xmlns:a16="http://schemas.microsoft.com/office/drawing/2014/main" id="{4C188A99-4E18-473E-D6C1-C9F9D8A1AA80}"/>
              </a:ext>
            </a:extLst>
          </p:cNvPr>
          <p:cNvSpPr>
            <a:spLocks noGrp="1"/>
          </p:cNvSpPr>
          <p:nvPr>
            <p:ph type="subTitle" idx="1"/>
          </p:nvPr>
        </p:nvSpPr>
        <p:spPr>
          <a:xfrm>
            <a:off x="976950" y="4495807"/>
            <a:ext cx="9416898" cy="1099711"/>
          </a:xfrm>
        </p:spPr>
        <p:txBody>
          <a:bodyPr anchor="b">
            <a:normAutofit/>
          </a:bodyPr>
          <a:lstStyle/>
          <a:p>
            <a:pPr algn="l"/>
            <a:r>
              <a:rPr lang="en-CA" b="0" i="0" u="none" strike="noStrike" dirty="0">
                <a:solidFill>
                  <a:srgbClr val="000000"/>
                </a:solidFill>
                <a:effectLst/>
              </a:rPr>
              <a:t>GitHub: </a:t>
            </a:r>
            <a:r>
              <a:rPr lang="en-CA" b="0" i="0" u="none" strike="noStrike" dirty="0" err="1">
                <a:solidFill>
                  <a:srgbClr val="000000"/>
                </a:solidFill>
                <a:effectLst/>
              </a:rPr>
              <a:t>github.com</a:t>
            </a:r>
            <a:r>
              <a:rPr lang="en-CA" b="0" i="0" u="none" strike="noStrike" dirty="0">
                <a:solidFill>
                  <a:srgbClr val="000000"/>
                </a:solidFill>
                <a:effectLst/>
              </a:rPr>
              <a:t>/McGill-</a:t>
            </a:r>
            <a:r>
              <a:rPr lang="en-CA" b="0" i="0" u="none" strike="noStrike" dirty="0" err="1">
                <a:solidFill>
                  <a:srgbClr val="000000"/>
                </a:solidFill>
                <a:effectLst/>
              </a:rPr>
              <a:t>DMaS</a:t>
            </a:r>
            <a:r>
              <a:rPr lang="en-CA" b="0" i="0" u="none" strike="noStrike" dirty="0">
                <a:solidFill>
                  <a:srgbClr val="000000"/>
                </a:solidFill>
                <a:effectLst/>
              </a:rPr>
              <a:t>/</a:t>
            </a:r>
            <a:r>
              <a:rPr lang="en-CA" b="0" i="0" u="none" strike="noStrike" dirty="0" err="1">
                <a:solidFill>
                  <a:srgbClr val="000000"/>
                </a:solidFill>
                <a:effectLst/>
              </a:rPr>
              <a:t>ChatSense</a:t>
            </a:r>
            <a:endParaRPr lang="en-CA" b="0" i="0" u="none" strike="noStrike" dirty="0">
              <a:solidFill>
                <a:srgbClr val="000000"/>
              </a:solidFill>
              <a:effectLst/>
            </a:endParaRPr>
          </a:p>
        </p:txBody>
      </p:sp>
      <p:sp>
        <p:nvSpPr>
          <p:cNvPr id="27" name="Title 26">
            <a:extLst>
              <a:ext uri="{FF2B5EF4-FFF2-40B4-BE49-F238E27FC236}">
                <a16:creationId xmlns:a16="http://schemas.microsoft.com/office/drawing/2014/main" id="{B7B98B91-E400-3C09-5CF4-06D16C79FA84}"/>
              </a:ext>
            </a:extLst>
          </p:cNvPr>
          <p:cNvSpPr>
            <a:spLocks noGrp="1"/>
          </p:cNvSpPr>
          <p:nvPr>
            <p:ph type="ctrTitle"/>
          </p:nvPr>
        </p:nvSpPr>
        <p:spPr>
          <a:xfrm>
            <a:off x="804672" y="1394069"/>
            <a:ext cx="10592174" cy="1605852"/>
          </a:xfrm>
        </p:spPr>
        <p:txBody>
          <a:bodyPr anchor="t">
            <a:normAutofit fontScale="90000"/>
          </a:bodyPr>
          <a:lstStyle/>
          <a:p>
            <a:r>
              <a:rPr lang="en-CA" altLang="zh-CN" sz="4000" dirty="0">
                <a:solidFill>
                  <a:schemeClr val="bg1"/>
                </a:solidFill>
                <a:latin typeface="Arial" panose="020B0604020202020204" pitchFamily="34" charset="0"/>
                <a:cs typeface="Arial" panose="020B0604020202020204" pitchFamily="34" charset="0"/>
              </a:rPr>
              <a:t>Thank You!</a:t>
            </a:r>
            <a:br>
              <a:rPr lang="en-CA" altLang="zh-CN" sz="4000" dirty="0">
                <a:solidFill>
                  <a:schemeClr val="bg1"/>
                </a:solidFill>
                <a:latin typeface="Arial" panose="020B0604020202020204" pitchFamily="34" charset="0"/>
                <a:cs typeface="Arial" panose="020B0604020202020204" pitchFamily="34" charset="0"/>
              </a:rPr>
            </a:br>
            <a:br>
              <a:rPr lang="en-CA" altLang="zh-CN" sz="4000" dirty="0">
                <a:solidFill>
                  <a:schemeClr val="bg1"/>
                </a:solidFill>
                <a:latin typeface="Arial" panose="020B0604020202020204" pitchFamily="34" charset="0"/>
                <a:cs typeface="Arial" panose="020B0604020202020204" pitchFamily="34" charset="0"/>
              </a:rPr>
            </a:br>
            <a:r>
              <a:rPr lang="en-CA" altLang="zh-CN" sz="4000" dirty="0">
                <a:solidFill>
                  <a:schemeClr val="bg1"/>
                </a:solidFill>
                <a:latin typeface="Arial" panose="020B0604020202020204" pitchFamily="34" charset="0"/>
                <a:cs typeface="Arial" panose="020B0604020202020204" pitchFamily="34" charset="0"/>
              </a:rPr>
              <a:t>Questions?</a:t>
            </a:r>
            <a:br>
              <a:rPr lang="en-CA" altLang="zh-CN" sz="4000" dirty="0">
                <a:solidFill>
                  <a:schemeClr val="bg1"/>
                </a:solidFill>
                <a:latin typeface="Arial" panose="020B0604020202020204" pitchFamily="34" charset="0"/>
                <a:cs typeface="Arial" panose="020B0604020202020204" pitchFamily="34" charset="0"/>
              </a:rPr>
            </a:br>
            <a:endParaRPr lang="zh-CN" altLang="en-US" sz="4000" dirty="0">
              <a:solidFill>
                <a:schemeClr val="bg1"/>
              </a:solidFill>
              <a:latin typeface="Arial" panose="020B0604020202020204" pitchFamily="34" charset="0"/>
              <a:cs typeface="Arial" panose="020B0604020202020204" pitchFamily="34" charset="0"/>
            </a:endParaRPr>
          </a:p>
        </p:txBody>
      </p:sp>
      <p:pic>
        <p:nvPicPr>
          <p:cNvPr id="3" name="Audio 2">
            <a:hlinkClick r:id="" action="ppaction://media"/>
            <a:extLst>
              <a:ext uri="{FF2B5EF4-FFF2-40B4-BE49-F238E27FC236}">
                <a16:creationId xmlns:a16="http://schemas.microsoft.com/office/drawing/2014/main" id="{4A2A8F75-0502-2841-D0EB-DC864DAE66E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
        <p:nvSpPr>
          <p:cNvPr id="2" name="Slide Number Placeholder 1">
            <a:extLst>
              <a:ext uri="{FF2B5EF4-FFF2-40B4-BE49-F238E27FC236}">
                <a16:creationId xmlns:a16="http://schemas.microsoft.com/office/drawing/2014/main" id="{B391C9F7-DCC8-CEDA-12AD-6FF317B7002F}"/>
              </a:ext>
            </a:extLst>
          </p:cNvPr>
          <p:cNvSpPr>
            <a:spLocks noGrp="1"/>
          </p:cNvSpPr>
          <p:nvPr>
            <p:ph type="sldNum" sz="quarter" idx="12"/>
          </p:nvPr>
        </p:nvSpPr>
        <p:spPr>
          <a:xfrm>
            <a:off x="-1938528" y="6276975"/>
            <a:ext cx="2743200" cy="365125"/>
          </a:xfrm>
        </p:spPr>
        <p:txBody>
          <a:bodyPr/>
          <a:lstStyle/>
          <a:p>
            <a:fld id="{E5A79B95-44C4-402F-96E0-7E24FDA31D45}" type="slidenum">
              <a:rPr lang="zh-CN" altLang="en-US" smtClean="0"/>
              <a:t>14</a:t>
            </a:fld>
            <a:endParaRPr lang="zh-CN" altLang="en-US"/>
          </a:p>
        </p:txBody>
      </p:sp>
    </p:spTree>
    <p:extLst>
      <p:ext uri="{BB962C8B-B14F-4D97-AF65-F5344CB8AC3E}">
        <p14:creationId xmlns:p14="http://schemas.microsoft.com/office/powerpoint/2010/main" val="1960774747"/>
      </p:ext>
    </p:extLst>
  </p:cSld>
  <p:clrMapOvr>
    <a:masterClrMapping/>
  </p:clrMapOvr>
  <mc:AlternateContent xmlns:mc="http://schemas.openxmlformats.org/markup-compatibility/2006" xmlns:p14="http://schemas.microsoft.com/office/powerpoint/2010/main">
    <mc:Choice Requires="p14">
      <p:transition spd="slow" p14:dur="2000" advTm="4533"/>
    </mc:Choice>
    <mc:Fallback xmlns="">
      <p:transition spd="slow" advTm="45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45C380-CA2D-70E1-F61D-A2A41ABA9E69}"/>
              </a:ext>
            </a:extLst>
          </p:cNvPr>
          <p:cNvSpPr txBox="1"/>
          <p:nvPr/>
        </p:nvSpPr>
        <p:spPr>
          <a:xfrm>
            <a:off x="408622" y="1222593"/>
            <a:ext cx="9606916" cy="584775"/>
          </a:xfrm>
          <a:prstGeom prst="rect">
            <a:avLst/>
          </a:prstGeom>
          <a:noFill/>
        </p:spPr>
        <p:txBody>
          <a:bodyPr wrap="square" rtlCol="0">
            <a:spAutoFit/>
          </a:bodyPr>
          <a:lstStyle/>
          <a:p>
            <a:r>
              <a:rPr lang="en-CA" sz="3200" b="1" i="0" u="none" strike="noStrike" dirty="0">
                <a:solidFill>
                  <a:srgbClr val="000000"/>
                </a:solidFill>
                <a:effectLst/>
                <a:latin typeface="-webkit-standard"/>
              </a:rPr>
              <a:t>Group Chats Are Central to Modern Communication</a:t>
            </a:r>
            <a:endParaRPr lang="en-US" dirty="0"/>
          </a:p>
        </p:txBody>
      </p:sp>
      <p:sp>
        <p:nvSpPr>
          <p:cNvPr id="6" name="TextBox 5">
            <a:extLst>
              <a:ext uri="{FF2B5EF4-FFF2-40B4-BE49-F238E27FC236}">
                <a16:creationId xmlns:a16="http://schemas.microsoft.com/office/drawing/2014/main" id="{F13D9E3F-EE58-70F4-4725-068287315A42}"/>
              </a:ext>
            </a:extLst>
          </p:cNvPr>
          <p:cNvSpPr txBox="1"/>
          <p:nvPr/>
        </p:nvSpPr>
        <p:spPr>
          <a:xfrm>
            <a:off x="477202" y="1796177"/>
            <a:ext cx="10652760" cy="4832092"/>
          </a:xfrm>
          <a:prstGeom prst="rect">
            <a:avLst/>
          </a:prstGeom>
          <a:noFill/>
        </p:spPr>
        <p:txBody>
          <a:bodyPr wrap="square">
            <a:spAutoFit/>
          </a:bodyPr>
          <a:lstStyle/>
          <a:p>
            <a:pPr algn="l"/>
            <a:r>
              <a:rPr lang="en-CA" sz="2800" b="0" i="0" u="none" strike="noStrike" dirty="0">
                <a:solidFill>
                  <a:srgbClr val="000000"/>
                </a:solidFill>
                <a:effectLst/>
              </a:rPr>
              <a:t>Group chats—on platforms like Slack, WhatsApp, and Teams—</a:t>
            </a:r>
          </a:p>
          <a:p>
            <a:pPr algn="l"/>
            <a:r>
              <a:rPr lang="en-CA" sz="2800" b="0" i="0" u="none" strike="noStrike" dirty="0">
                <a:solidFill>
                  <a:srgbClr val="000000"/>
                </a:solidFill>
                <a:effectLst/>
              </a:rPr>
              <a:t>have become a dominant form of communication in both work and daily life.</a:t>
            </a:r>
          </a:p>
          <a:p>
            <a:pPr algn="l"/>
            <a:r>
              <a:rPr lang="en-CA" sz="2800" b="0" i="0" u="none" strike="noStrike" dirty="0">
                <a:solidFill>
                  <a:srgbClr val="000000"/>
                </a:solidFill>
                <a:effectLst/>
              </a:rPr>
              <a:t>They are used for:</a:t>
            </a:r>
          </a:p>
          <a:p>
            <a:pPr algn="l"/>
            <a:r>
              <a:rPr lang="en-CA" sz="2800" b="0" i="0" u="none" strike="noStrike" dirty="0">
                <a:solidFill>
                  <a:srgbClr val="000000"/>
                </a:solidFill>
                <a:effectLst/>
              </a:rPr>
              <a:t>Team collaboration and project tracking</a:t>
            </a:r>
          </a:p>
          <a:p>
            <a:pPr algn="l"/>
            <a:r>
              <a:rPr lang="en-CA" sz="2800" b="0" i="0" u="none" strike="noStrike" dirty="0">
                <a:solidFill>
                  <a:srgbClr val="000000"/>
                </a:solidFill>
                <a:effectLst/>
              </a:rPr>
              <a:t>Social coordination and decision-making</a:t>
            </a:r>
          </a:p>
          <a:p>
            <a:pPr algn="l"/>
            <a:r>
              <a:rPr lang="en-CA" sz="2800" b="0" i="0" u="none" strike="noStrike" dirty="0">
                <a:solidFill>
                  <a:srgbClr val="000000"/>
                </a:solidFill>
                <a:effectLst/>
              </a:rPr>
              <a:t>Information sharing across multiple users</a:t>
            </a:r>
          </a:p>
          <a:p>
            <a:pPr algn="l"/>
            <a:endParaRPr lang="en-CA" sz="2800" b="0" i="0" u="none" strike="noStrike" dirty="0">
              <a:solidFill>
                <a:srgbClr val="000000"/>
              </a:solidFill>
              <a:effectLst/>
            </a:endParaRPr>
          </a:p>
          <a:p>
            <a:pPr algn="l"/>
            <a:r>
              <a:rPr lang="en-CA" sz="2800" b="0" i="0" u="none" strike="noStrike" dirty="0">
                <a:solidFill>
                  <a:srgbClr val="000000"/>
                </a:solidFill>
                <a:effectLst/>
              </a:rPr>
              <a:t>As chat usage grows, so does the need to make sense of these conversations.</a:t>
            </a:r>
          </a:p>
          <a:p>
            <a:pPr algn="l"/>
            <a:endParaRPr lang="en-CA" sz="2800" b="0" i="0" u="none" strike="noStrike" dirty="0">
              <a:solidFill>
                <a:srgbClr val="000000"/>
              </a:solidFill>
              <a:effectLst/>
            </a:endParaRPr>
          </a:p>
        </p:txBody>
      </p:sp>
      <p:sp>
        <p:nvSpPr>
          <p:cNvPr id="2" name="Slide Number Placeholder 1">
            <a:extLst>
              <a:ext uri="{FF2B5EF4-FFF2-40B4-BE49-F238E27FC236}">
                <a16:creationId xmlns:a16="http://schemas.microsoft.com/office/drawing/2014/main" id="{7D4D03A0-E8E0-3575-5DF6-391FB7EBBC5D}"/>
              </a:ext>
            </a:extLst>
          </p:cNvPr>
          <p:cNvSpPr>
            <a:spLocks noGrp="1"/>
          </p:cNvSpPr>
          <p:nvPr>
            <p:ph type="sldNum" sz="quarter" idx="12"/>
          </p:nvPr>
        </p:nvSpPr>
        <p:spPr>
          <a:xfrm>
            <a:off x="-1947863" y="6191250"/>
            <a:ext cx="2743200" cy="365125"/>
          </a:xfrm>
        </p:spPr>
        <p:txBody>
          <a:bodyPr/>
          <a:lstStyle/>
          <a:p>
            <a:fld id="{E5A79B95-44C4-402F-96E0-7E24FDA31D45}" type="slidenum">
              <a:rPr lang="zh-CN" altLang="en-US" smtClean="0"/>
              <a:t>2</a:t>
            </a:fld>
            <a:endParaRPr lang="zh-CN" altLang="en-US"/>
          </a:p>
        </p:txBody>
      </p:sp>
      <p:pic>
        <p:nvPicPr>
          <p:cNvPr id="5" name="Audio 4">
            <a:hlinkClick r:id="" action="ppaction://media"/>
            <a:extLst>
              <a:ext uri="{FF2B5EF4-FFF2-40B4-BE49-F238E27FC236}">
                <a16:creationId xmlns:a16="http://schemas.microsoft.com/office/drawing/2014/main" id="{37B7AAE1-6185-8F86-E8A8-18901405547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89236808"/>
      </p:ext>
    </p:extLst>
  </p:cSld>
  <p:clrMapOvr>
    <a:masterClrMapping/>
  </p:clrMapOvr>
  <mc:AlternateContent xmlns:mc="http://schemas.openxmlformats.org/markup-compatibility/2006">
    <mc:Choice xmlns:p14="http://schemas.microsoft.com/office/powerpoint/2010/main" Requires="p14">
      <p:transition spd="slow" p14:dur="2000" advTm="38666"/>
    </mc:Choice>
    <mc:Fallback>
      <p:transition spd="slow" advTm="386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45C380-CA2D-70E1-F61D-A2A41ABA9E69}"/>
              </a:ext>
            </a:extLst>
          </p:cNvPr>
          <p:cNvSpPr txBox="1"/>
          <p:nvPr/>
        </p:nvSpPr>
        <p:spPr>
          <a:xfrm>
            <a:off x="510540" y="1086624"/>
            <a:ext cx="9047798" cy="1077218"/>
          </a:xfrm>
          <a:prstGeom prst="rect">
            <a:avLst/>
          </a:prstGeom>
          <a:noFill/>
        </p:spPr>
        <p:txBody>
          <a:bodyPr wrap="square" rtlCol="0">
            <a:spAutoFit/>
          </a:bodyPr>
          <a:lstStyle/>
          <a:p>
            <a:r>
              <a:rPr lang="en-CA" sz="3200" b="1" i="0" u="none" strike="noStrike" dirty="0">
                <a:solidFill>
                  <a:srgbClr val="000000"/>
                </a:solidFill>
                <a:effectLst/>
                <a:latin typeface="-webkit-standard"/>
              </a:rPr>
              <a:t>Why Topic Shift Detection in Chats is Hard</a:t>
            </a:r>
            <a:r>
              <a:rPr lang="zh-CN" altLang="en-US" sz="3200" b="1" i="0" u="none" strike="noStrike" dirty="0">
                <a:solidFill>
                  <a:srgbClr val="000000"/>
                </a:solidFill>
                <a:effectLst/>
                <a:latin typeface="-webkit-standard"/>
              </a:rPr>
              <a:t> </a:t>
            </a:r>
            <a:r>
              <a:rPr lang="en-US" altLang="zh-CN" sz="3200" b="1" i="0" u="none" strike="noStrike" dirty="0">
                <a:solidFill>
                  <a:srgbClr val="000000"/>
                </a:solidFill>
                <a:effectLst/>
                <a:latin typeface="-webkit-standard"/>
              </a:rPr>
              <a:t>compared to structured documents or threaded discussions</a:t>
            </a:r>
            <a:endParaRPr lang="en-US" b="1" dirty="0"/>
          </a:p>
        </p:txBody>
      </p:sp>
      <p:sp>
        <p:nvSpPr>
          <p:cNvPr id="6" name="TextBox 5">
            <a:extLst>
              <a:ext uri="{FF2B5EF4-FFF2-40B4-BE49-F238E27FC236}">
                <a16:creationId xmlns:a16="http://schemas.microsoft.com/office/drawing/2014/main" id="{F13D9E3F-EE58-70F4-4725-068287315A42}"/>
              </a:ext>
            </a:extLst>
          </p:cNvPr>
          <p:cNvSpPr txBox="1"/>
          <p:nvPr/>
        </p:nvSpPr>
        <p:spPr>
          <a:xfrm>
            <a:off x="6487478" y="2332794"/>
            <a:ext cx="5602922" cy="3385542"/>
          </a:xfrm>
          <a:prstGeom prst="rect">
            <a:avLst/>
          </a:prstGeom>
          <a:noFill/>
        </p:spPr>
        <p:txBody>
          <a:bodyPr wrap="square">
            <a:spAutoFit/>
          </a:bodyPr>
          <a:lstStyle/>
          <a:p>
            <a:pPr algn="l"/>
            <a:endParaRPr lang="en-CA" b="0" i="0" u="none" strike="noStrike" dirty="0">
              <a:solidFill>
                <a:srgbClr val="000000"/>
              </a:solidFill>
              <a:effectLst/>
            </a:endParaRPr>
          </a:p>
          <a:p>
            <a:pPr algn="l"/>
            <a:r>
              <a:rPr lang="en-CA" sz="2800" b="0" i="0" u="none" strike="noStrike" dirty="0">
                <a:solidFill>
                  <a:srgbClr val="000000"/>
                </a:solidFill>
                <a:effectLst/>
              </a:rPr>
              <a:t>Fast and fragmented  </a:t>
            </a:r>
          </a:p>
          <a:p>
            <a:pPr algn="l"/>
            <a:r>
              <a:rPr lang="en-CA" sz="2800" b="0" i="0" u="none" strike="noStrike" dirty="0">
                <a:solidFill>
                  <a:srgbClr val="000000"/>
                </a:solidFill>
                <a:effectLst/>
              </a:rPr>
              <a:t>Unstructured, with no reply threads  </a:t>
            </a:r>
          </a:p>
          <a:p>
            <a:pPr algn="l"/>
            <a:r>
              <a:rPr lang="en-CA" sz="2800" b="0" i="0" u="none" strike="noStrike" dirty="0">
                <a:solidFill>
                  <a:srgbClr val="000000"/>
                </a:solidFill>
                <a:effectLst/>
              </a:rPr>
              <a:t>Filled with slang, typos, emojis, and code-switching  </a:t>
            </a:r>
          </a:p>
          <a:p>
            <a:pPr algn="l"/>
            <a:r>
              <a:rPr lang="en-CA" sz="2800" b="0" i="0" u="none" strike="noStrike" dirty="0">
                <a:solidFill>
                  <a:srgbClr val="000000"/>
                </a:solidFill>
                <a:effectLst/>
              </a:rPr>
              <a:t>Often switch topics abruptly without clear boundaries</a:t>
            </a:r>
          </a:p>
          <a:p>
            <a:pPr algn="l"/>
            <a:endParaRPr lang="en-CA" sz="2800" dirty="0">
              <a:solidFill>
                <a:srgbClr val="000000"/>
              </a:solidFill>
            </a:endParaRPr>
          </a:p>
        </p:txBody>
      </p:sp>
      <p:sp>
        <p:nvSpPr>
          <p:cNvPr id="2" name="Slide Number Placeholder 1">
            <a:extLst>
              <a:ext uri="{FF2B5EF4-FFF2-40B4-BE49-F238E27FC236}">
                <a16:creationId xmlns:a16="http://schemas.microsoft.com/office/drawing/2014/main" id="{7D4D03A0-E8E0-3575-5DF6-391FB7EBBC5D}"/>
              </a:ext>
            </a:extLst>
          </p:cNvPr>
          <p:cNvSpPr>
            <a:spLocks noGrp="1"/>
          </p:cNvSpPr>
          <p:nvPr>
            <p:ph type="sldNum" sz="quarter" idx="12"/>
          </p:nvPr>
        </p:nvSpPr>
        <p:spPr>
          <a:xfrm>
            <a:off x="-1947863" y="6191250"/>
            <a:ext cx="2743200" cy="365125"/>
          </a:xfrm>
        </p:spPr>
        <p:txBody>
          <a:bodyPr/>
          <a:lstStyle/>
          <a:p>
            <a:fld id="{E5A79B95-44C4-402F-96E0-7E24FDA31D45}" type="slidenum">
              <a:rPr lang="zh-CN" altLang="en-US" smtClean="0"/>
              <a:t>3</a:t>
            </a:fld>
            <a:endParaRPr lang="zh-CN" altLang="en-US"/>
          </a:p>
        </p:txBody>
      </p:sp>
      <p:pic>
        <p:nvPicPr>
          <p:cNvPr id="5" name="Picture 4">
            <a:extLst>
              <a:ext uri="{FF2B5EF4-FFF2-40B4-BE49-F238E27FC236}">
                <a16:creationId xmlns:a16="http://schemas.microsoft.com/office/drawing/2014/main" id="{56F7DEE1-2083-3314-C092-4D2E1F9A1918}"/>
              </a:ext>
            </a:extLst>
          </p:cNvPr>
          <p:cNvPicPr>
            <a:picLocks noChangeAspect="1"/>
          </p:cNvPicPr>
          <p:nvPr/>
        </p:nvPicPr>
        <p:blipFill>
          <a:blip r:embed="rId6"/>
          <a:stretch>
            <a:fillRect/>
          </a:stretch>
        </p:blipFill>
        <p:spPr>
          <a:xfrm>
            <a:off x="510540" y="2163842"/>
            <a:ext cx="5862638" cy="3723446"/>
          </a:xfrm>
          <a:prstGeom prst="rect">
            <a:avLst/>
          </a:prstGeom>
        </p:spPr>
      </p:pic>
      <p:pic>
        <p:nvPicPr>
          <p:cNvPr id="8" name="Audio 7">
            <a:hlinkClick r:id="" action="ppaction://media"/>
            <a:extLst>
              <a:ext uri="{FF2B5EF4-FFF2-40B4-BE49-F238E27FC236}">
                <a16:creationId xmlns:a16="http://schemas.microsoft.com/office/drawing/2014/main" id="{C9F24EA5-94F5-0DC8-5704-D5F30EC10F8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385599264"/>
      </p:ext>
    </p:extLst>
  </p:cSld>
  <p:clrMapOvr>
    <a:masterClrMapping/>
  </p:clrMapOvr>
  <mc:AlternateContent xmlns:mc="http://schemas.openxmlformats.org/markup-compatibility/2006">
    <mc:Choice xmlns:p14="http://schemas.microsoft.com/office/powerpoint/2010/main" Requires="p14">
      <p:transition spd="slow" p14:dur="2000" advTm="40437"/>
    </mc:Choice>
    <mc:Fallback>
      <p:transition spd="slow" advTm="404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45C380-CA2D-70E1-F61D-A2A41ABA9E69}"/>
              </a:ext>
            </a:extLst>
          </p:cNvPr>
          <p:cNvSpPr txBox="1"/>
          <p:nvPr/>
        </p:nvSpPr>
        <p:spPr>
          <a:xfrm>
            <a:off x="408622" y="1522006"/>
            <a:ext cx="9606916" cy="584775"/>
          </a:xfrm>
          <a:prstGeom prst="rect">
            <a:avLst/>
          </a:prstGeom>
          <a:noFill/>
        </p:spPr>
        <p:txBody>
          <a:bodyPr wrap="square" rtlCol="0">
            <a:spAutoFit/>
          </a:bodyPr>
          <a:lstStyle/>
          <a:p>
            <a:r>
              <a:rPr lang="en-CA" sz="3200" b="1" i="0" u="none" strike="noStrike" dirty="0">
                <a:solidFill>
                  <a:srgbClr val="000000"/>
                </a:solidFill>
                <a:effectLst/>
                <a:latin typeface="-webkit-standard"/>
              </a:rPr>
              <a:t>Research</a:t>
            </a:r>
            <a:r>
              <a:rPr lang="zh-CN" altLang="en-US" sz="3200" b="1" i="0" u="none" strike="noStrike" dirty="0">
                <a:solidFill>
                  <a:srgbClr val="000000"/>
                </a:solidFill>
                <a:effectLst/>
                <a:latin typeface="-webkit-standard"/>
              </a:rPr>
              <a:t> </a:t>
            </a:r>
            <a:r>
              <a:rPr lang="en-US" altLang="zh-CN" sz="3200" b="1" i="0" u="none" strike="noStrike" dirty="0">
                <a:solidFill>
                  <a:srgbClr val="000000"/>
                </a:solidFill>
                <a:effectLst/>
                <a:latin typeface="-webkit-standard"/>
              </a:rPr>
              <a:t>Goal</a:t>
            </a:r>
            <a:endParaRPr lang="en-US" dirty="0"/>
          </a:p>
        </p:txBody>
      </p:sp>
      <p:sp>
        <p:nvSpPr>
          <p:cNvPr id="6" name="TextBox 5">
            <a:extLst>
              <a:ext uri="{FF2B5EF4-FFF2-40B4-BE49-F238E27FC236}">
                <a16:creationId xmlns:a16="http://schemas.microsoft.com/office/drawing/2014/main" id="{F13D9E3F-EE58-70F4-4725-068287315A42}"/>
              </a:ext>
            </a:extLst>
          </p:cNvPr>
          <p:cNvSpPr txBox="1"/>
          <p:nvPr/>
        </p:nvSpPr>
        <p:spPr>
          <a:xfrm>
            <a:off x="408622" y="2291477"/>
            <a:ext cx="10652760" cy="954107"/>
          </a:xfrm>
          <a:prstGeom prst="rect">
            <a:avLst/>
          </a:prstGeom>
          <a:noFill/>
        </p:spPr>
        <p:txBody>
          <a:bodyPr wrap="square">
            <a:spAutoFit/>
          </a:bodyPr>
          <a:lstStyle/>
          <a:p>
            <a:pPr algn="l"/>
            <a:r>
              <a:rPr lang="en-CA" sz="2800" b="1" i="0" u="none" strike="noStrike" dirty="0">
                <a:solidFill>
                  <a:srgbClr val="000000"/>
                </a:solidFill>
                <a:effectLst/>
              </a:rPr>
              <a:t>Our goal</a:t>
            </a:r>
            <a:r>
              <a:rPr lang="en-CA" sz="2800" b="0" i="0" u="none" strike="noStrike" dirty="0">
                <a:solidFill>
                  <a:srgbClr val="000000"/>
                </a:solidFill>
                <a:effectLst/>
              </a:rPr>
              <a:t> is to automatically detect when the topic changes in a chat—</a:t>
            </a:r>
            <a:r>
              <a:rPr lang="en-CA" sz="2800" b="1" i="0" u="none" strike="noStrike" dirty="0">
                <a:solidFill>
                  <a:srgbClr val="000000"/>
                </a:solidFill>
                <a:effectLst/>
              </a:rPr>
              <a:t>without any manual supervision</a:t>
            </a:r>
            <a:r>
              <a:rPr lang="en-CA" sz="2800" b="0" i="0" u="none" strike="noStrike" dirty="0">
                <a:solidFill>
                  <a:srgbClr val="000000"/>
                </a:solidFill>
                <a:effectLst/>
              </a:rPr>
              <a:t>. </a:t>
            </a:r>
          </a:p>
        </p:txBody>
      </p:sp>
      <p:sp>
        <p:nvSpPr>
          <p:cNvPr id="2" name="Slide Number Placeholder 1">
            <a:extLst>
              <a:ext uri="{FF2B5EF4-FFF2-40B4-BE49-F238E27FC236}">
                <a16:creationId xmlns:a16="http://schemas.microsoft.com/office/drawing/2014/main" id="{7D4D03A0-E8E0-3575-5DF6-391FB7EBBC5D}"/>
              </a:ext>
            </a:extLst>
          </p:cNvPr>
          <p:cNvSpPr>
            <a:spLocks noGrp="1"/>
          </p:cNvSpPr>
          <p:nvPr>
            <p:ph type="sldNum" sz="quarter" idx="12"/>
          </p:nvPr>
        </p:nvSpPr>
        <p:spPr>
          <a:xfrm>
            <a:off x="-1947863" y="6191250"/>
            <a:ext cx="2743200" cy="365125"/>
          </a:xfrm>
        </p:spPr>
        <p:txBody>
          <a:bodyPr/>
          <a:lstStyle/>
          <a:p>
            <a:fld id="{E5A79B95-44C4-402F-96E0-7E24FDA31D45}" type="slidenum">
              <a:rPr lang="zh-CN" altLang="en-US" smtClean="0"/>
              <a:t>4</a:t>
            </a:fld>
            <a:endParaRPr lang="zh-CN" altLang="en-US"/>
          </a:p>
        </p:txBody>
      </p:sp>
      <p:sp>
        <p:nvSpPr>
          <p:cNvPr id="8" name="TextBox 7">
            <a:extLst>
              <a:ext uri="{FF2B5EF4-FFF2-40B4-BE49-F238E27FC236}">
                <a16:creationId xmlns:a16="http://schemas.microsoft.com/office/drawing/2014/main" id="{19691C05-2628-5E18-74BE-96959664EFE9}"/>
              </a:ext>
            </a:extLst>
          </p:cNvPr>
          <p:cNvSpPr txBox="1"/>
          <p:nvPr/>
        </p:nvSpPr>
        <p:spPr>
          <a:xfrm>
            <a:off x="408622" y="3287226"/>
            <a:ext cx="9606916" cy="584775"/>
          </a:xfrm>
          <a:prstGeom prst="rect">
            <a:avLst/>
          </a:prstGeom>
          <a:noFill/>
        </p:spPr>
        <p:txBody>
          <a:bodyPr wrap="square" rtlCol="0">
            <a:spAutoFit/>
          </a:bodyPr>
          <a:lstStyle/>
          <a:p>
            <a:r>
              <a:rPr lang="en-CA" sz="3200" b="1" dirty="0">
                <a:solidFill>
                  <a:srgbClr val="000000"/>
                </a:solidFill>
                <a:latin typeface="-webkit-standard"/>
              </a:rPr>
              <a:t>Impact</a:t>
            </a:r>
            <a:endParaRPr lang="en-US" dirty="0"/>
          </a:p>
        </p:txBody>
      </p:sp>
      <p:sp>
        <p:nvSpPr>
          <p:cNvPr id="12" name="TextBox 11">
            <a:extLst>
              <a:ext uri="{FF2B5EF4-FFF2-40B4-BE49-F238E27FC236}">
                <a16:creationId xmlns:a16="http://schemas.microsoft.com/office/drawing/2014/main" id="{3ED60A9E-D4A2-E33B-60AA-1F9A86D8FD0A}"/>
              </a:ext>
            </a:extLst>
          </p:cNvPr>
          <p:cNvSpPr txBox="1"/>
          <p:nvPr/>
        </p:nvSpPr>
        <p:spPr>
          <a:xfrm>
            <a:off x="408622" y="4135665"/>
            <a:ext cx="7079456" cy="1815882"/>
          </a:xfrm>
          <a:prstGeom prst="rect">
            <a:avLst/>
          </a:prstGeom>
          <a:noFill/>
        </p:spPr>
        <p:txBody>
          <a:bodyPr wrap="square">
            <a:spAutoFit/>
          </a:bodyPr>
          <a:lstStyle/>
          <a:p>
            <a:pPr algn="l"/>
            <a:r>
              <a:rPr lang="en-CA" sz="2800" b="0" i="0" u="none" strike="noStrike" dirty="0">
                <a:solidFill>
                  <a:srgbClr val="000000"/>
                </a:solidFill>
                <a:effectLst/>
              </a:rPr>
              <a:t>Segment chats into coherent units  </a:t>
            </a:r>
          </a:p>
          <a:p>
            <a:pPr algn="l"/>
            <a:r>
              <a:rPr lang="en-CA" sz="2800" b="0" i="0" u="none" strike="noStrike" dirty="0">
                <a:solidFill>
                  <a:srgbClr val="000000"/>
                </a:solidFill>
                <a:effectLst/>
              </a:rPr>
              <a:t>Generate accurate summaries  </a:t>
            </a:r>
          </a:p>
          <a:p>
            <a:pPr algn="l"/>
            <a:r>
              <a:rPr lang="en-CA" sz="2800" b="0" i="0" u="none" strike="noStrike" dirty="0">
                <a:solidFill>
                  <a:srgbClr val="000000"/>
                </a:solidFill>
                <a:effectLst/>
              </a:rPr>
              <a:t>Enable smart assistant responses  </a:t>
            </a:r>
          </a:p>
          <a:p>
            <a:pPr algn="l"/>
            <a:r>
              <a:rPr lang="en-CA" sz="2800" b="0" i="0" u="none" strike="noStrike" dirty="0">
                <a:solidFill>
                  <a:srgbClr val="000000"/>
                </a:solidFill>
                <a:effectLst/>
              </a:rPr>
              <a:t>Detect and isolate sensitive content</a:t>
            </a:r>
          </a:p>
        </p:txBody>
      </p:sp>
      <p:pic>
        <p:nvPicPr>
          <p:cNvPr id="13" name="Audio 12">
            <a:hlinkClick r:id="" action="ppaction://media"/>
            <a:extLst>
              <a:ext uri="{FF2B5EF4-FFF2-40B4-BE49-F238E27FC236}">
                <a16:creationId xmlns:a16="http://schemas.microsoft.com/office/drawing/2014/main" id="{BCFC5B09-B34E-89AD-AAE1-252B884B44F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135555229"/>
      </p:ext>
    </p:extLst>
  </p:cSld>
  <p:clrMapOvr>
    <a:masterClrMapping/>
  </p:clrMapOvr>
  <mc:AlternateContent xmlns:mc="http://schemas.openxmlformats.org/markup-compatibility/2006">
    <mc:Choice xmlns:p14="http://schemas.microsoft.com/office/powerpoint/2010/main" Requires="p14">
      <p:transition spd="slow" p14:dur="2000" advTm="45546"/>
    </mc:Choice>
    <mc:Fallback>
      <p:transition spd="slow" advTm="455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45C380-CA2D-70E1-F61D-A2A41ABA9E69}"/>
              </a:ext>
            </a:extLst>
          </p:cNvPr>
          <p:cNvSpPr txBox="1"/>
          <p:nvPr/>
        </p:nvSpPr>
        <p:spPr>
          <a:xfrm>
            <a:off x="510540" y="1208276"/>
            <a:ext cx="8963978" cy="584775"/>
          </a:xfrm>
          <a:prstGeom prst="rect">
            <a:avLst/>
          </a:prstGeom>
          <a:noFill/>
        </p:spPr>
        <p:txBody>
          <a:bodyPr wrap="square" rtlCol="0">
            <a:spAutoFit/>
          </a:bodyPr>
          <a:lstStyle/>
          <a:p>
            <a:r>
              <a:rPr lang="en-CA" sz="3200" b="1" i="0" u="none" strike="noStrike" dirty="0">
                <a:solidFill>
                  <a:srgbClr val="000000"/>
                </a:solidFill>
                <a:effectLst/>
                <a:latin typeface="-webkit-standard"/>
              </a:rPr>
              <a:t>Limitation for Existing Methods</a:t>
            </a:r>
            <a:endParaRPr lang="en-US" b="1" dirty="0"/>
          </a:p>
        </p:txBody>
      </p:sp>
      <p:sp>
        <p:nvSpPr>
          <p:cNvPr id="6" name="TextBox 5">
            <a:extLst>
              <a:ext uri="{FF2B5EF4-FFF2-40B4-BE49-F238E27FC236}">
                <a16:creationId xmlns:a16="http://schemas.microsoft.com/office/drawing/2014/main" id="{F13D9E3F-EE58-70F4-4725-068287315A42}"/>
              </a:ext>
            </a:extLst>
          </p:cNvPr>
          <p:cNvSpPr txBox="1"/>
          <p:nvPr/>
        </p:nvSpPr>
        <p:spPr>
          <a:xfrm>
            <a:off x="510540" y="1922041"/>
            <a:ext cx="10652760" cy="3416320"/>
          </a:xfrm>
          <a:prstGeom prst="rect">
            <a:avLst/>
          </a:prstGeom>
          <a:noFill/>
        </p:spPr>
        <p:txBody>
          <a:bodyPr wrap="square">
            <a:spAutoFit/>
          </a:bodyPr>
          <a:lstStyle/>
          <a:p>
            <a:pPr algn="l"/>
            <a:endParaRPr lang="en-CA" sz="2400" b="1" i="0" u="none" strike="noStrike" dirty="0">
              <a:solidFill>
                <a:srgbClr val="000000"/>
              </a:solidFill>
              <a:effectLst/>
            </a:endParaRPr>
          </a:p>
          <a:p>
            <a:pPr algn="l">
              <a:buFont typeface="Arial" panose="020B0604020202020204" pitchFamily="34" charset="0"/>
              <a:buChar char="•"/>
            </a:pPr>
            <a:r>
              <a:rPr lang="en-CA" sz="2400" b="1" i="0" u="none" strike="noStrike" dirty="0">
                <a:solidFill>
                  <a:srgbClr val="000000"/>
                </a:solidFill>
                <a:effectLst/>
              </a:rPr>
              <a:t>Traditional topic models</a:t>
            </a:r>
            <a:r>
              <a:rPr lang="en-CA" sz="2400" b="0" i="0" u="none" strike="noStrike" dirty="0">
                <a:solidFill>
                  <a:srgbClr val="000000"/>
                </a:solidFill>
                <a:effectLst/>
              </a:rPr>
              <a:t> (e.g., LDA, TF-IDF):</a:t>
            </a:r>
            <a:br>
              <a:rPr lang="en-CA" sz="2400" b="0" i="0" u="none" strike="noStrike" dirty="0">
                <a:solidFill>
                  <a:srgbClr val="000000"/>
                </a:solidFill>
                <a:effectLst/>
              </a:rPr>
            </a:br>
            <a:r>
              <a:rPr lang="en-CA" sz="2400" b="0" i="0" u="none" strike="noStrike" dirty="0">
                <a:solidFill>
                  <a:srgbClr val="000000"/>
                </a:solidFill>
                <a:effectLst/>
              </a:rPr>
              <a:t>Designed for long documents; ineffective on short, interleaved chat messages.</a:t>
            </a:r>
          </a:p>
          <a:p>
            <a:pPr algn="l">
              <a:buFont typeface="Arial" panose="020B0604020202020204" pitchFamily="34" charset="0"/>
              <a:buChar char="•"/>
            </a:pPr>
            <a:r>
              <a:rPr lang="en-CA" sz="2400" b="1" i="0" u="none" strike="noStrike" dirty="0">
                <a:solidFill>
                  <a:srgbClr val="000000"/>
                </a:solidFill>
                <a:effectLst/>
              </a:rPr>
              <a:t>Heuristic approaches</a:t>
            </a:r>
            <a:r>
              <a:rPr lang="en-CA" sz="2400" b="0" i="0" u="none" strike="noStrike" dirty="0">
                <a:solidFill>
                  <a:srgbClr val="000000"/>
                </a:solidFill>
                <a:effectLst/>
              </a:rPr>
              <a:t> (e.g., speaker/time gap thresholding):</a:t>
            </a:r>
            <a:br>
              <a:rPr lang="en-CA" sz="2400" b="0" i="0" u="none" strike="noStrike" dirty="0">
                <a:solidFill>
                  <a:srgbClr val="000000"/>
                </a:solidFill>
                <a:effectLst/>
              </a:rPr>
            </a:br>
            <a:r>
              <a:rPr lang="en-CA" sz="2400" b="0" i="0" u="none" strike="noStrike" dirty="0">
                <a:solidFill>
                  <a:srgbClr val="000000"/>
                </a:solidFill>
                <a:effectLst/>
              </a:rPr>
              <a:t>Rigid rules lack adaptability; poor generalization across datasets.</a:t>
            </a:r>
          </a:p>
          <a:p>
            <a:pPr algn="l">
              <a:buFont typeface="Arial" panose="020B0604020202020204" pitchFamily="34" charset="0"/>
              <a:buChar char="•"/>
            </a:pPr>
            <a:r>
              <a:rPr lang="en-CA" sz="2400" b="1" i="0" u="none" strike="noStrike" dirty="0">
                <a:solidFill>
                  <a:srgbClr val="000000"/>
                </a:solidFill>
                <a:effectLst/>
              </a:rPr>
              <a:t>Supervised classifiers</a:t>
            </a:r>
            <a:r>
              <a:rPr lang="en-CA" sz="2400" b="0" i="0" u="none" strike="noStrike" dirty="0">
                <a:solidFill>
                  <a:srgbClr val="000000"/>
                </a:solidFill>
                <a:effectLst/>
              </a:rPr>
              <a:t> (e.g., </a:t>
            </a:r>
            <a:r>
              <a:rPr lang="en-CA" sz="2400" b="0" i="0" u="none" strike="noStrike" dirty="0" err="1">
                <a:solidFill>
                  <a:srgbClr val="000000"/>
                </a:solidFill>
                <a:effectLst/>
              </a:rPr>
              <a:t>BiLSTM</a:t>
            </a:r>
            <a:r>
              <a:rPr lang="en-CA" sz="2400" b="0" i="0" u="none" strike="noStrike" dirty="0">
                <a:solidFill>
                  <a:srgbClr val="000000"/>
                </a:solidFill>
                <a:effectLst/>
              </a:rPr>
              <a:t>, Transformer-based models):</a:t>
            </a:r>
            <a:br>
              <a:rPr lang="en-CA" sz="2400" b="0" i="0" u="none" strike="noStrike" dirty="0">
                <a:solidFill>
                  <a:srgbClr val="000000"/>
                </a:solidFill>
                <a:effectLst/>
              </a:rPr>
            </a:br>
            <a:r>
              <a:rPr lang="en-CA" sz="2400" b="0" i="0" u="none" strike="noStrike" dirty="0">
                <a:solidFill>
                  <a:srgbClr val="000000"/>
                </a:solidFill>
                <a:effectLst/>
              </a:rPr>
              <a:t>Require dense boundary labels, which are scarce and expensive to annotate.</a:t>
            </a:r>
          </a:p>
          <a:p>
            <a:pPr algn="l">
              <a:buFont typeface="Arial" panose="020B0604020202020204" pitchFamily="34" charset="0"/>
              <a:buChar char="•"/>
            </a:pPr>
            <a:r>
              <a:rPr lang="en-CA" sz="2400" b="1" i="0" u="none" strike="noStrike" dirty="0">
                <a:solidFill>
                  <a:srgbClr val="000000"/>
                </a:solidFill>
                <a:effectLst/>
              </a:rPr>
              <a:t>Embedding-only methods</a:t>
            </a:r>
            <a:r>
              <a:rPr lang="en-CA" sz="2400" b="0" i="0" u="none" strike="noStrike" dirty="0">
                <a:solidFill>
                  <a:srgbClr val="000000"/>
                </a:solidFill>
                <a:effectLst/>
              </a:rPr>
              <a:t> (e.g., BERT + clustering):</a:t>
            </a:r>
            <a:br>
              <a:rPr lang="en-CA" sz="2400" b="0" i="0" u="none" strike="noStrike" dirty="0">
                <a:solidFill>
                  <a:srgbClr val="000000"/>
                </a:solidFill>
                <a:effectLst/>
              </a:rPr>
            </a:br>
            <a:r>
              <a:rPr lang="en-CA" sz="2400" b="0" i="0" u="none" strike="noStrike" dirty="0">
                <a:solidFill>
                  <a:srgbClr val="000000"/>
                </a:solidFill>
                <a:effectLst/>
              </a:rPr>
              <a:t>Ignore contextual flow; fail to capture structural cues like speaker or timing.</a:t>
            </a:r>
          </a:p>
        </p:txBody>
      </p:sp>
      <p:sp>
        <p:nvSpPr>
          <p:cNvPr id="2" name="Slide Number Placeholder 1">
            <a:extLst>
              <a:ext uri="{FF2B5EF4-FFF2-40B4-BE49-F238E27FC236}">
                <a16:creationId xmlns:a16="http://schemas.microsoft.com/office/drawing/2014/main" id="{7D4D03A0-E8E0-3575-5DF6-391FB7EBBC5D}"/>
              </a:ext>
            </a:extLst>
          </p:cNvPr>
          <p:cNvSpPr>
            <a:spLocks noGrp="1"/>
          </p:cNvSpPr>
          <p:nvPr>
            <p:ph type="sldNum" sz="quarter" idx="12"/>
          </p:nvPr>
        </p:nvSpPr>
        <p:spPr>
          <a:xfrm>
            <a:off x="-1947863" y="6191250"/>
            <a:ext cx="2743200" cy="365125"/>
          </a:xfrm>
        </p:spPr>
        <p:txBody>
          <a:bodyPr/>
          <a:lstStyle/>
          <a:p>
            <a:fld id="{E5A79B95-44C4-402F-96E0-7E24FDA31D45}" type="slidenum">
              <a:rPr lang="zh-CN" altLang="en-US" smtClean="0"/>
              <a:t>5</a:t>
            </a:fld>
            <a:endParaRPr lang="zh-CN" altLang="en-US"/>
          </a:p>
        </p:txBody>
      </p:sp>
      <p:pic>
        <p:nvPicPr>
          <p:cNvPr id="7" name="Audio 6">
            <a:hlinkClick r:id="" action="ppaction://media"/>
            <a:extLst>
              <a:ext uri="{FF2B5EF4-FFF2-40B4-BE49-F238E27FC236}">
                <a16:creationId xmlns:a16="http://schemas.microsoft.com/office/drawing/2014/main" id="{807BE28D-8A53-3CF1-04AE-F314981A5C6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454871595"/>
      </p:ext>
    </p:extLst>
  </p:cSld>
  <p:clrMapOvr>
    <a:masterClrMapping/>
  </p:clrMapOvr>
  <mc:AlternateContent xmlns:mc="http://schemas.openxmlformats.org/markup-compatibility/2006">
    <mc:Choice xmlns:p14="http://schemas.microsoft.com/office/powerpoint/2010/main" Requires="p14">
      <p:transition spd="slow" p14:dur="2000" advTm="89280"/>
    </mc:Choice>
    <mc:Fallback>
      <p:transition spd="slow" advTm="892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45C380-CA2D-70E1-F61D-A2A41ABA9E69}"/>
              </a:ext>
            </a:extLst>
          </p:cNvPr>
          <p:cNvSpPr txBox="1"/>
          <p:nvPr/>
        </p:nvSpPr>
        <p:spPr>
          <a:xfrm>
            <a:off x="328611" y="1342253"/>
            <a:ext cx="5986463" cy="861774"/>
          </a:xfrm>
          <a:prstGeom prst="rect">
            <a:avLst/>
          </a:prstGeom>
          <a:noFill/>
        </p:spPr>
        <p:txBody>
          <a:bodyPr wrap="square" rtlCol="0">
            <a:spAutoFit/>
          </a:bodyPr>
          <a:lstStyle/>
          <a:p>
            <a:pPr algn="l"/>
            <a:r>
              <a:rPr lang="en-CA" sz="3200" b="1" i="0" u="none" strike="noStrike" dirty="0">
                <a:solidFill>
                  <a:srgbClr val="000000"/>
                </a:solidFill>
                <a:effectLst/>
              </a:rPr>
              <a:t>Our Framework - </a:t>
            </a:r>
            <a:r>
              <a:rPr lang="en-CA" sz="3200" b="1" i="0" u="none" strike="noStrike" dirty="0" err="1">
                <a:solidFill>
                  <a:srgbClr val="000000"/>
                </a:solidFill>
                <a:effectLst/>
              </a:rPr>
              <a:t>ChatSense</a:t>
            </a:r>
            <a:endParaRPr lang="en-CA" sz="3200" b="0" i="0" u="none" strike="noStrike" dirty="0">
              <a:solidFill>
                <a:srgbClr val="000000"/>
              </a:solidFill>
              <a:effectLst/>
            </a:endParaRPr>
          </a:p>
          <a:p>
            <a:endParaRPr lang="en-US" dirty="0"/>
          </a:p>
        </p:txBody>
      </p:sp>
      <p:pic>
        <p:nvPicPr>
          <p:cNvPr id="2" name="Picture 1" descr="A diagram of a framework architecture&#10;&#10;Description automatically generated">
            <a:extLst>
              <a:ext uri="{FF2B5EF4-FFF2-40B4-BE49-F238E27FC236}">
                <a16:creationId xmlns:a16="http://schemas.microsoft.com/office/drawing/2014/main" id="{2DB545B6-5858-D6EA-D55A-05E7763888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4500" y="2032693"/>
            <a:ext cx="7978140" cy="2466860"/>
          </a:xfrm>
          <a:prstGeom prst="rect">
            <a:avLst/>
          </a:prstGeom>
        </p:spPr>
      </p:pic>
      <p:graphicFrame>
        <p:nvGraphicFramePr>
          <p:cNvPr id="8" name="TextBox 5">
            <a:extLst>
              <a:ext uri="{FF2B5EF4-FFF2-40B4-BE49-F238E27FC236}">
                <a16:creationId xmlns:a16="http://schemas.microsoft.com/office/drawing/2014/main" id="{CC060F01-48BB-018A-2E90-BD7180BA09BA}"/>
              </a:ext>
            </a:extLst>
          </p:cNvPr>
          <p:cNvGraphicFramePr/>
          <p:nvPr>
            <p:extLst>
              <p:ext uri="{D42A27DB-BD31-4B8C-83A1-F6EECF244321}">
                <p14:modId xmlns:p14="http://schemas.microsoft.com/office/powerpoint/2010/main" val="3325162488"/>
              </p:ext>
            </p:extLst>
          </p:nvPr>
        </p:nvGraphicFramePr>
        <p:xfrm>
          <a:off x="242411" y="3744429"/>
          <a:ext cx="11707178" cy="26776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Audio 4">
            <a:hlinkClick r:id="" action="ppaction://media"/>
            <a:extLst>
              <a:ext uri="{FF2B5EF4-FFF2-40B4-BE49-F238E27FC236}">
                <a16:creationId xmlns:a16="http://schemas.microsoft.com/office/drawing/2014/main" id="{6642AC47-AF26-A565-9C8B-E1D87CC5FC91}"/>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163300" y="5829300"/>
            <a:ext cx="812800" cy="812800"/>
          </a:xfrm>
          <a:prstGeom prst="rect">
            <a:avLst/>
          </a:prstGeom>
        </p:spPr>
      </p:pic>
      <p:sp>
        <p:nvSpPr>
          <p:cNvPr id="3" name="Slide Number Placeholder 2">
            <a:extLst>
              <a:ext uri="{FF2B5EF4-FFF2-40B4-BE49-F238E27FC236}">
                <a16:creationId xmlns:a16="http://schemas.microsoft.com/office/drawing/2014/main" id="{BBA603B8-D210-9A0A-D2F0-80200FA2FDE2}"/>
              </a:ext>
            </a:extLst>
          </p:cNvPr>
          <p:cNvSpPr>
            <a:spLocks noGrp="1"/>
          </p:cNvSpPr>
          <p:nvPr>
            <p:ph type="sldNum" sz="quarter" idx="12"/>
          </p:nvPr>
        </p:nvSpPr>
        <p:spPr>
          <a:xfrm>
            <a:off x="-1905000" y="6276975"/>
            <a:ext cx="2743200" cy="365125"/>
          </a:xfrm>
        </p:spPr>
        <p:txBody>
          <a:bodyPr/>
          <a:lstStyle/>
          <a:p>
            <a:fld id="{E5A79B95-44C4-402F-96E0-7E24FDA31D45}" type="slidenum">
              <a:rPr lang="zh-CN" altLang="en-US" smtClean="0"/>
              <a:t>6</a:t>
            </a:fld>
            <a:endParaRPr lang="zh-CN" altLang="en-US"/>
          </a:p>
        </p:txBody>
      </p:sp>
    </p:spTree>
    <p:extLst>
      <p:ext uri="{BB962C8B-B14F-4D97-AF65-F5344CB8AC3E}">
        <p14:creationId xmlns:p14="http://schemas.microsoft.com/office/powerpoint/2010/main" val="547065697"/>
      </p:ext>
    </p:extLst>
  </p:cSld>
  <p:clrMapOvr>
    <a:masterClrMapping/>
  </p:clrMapOvr>
  <mc:AlternateContent xmlns:mc="http://schemas.openxmlformats.org/markup-compatibility/2006" xmlns:p14="http://schemas.microsoft.com/office/powerpoint/2010/main">
    <mc:Choice Requires="p14">
      <p:transition spd="slow" p14:dur="2000" advTm="67274"/>
    </mc:Choice>
    <mc:Fallback xmlns="">
      <p:transition spd="slow" advTm="672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45C380-CA2D-70E1-F61D-A2A41ABA9E69}"/>
              </a:ext>
            </a:extLst>
          </p:cNvPr>
          <p:cNvSpPr txBox="1"/>
          <p:nvPr/>
        </p:nvSpPr>
        <p:spPr>
          <a:xfrm>
            <a:off x="773906" y="1277302"/>
            <a:ext cx="10644188" cy="1846659"/>
          </a:xfrm>
          <a:prstGeom prst="rect">
            <a:avLst/>
          </a:prstGeom>
          <a:noFill/>
        </p:spPr>
        <p:txBody>
          <a:bodyPr wrap="square" rtlCol="0">
            <a:spAutoFit/>
          </a:bodyPr>
          <a:lstStyle/>
          <a:p>
            <a:r>
              <a:rPr lang="en-CA" sz="3200" b="1" i="0" u="none" strike="noStrike" dirty="0">
                <a:solidFill>
                  <a:srgbClr val="000000"/>
                </a:solidFill>
                <a:effectLst/>
              </a:rPr>
              <a:t>Semantic </a:t>
            </a:r>
            <a:r>
              <a:rPr lang="en-US" altLang="zh-CN" sz="3200" b="1" i="0" u="none" strike="noStrike" dirty="0">
                <a:solidFill>
                  <a:srgbClr val="000000"/>
                </a:solidFill>
                <a:effectLst/>
              </a:rPr>
              <a:t>+</a:t>
            </a:r>
            <a:r>
              <a:rPr lang="zh-CN" altLang="en-US" sz="3200" b="1" i="0" u="none" strike="noStrike" dirty="0">
                <a:solidFill>
                  <a:srgbClr val="000000"/>
                </a:solidFill>
                <a:effectLst/>
              </a:rPr>
              <a:t> </a:t>
            </a:r>
            <a:r>
              <a:rPr lang="en-CA" sz="3200" b="1" i="0" u="none" strike="noStrike" dirty="0">
                <a:solidFill>
                  <a:srgbClr val="000000"/>
                </a:solidFill>
                <a:effectLst/>
              </a:rPr>
              <a:t>Heuristic Features Construction from Preprocessed Chat</a:t>
            </a:r>
          </a:p>
          <a:p>
            <a:pPr algn="l"/>
            <a:endParaRPr lang="en-CA" sz="3200" b="0" i="0" u="none" strike="noStrike" dirty="0">
              <a:solidFill>
                <a:srgbClr val="000000"/>
              </a:solidFill>
              <a:effectLst/>
            </a:endParaRPr>
          </a:p>
          <a:p>
            <a:endParaRPr lang="en-US" dirty="0"/>
          </a:p>
        </p:txBody>
      </p:sp>
      <p:sp>
        <p:nvSpPr>
          <p:cNvPr id="6" name="TextBox 5">
            <a:extLst>
              <a:ext uri="{FF2B5EF4-FFF2-40B4-BE49-F238E27FC236}">
                <a16:creationId xmlns:a16="http://schemas.microsoft.com/office/drawing/2014/main" id="{F13D9E3F-EE58-70F4-4725-068287315A42}"/>
              </a:ext>
            </a:extLst>
          </p:cNvPr>
          <p:cNvSpPr txBox="1"/>
          <p:nvPr/>
        </p:nvSpPr>
        <p:spPr>
          <a:xfrm>
            <a:off x="1460183" y="2472155"/>
            <a:ext cx="8675370" cy="3108543"/>
          </a:xfrm>
          <a:prstGeom prst="rect">
            <a:avLst/>
          </a:prstGeom>
          <a:noFill/>
        </p:spPr>
        <p:txBody>
          <a:bodyPr wrap="square">
            <a:spAutoFit/>
          </a:bodyPr>
          <a:lstStyle/>
          <a:p>
            <a:pPr>
              <a:buFont typeface="Arial" panose="020B0604020202020204" pitchFamily="34" charset="0"/>
              <a:buChar char="•"/>
            </a:pPr>
            <a:r>
              <a:rPr lang="en-CA" sz="2800" b="1" dirty="0">
                <a:solidFill>
                  <a:srgbClr val="000000"/>
                </a:solidFill>
              </a:rPr>
              <a:t>Semantic </a:t>
            </a:r>
            <a:r>
              <a:rPr lang="en-CA" sz="2800" b="1" dirty="0" err="1">
                <a:solidFill>
                  <a:srgbClr val="000000"/>
                </a:solidFill>
              </a:rPr>
              <a:t>DistilBERT</a:t>
            </a:r>
            <a:r>
              <a:rPr lang="en-CA" sz="2800" b="1" dirty="0">
                <a:solidFill>
                  <a:srgbClr val="000000"/>
                </a:solidFill>
              </a:rPr>
              <a:t> Embeddings</a:t>
            </a:r>
            <a:endParaRPr lang="en-CA" sz="2800" b="1" i="0" u="none" strike="noStrike" dirty="0">
              <a:solidFill>
                <a:srgbClr val="000000"/>
              </a:solidFill>
              <a:effectLst/>
            </a:endParaRPr>
          </a:p>
          <a:p>
            <a:pPr algn="l">
              <a:buFont typeface="Arial" panose="020B0604020202020204" pitchFamily="34" charset="0"/>
              <a:buChar char="•"/>
            </a:pPr>
            <a:r>
              <a:rPr lang="en-CA" sz="2800" b="1" i="0" u="none" strike="noStrike" dirty="0">
                <a:solidFill>
                  <a:srgbClr val="000000"/>
                </a:solidFill>
                <a:effectLst/>
              </a:rPr>
              <a:t>Heuristic Features:</a:t>
            </a:r>
          </a:p>
          <a:p>
            <a:pPr algn="l">
              <a:buFont typeface="Arial" panose="020B0604020202020204" pitchFamily="34" charset="0"/>
              <a:buChar char="•"/>
            </a:pPr>
            <a:r>
              <a:rPr lang="en-CA" sz="2800" b="0" i="0" u="none" strike="noStrike" dirty="0">
                <a:solidFill>
                  <a:srgbClr val="000000"/>
                </a:solidFill>
                <a:effectLst/>
              </a:rPr>
              <a:t>Time interval between messages (log scaled)</a:t>
            </a:r>
          </a:p>
          <a:p>
            <a:pPr algn="l">
              <a:buFont typeface="Arial" panose="020B0604020202020204" pitchFamily="34" charset="0"/>
              <a:buChar char="•"/>
            </a:pPr>
            <a:r>
              <a:rPr lang="en-CA" sz="2800" b="0" i="0" u="none" strike="noStrike" dirty="0">
                <a:solidFill>
                  <a:srgbClr val="000000"/>
                </a:solidFill>
                <a:effectLst/>
              </a:rPr>
              <a:t>Sentiment polarity shift (</a:t>
            </a:r>
            <a:r>
              <a:rPr lang="en-CA" sz="2800" b="0" i="0" u="none" strike="noStrike" dirty="0" err="1">
                <a:solidFill>
                  <a:srgbClr val="000000"/>
                </a:solidFill>
                <a:effectLst/>
              </a:rPr>
              <a:t>TextBlob</a:t>
            </a:r>
            <a:r>
              <a:rPr lang="en-CA" sz="2800" b="0" i="0" u="none" strike="noStrike" dirty="0">
                <a:solidFill>
                  <a:srgbClr val="000000"/>
                </a:solidFill>
                <a:effectLst/>
              </a:rPr>
              <a:t>, </a:t>
            </a:r>
            <a:r>
              <a:rPr lang="en-CA" sz="2800" b="0" i="0" u="none" strike="noStrike" dirty="0" err="1">
                <a:solidFill>
                  <a:srgbClr val="000000"/>
                </a:solidFill>
                <a:effectLst/>
              </a:rPr>
              <a:t>SnowNLP</a:t>
            </a:r>
            <a:r>
              <a:rPr lang="en-CA" sz="2800" b="0" i="0" u="none" strike="noStrike" dirty="0">
                <a:solidFill>
                  <a:srgbClr val="000000"/>
                </a:solidFill>
                <a:effectLst/>
              </a:rPr>
              <a:t>)</a:t>
            </a:r>
          </a:p>
          <a:p>
            <a:pPr algn="l">
              <a:buFont typeface="Arial" panose="020B0604020202020204" pitchFamily="34" charset="0"/>
              <a:buChar char="•"/>
            </a:pPr>
            <a:r>
              <a:rPr lang="en-CA" sz="2800" b="0" i="0" u="none" strike="noStrike" dirty="0">
                <a:solidFill>
                  <a:srgbClr val="000000"/>
                </a:solidFill>
                <a:effectLst/>
              </a:rPr>
              <a:t>Message length, punctuation, keyword overlap</a:t>
            </a:r>
          </a:p>
          <a:p>
            <a:pPr algn="l">
              <a:buFont typeface="Arial" panose="020B0604020202020204" pitchFamily="34" charset="0"/>
              <a:buChar char="•"/>
            </a:pPr>
            <a:r>
              <a:rPr lang="en-CA" sz="2800" b="0" i="0" u="none" strike="noStrike" dirty="0">
                <a:solidFill>
                  <a:srgbClr val="000000"/>
                </a:solidFill>
                <a:effectLst/>
              </a:rPr>
              <a:t>Speaker change, silence indicator</a:t>
            </a:r>
          </a:p>
          <a:p>
            <a:pPr algn="l"/>
            <a:endParaRPr lang="en-CA" sz="2800" b="0" i="0" u="none" strike="noStrike" dirty="0">
              <a:solidFill>
                <a:srgbClr val="000000"/>
              </a:solidFill>
              <a:effectLst/>
            </a:endParaRPr>
          </a:p>
        </p:txBody>
      </p:sp>
      <p:pic>
        <p:nvPicPr>
          <p:cNvPr id="5" name="Audio 4">
            <a:hlinkClick r:id="" action="ppaction://media"/>
            <a:extLst>
              <a:ext uri="{FF2B5EF4-FFF2-40B4-BE49-F238E27FC236}">
                <a16:creationId xmlns:a16="http://schemas.microsoft.com/office/drawing/2014/main" id="{C45D9D48-EA78-B215-65EF-AD023754ADD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
        <p:nvSpPr>
          <p:cNvPr id="2" name="Slide Number Placeholder 1">
            <a:extLst>
              <a:ext uri="{FF2B5EF4-FFF2-40B4-BE49-F238E27FC236}">
                <a16:creationId xmlns:a16="http://schemas.microsoft.com/office/drawing/2014/main" id="{F5B59859-5E91-88FD-EC03-DBA521DA8D5E}"/>
              </a:ext>
            </a:extLst>
          </p:cNvPr>
          <p:cNvSpPr>
            <a:spLocks noGrp="1"/>
          </p:cNvSpPr>
          <p:nvPr>
            <p:ph type="sldNum" sz="quarter" idx="12"/>
          </p:nvPr>
        </p:nvSpPr>
        <p:spPr>
          <a:xfrm>
            <a:off x="-1504950" y="6276975"/>
            <a:ext cx="2743200" cy="365125"/>
          </a:xfrm>
        </p:spPr>
        <p:txBody>
          <a:bodyPr/>
          <a:lstStyle/>
          <a:p>
            <a:fld id="{E5A79B95-44C4-402F-96E0-7E24FDA31D45}" type="slidenum">
              <a:rPr lang="zh-CN" altLang="en-US" smtClean="0"/>
              <a:t>7</a:t>
            </a:fld>
            <a:endParaRPr lang="zh-CN" altLang="en-US"/>
          </a:p>
        </p:txBody>
      </p:sp>
    </p:spTree>
    <p:extLst>
      <p:ext uri="{BB962C8B-B14F-4D97-AF65-F5344CB8AC3E}">
        <p14:creationId xmlns:p14="http://schemas.microsoft.com/office/powerpoint/2010/main" val="30971347"/>
      </p:ext>
    </p:extLst>
  </p:cSld>
  <p:clrMapOvr>
    <a:masterClrMapping/>
  </p:clrMapOvr>
  <mc:AlternateContent xmlns:mc="http://schemas.openxmlformats.org/markup-compatibility/2006" xmlns:p14="http://schemas.microsoft.com/office/powerpoint/2010/main">
    <mc:Choice Requires="p14">
      <p:transition spd="slow" p14:dur="2000" advTm="49858"/>
    </mc:Choice>
    <mc:Fallback xmlns="">
      <p:transition spd="slow" advTm="498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45C380-CA2D-70E1-F61D-A2A41ABA9E69}"/>
              </a:ext>
            </a:extLst>
          </p:cNvPr>
          <p:cNvSpPr txBox="1"/>
          <p:nvPr/>
        </p:nvSpPr>
        <p:spPr>
          <a:xfrm>
            <a:off x="571500" y="1463040"/>
            <a:ext cx="8675370" cy="1846659"/>
          </a:xfrm>
          <a:prstGeom prst="rect">
            <a:avLst/>
          </a:prstGeom>
          <a:noFill/>
        </p:spPr>
        <p:txBody>
          <a:bodyPr wrap="square" rtlCol="0">
            <a:spAutoFit/>
          </a:bodyPr>
          <a:lstStyle/>
          <a:p>
            <a:r>
              <a:rPr lang="en-CA" sz="3200" b="1" i="0" u="none" strike="noStrike" dirty="0">
                <a:solidFill>
                  <a:srgbClr val="000000"/>
                </a:solidFill>
                <a:effectLst/>
              </a:rPr>
              <a:t>Context Modeling + Clustering</a:t>
            </a:r>
            <a:endParaRPr lang="en-CA" sz="3200" b="0" i="0" u="none" strike="noStrike" dirty="0">
              <a:solidFill>
                <a:srgbClr val="000000"/>
              </a:solidFill>
              <a:effectLst/>
            </a:endParaRPr>
          </a:p>
          <a:p>
            <a:endParaRPr lang="en-CA" sz="3200" b="0" i="0" u="none" strike="noStrike" dirty="0">
              <a:solidFill>
                <a:srgbClr val="000000"/>
              </a:solidFill>
              <a:effectLst/>
            </a:endParaRPr>
          </a:p>
          <a:p>
            <a:pPr algn="l"/>
            <a:endParaRPr lang="en-CA" sz="3200" b="0" i="0" u="none" strike="noStrike" dirty="0">
              <a:solidFill>
                <a:srgbClr val="000000"/>
              </a:solidFill>
              <a:effectLst/>
            </a:endParaRPr>
          </a:p>
          <a:p>
            <a:endParaRPr lang="en-US" dirty="0"/>
          </a:p>
        </p:txBody>
      </p:sp>
      <p:sp>
        <p:nvSpPr>
          <p:cNvPr id="6" name="TextBox 5">
            <a:extLst>
              <a:ext uri="{FF2B5EF4-FFF2-40B4-BE49-F238E27FC236}">
                <a16:creationId xmlns:a16="http://schemas.microsoft.com/office/drawing/2014/main" id="{F13D9E3F-EE58-70F4-4725-068287315A42}"/>
              </a:ext>
            </a:extLst>
          </p:cNvPr>
          <p:cNvSpPr txBox="1"/>
          <p:nvPr/>
        </p:nvSpPr>
        <p:spPr>
          <a:xfrm>
            <a:off x="1440180" y="1684734"/>
            <a:ext cx="8675370" cy="3970318"/>
          </a:xfrm>
          <a:prstGeom prst="rect">
            <a:avLst/>
          </a:prstGeom>
          <a:noFill/>
        </p:spPr>
        <p:txBody>
          <a:bodyPr wrap="square">
            <a:spAutoFit/>
          </a:bodyPr>
          <a:lstStyle/>
          <a:p>
            <a:pPr algn="l"/>
            <a:endParaRPr lang="en-CA" sz="2800" b="0" i="0" u="none" strike="noStrike" dirty="0">
              <a:solidFill>
                <a:srgbClr val="000000"/>
              </a:solidFill>
              <a:effectLst/>
            </a:endParaRPr>
          </a:p>
          <a:p>
            <a:pPr algn="l">
              <a:buFont typeface="Arial" panose="020B0604020202020204" pitchFamily="34" charset="0"/>
              <a:buChar char="•"/>
            </a:pPr>
            <a:r>
              <a:rPr lang="en-CA" sz="2800" b="0" i="0" u="none" strike="noStrike" dirty="0">
                <a:solidFill>
                  <a:srgbClr val="000000"/>
                </a:solidFill>
                <a:effectLst/>
              </a:rPr>
              <a:t>TCN captures message dependencies without recurrence</a:t>
            </a:r>
          </a:p>
          <a:p>
            <a:pPr marL="742950" lvl="1" indent="-285750" algn="l">
              <a:buFont typeface="Arial" panose="020B0604020202020204" pitchFamily="34" charset="0"/>
              <a:buChar char="•"/>
            </a:pPr>
            <a:r>
              <a:rPr lang="en-CA" sz="2800" b="0" i="0" u="none" strike="noStrike" dirty="0">
                <a:solidFill>
                  <a:srgbClr val="000000"/>
                </a:solidFill>
                <a:effectLst/>
              </a:rPr>
              <a:t>1D convolutions with dilation</a:t>
            </a:r>
          </a:p>
          <a:p>
            <a:pPr marL="742950" lvl="1" indent="-285750" algn="l">
              <a:buFont typeface="Arial" panose="020B0604020202020204" pitchFamily="34" charset="0"/>
              <a:buChar char="•"/>
            </a:pPr>
            <a:r>
              <a:rPr lang="en-CA" sz="2800" b="0" i="0" u="none" strike="noStrike" dirty="0">
                <a:solidFill>
                  <a:srgbClr val="000000"/>
                </a:solidFill>
                <a:effectLst/>
              </a:rPr>
              <a:t>Localized self-attention (optional)</a:t>
            </a:r>
          </a:p>
          <a:p>
            <a:pPr algn="l">
              <a:buFont typeface="Arial" panose="020B0604020202020204" pitchFamily="34" charset="0"/>
              <a:buChar char="•"/>
            </a:pPr>
            <a:r>
              <a:rPr lang="en-CA" sz="2800" b="0" i="0" u="none" strike="noStrike" dirty="0">
                <a:solidFill>
                  <a:srgbClr val="000000"/>
                </a:solidFill>
                <a:effectLst/>
              </a:rPr>
              <a:t>k-means clustering (k=2) to detect shift vs. continuation</a:t>
            </a:r>
          </a:p>
          <a:p>
            <a:pPr marL="742950" lvl="1" indent="-285750" algn="l">
              <a:buFont typeface="Arial" panose="020B0604020202020204" pitchFamily="34" charset="0"/>
              <a:buChar char="•"/>
            </a:pPr>
            <a:r>
              <a:rPr lang="en-CA" sz="2800" b="0" i="0" u="none" strike="noStrike" dirty="0">
                <a:solidFill>
                  <a:srgbClr val="000000"/>
                </a:solidFill>
                <a:effectLst/>
              </a:rPr>
              <a:t>No manual labels needed</a:t>
            </a:r>
          </a:p>
          <a:p>
            <a:pPr marL="742950" lvl="1" indent="-285750" algn="l">
              <a:buFont typeface="Arial" panose="020B0604020202020204" pitchFamily="34" charset="0"/>
              <a:buChar char="•"/>
            </a:pPr>
            <a:r>
              <a:rPr lang="en-CA" sz="2800" b="0" i="0" u="none" strike="noStrike" dirty="0">
                <a:solidFill>
                  <a:srgbClr val="000000"/>
                </a:solidFill>
                <a:effectLst/>
              </a:rPr>
              <a:t>Shift = semantic/structural outlier</a:t>
            </a:r>
          </a:p>
        </p:txBody>
      </p:sp>
      <p:pic>
        <p:nvPicPr>
          <p:cNvPr id="3" name="Audio 2">
            <a:hlinkClick r:id="" action="ppaction://media"/>
            <a:extLst>
              <a:ext uri="{FF2B5EF4-FFF2-40B4-BE49-F238E27FC236}">
                <a16:creationId xmlns:a16="http://schemas.microsoft.com/office/drawing/2014/main" id="{0D022515-FE5B-ACBB-E843-DD6ED8EA8FA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
        <p:nvSpPr>
          <p:cNvPr id="2" name="Slide Number Placeholder 1">
            <a:extLst>
              <a:ext uri="{FF2B5EF4-FFF2-40B4-BE49-F238E27FC236}">
                <a16:creationId xmlns:a16="http://schemas.microsoft.com/office/drawing/2014/main" id="{7FA5B2A1-C8D1-9DFA-7344-ED31B8EEC79F}"/>
              </a:ext>
            </a:extLst>
          </p:cNvPr>
          <p:cNvSpPr>
            <a:spLocks noGrp="1"/>
          </p:cNvSpPr>
          <p:nvPr>
            <p:ph type="sldNum" sz="quarter" idx="12"/>
          </p:nvPr>
        </p:nvSpPr>
        <p:spPr>
          <a:xfrm>
            <a:off x="-1619250" y="6235700"/>
            <a:ext cx="2743200" cy="365125"/>
          </a:xfrm>
        </p:spPr>
        <p:txBody>
          <a:bodyPr/>
          <a:lstStyle/>
          <a:p>
            <a:fld id="{E5A79B95-44C4-402F-96E0-7E24FDA31D45}" type="slidenum">
              <a:rPr lang="zh-CN" altLang="en-US" smtClean="0"/>
              <a:t>8</a:t>
            </a:fld>
            <a:endParaRPr lang="zh-CN" altLang="en-US"/>
          </a:p>
        </p:txBody>
      </p:sp>
    </p:spTree>
    <p:extLst>
      <p:ext uri="{BB962C8B-B14F-4D97-AF65-F5344CB8AC3E}">
        <p14:creationId xmlns:p14="http://schemas.microsoft.com/office/powerpoint/2010/main" val="1144010766"/>
      </p:ext>
    </p:extLst>
  </p:cSld>
  <p:clrMapOvr>
    <a:masterClrMapping/>
  </p:clrMapOvr>
  <mc:AlternateContent xmlns:mc="http://schemas.openxmlformats.org/markup-compatibility/2006" xmlns:p14="http://schemas.microsoft.com/office/powerpoint/2010/main">
    <mc:Choice Requires="p14">
      <p:transition spd="slow" p14:dur="2000" advTm="37226"/>
    </mc:Choice>
    <mc:Fallback xmlns="">
      <p:transition spd="slow" advTm="372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45C380-CA2D-70E1-F61D-A2A41ABA9E69}"/>
              </a:ext>
            </a:extLst>
          </p:cNvPr>
          <p:cNvSpPr txBox="1"/>
          <p:nvPr/>
        </p:nvSpPr>
        <p:spPr>
          <a:xfrm>
            <a:off x="475421" y="1128333"/>
            <a:ext cx="7063740" cy="584775"/>
          </a:xfrm>
          <a:prstGeom prst="rect">
            <a:avLst/>
          </a:prstGeom>
          <a:noFill/>
        </p:spPr>
        <p:txBody>
          <a:bodyPr wrap="square" rtlCol="0">
            <a:spAutoFit/>
          </a:bodyPr>
          <a:lstStyle/>
          <a:p>
            <a:r>
              <a:rPr lang="en-CA" sz="3200" b="1" i="0" u="none" strike="noStrike" dirty="0">
                <a:solidFill>
                  <a:srgbClr val="000000"/>
                </a:solidFill>
                <a:effectLst/>
                <a:latin typeface="-webkit-standard"/>
              </a:rPr>
              <a:t>Experiment</a:t>
            </a:r>
            <a:endParaRPr lang="en-US" sz="3200" b="1" dirty="0"/>
          </a:p>
        </p:txBody>
      </p:sp>
      <p:sp>
        <p:nvSpPr>
          <p:cNvPr id="9" name="TextBox 8">
            <a:extLst>
              <a:ext uri="{FF2B5EF4-FFF2-40B4-BE49-F238E27FC236}">
                <a16:creationId xmlns:a16="http://schemas.microsoft.com/office/drawing/2014/main" id="{8A0BE560-7465-D150-5CD7-C5C0A55088D0}"/>
              </a:ext>
            </a:extLst>
          </p:cNvPr>
          <p:cNvSpPr txBox="1"/>
          <p:nvPr/>
        </p:nvSpPr>
        <p:spPr>
          <a:xfrm>
            <a:off x="475421" y="1281479"/>
            <a:ext cx="10721008" cy="2246769"/>
          </a:xfrm>
          <a:prstGeom prst="rect">
            <a:avLst/>
          </a:prstGeom>
          <a:noFill/>
        </p:spPr>
        <p:txBody>
          <a:bodyPr wrap="square">
            <a:spAutoFit/>
          </a:bodyPr>
          <a:lstStyle/>
          <a:p>
            <a:pPr algn="l"/>
            <a:endParaRPr lang="en-CA" sz="2800" b="1" i="0" u="none" strike="noStrike" dirty="0">
              <a:solidFill>
                <a:srgbClr val="000000"/>
              </a:solidFill>
              <a:effectLst/>
            </a:endParaRPr>
          </a:p>
          <a:p>
            <a:pPr algn="l">
              <a:buFont typeface="Arial" panose="020B0604020202020204" pitchFamily="34" charset="0"/>
              <a:buChar char="•"/>
            </a:pPr>
            <a:r>
              <a:rPr lang="en-CA" sz="2800" b="0" i="0" u="none" strike="noStrike" dirty="0">
                <a:solidFill>
                  <a:srgbClr val="000000"/>
                </a:solidFill>
                <a:effectLst/>
              </a:rPr>
              <a:t>We evaluated </a:t>
            </a:r>
            <a:r>
              <a:rPr lang="en-CA" sz="2800" b="0" i="0" u="none" strike="noStrike" dirty="0" err="1">
                <a:solidFill>
                  <a:srgbClr val="000000"/>
                </a:solidFill>
                <a:effectLst/>
              </a:rPr>
              <a:t>ChatSense</a:t>
            </a:r>
            <a:r>
              <a:rPr lang="en-CA" sz="2800" b="0" i="0" u="none" strike="noStrike" dirty="0">
                <a:solidFill>
                  <a:srgbClr val="000000"/>
                </a:solidFill>
                <a:effectLst/>
              </a:rPr>
              <a:t> on </a:t>
            </a:r>
            <a:r>
              <a:rPr lang="en-CA" sz="2800" b="1" i="0" u="none" strike="noStrike" dirty="0">
                <a:solidFill>
                  <a:srgbClr val="000000"/>
                </a:solidFill>
                <a:effectLst/>
              </a:rPr>
              <a:t>three real-world group chat datasets</a:t>
            </a:r>
            <a:r>
              <a:rPr lang="en-CA" sz="2800" b="0" i="0" u="none" strike="noStrike" dirty="0">
                <a:solidFill>
                  <a:srgbClr val="000000"/>
                </a:solidFill>
                <a:effectLst/>
              </a:rPr>
              <a:t>:</a:t>
            </a:r>
          </a:p>
          <a:p>
            <a:pPr marL="742950" lvl="1" indent="-285750" algn="l">
              <a:buFont typeface="Arial" panose="020B0604020202020204" pitchFamily="34" charset="0"/>
              <a:buChar char="•"/>
            </a:pPr>
            <a:r>
              <a:rPr lang="en-CA" sz="2800" b="0" i="0" u="none" strike="noStrike" dirty="0">
                <a:solidFill>
                  <a:srgbClr val="000000"/>
                </a:solidFill>
                <a:effectLst/>
              </a:rPr>
              <a:t>Sourced from student, housing, and job-seeking chat platforms</a:t>
            </a:r>
          </a:p>
          <a:p>
            <a:pPr marL="742950" lvl="1" indent="-285750" algn="l">
              <a:buFont typeface="Arial" panose="020B0604020202020204" pitchFamily="34" charset="0"/>
              <a:buChar char="•"/>
            </a:pPr>
            <a:r>
              <a:rPr lang="en-CA" sz="2800" b="0" i="0" u="none" strike="noStrike" dirty="0">
                <a:solidFill>
                  <a:srgbClr val="000000"/>
                </a:solidFill>
                <a:effectLst/>
              </a:rPr>
              <a:t>Anonymized, cleaned, and manually annotated for topic boundaries</a:t>
            </a:r>
          </a:p>
        </p:txBody>
      </p:sp>
      <p:sp>
        <p:nvSpPr>
          <p:cNvPr id="2" name="TextBox 1">
            <a:extLst>
              <a:ext uri="{FF2B5EF4-FFF2-40B4-BE49-F238E27FC236}">
                <a16:creationId xmlns:a16="http://schemas.microsoft.com/office/drawing/2014/main" id="{D3AA4D43-D887-F69A-31AA-CDADA45CF79F}"/>
              </a:ext>
            </a:extLst>
          </p:cNvPr>
          <p:cNvSpPr txBox="1"/>
          <p:nvPr/>
        </p:nvSpPr>
        <p:spPr>
          <a:xfrm>
            <a:off x="606080" y="3429000"/>
            <a:ext cx="7260535" cy="584775"/>
          </a:xfrm>
          <a:prstGeom prst="rect">
            <a:avLst/>
          </a:prstGeom>
          <a:noFill/>
        </p:spPr>
        <p:txBody>
          <a:bodyPr wrap="square" rtlCol="0">
            <a:spAutoFit/>
          </a:bodyPr>
          <a:lstStyle/>
          <a:p>
            <a:pPr algn="l"/>
            <a:r>
              <a:rPr lang="en-CA" sz="3200" b="0" i="0" u="none" strike="noStrike" dirty="0">
                <a:solidFill>
                  <a:srgbClr val="000000"/>
                </a:solidFill>
                <a:effectLst/>
                <a:latin typeface="-webkit-standard"/>
              </a:rPr>
              <a:t>Dataset Overview</a:t>
            </a:r>
            <a:endParaRPr lang="en-US" dirty="0"/>
          </a:p>
        </p:txBody>
      </p:sp>
      <p:pic>
        <p:nvPicPr>
          <p:cNvPr id="3" name="Picture 2">
            <a:extLst>
              <a:ext uri="{FF2B5EF4-FFF2-40B4-BE49-F238E27FC236}">
                <a16:creationId xmlns:a16="http://schemas.microsoft.com/office/drawing/2014/main" id="{1C01EF8A-F4FD-8F0A-F8AF-FC0A28F91336}"/>
              </a:ext>
            </a:extLst>
          </p:cNvPr>
          <p:cNvPicPr>
            <a:picLocks noChangeAspect="1"/>
          </p:cNvPicPr>
          <p:nvPr/>
        </p:nvPicPr>
        <p:blipFill>
          <a:blip r:embed="rId6"/>
          <a:stretch>
            <a:fillRect/>
          </a:stretch>
        </p:blipFill>
        <p:spPr>
          <a:xfrm>
            <a:off x="475421" y="4013775"/>
            <a:ext cx="9740142" cy="1715892"/>
          </a:xfrm>
          <a:prstGeom prst="rect">
            <a:avLst/>
          </a:prstGeom>
        </p:spPr>
      </p:pic>
      <p:pic>
        <p:nvPicPr>
          <p:cNvPr id="6" name="Audio 5">
            <a:hlinkClick r:id="" action="ppaction://media"/>
            <a:extLst>
              <a:ext uri="{FF2B5EF4-FFF2-40B4-BE49-F238E27FC236}">
                <a16:creationId xmlns:a16="http://schemas.microsoft.com/office/drawing/2014/main" id="{A440ECFB-1B72-A689-C2AA-73E59CDDED9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
        <p:nvSpPr>
          <p:cNvPr id="5" name="Slide Number Placeholder 4">
            <a:extLst>
              <a:ext uri="{FF2B5EF4-FFF2-40B4-BE49-F238E27FC236}">
                <a16:creationId xmlns:a16="http://schemas.microsoft.com/office/drawing/2014/main" id="{CC60D990-0415-2B86-B182-43941F170D96}"/>
              </a:ext>
            </a:extLst>
          </p:cNvPr>
          <p:cNvSpPr>
            <a:spLocks noGrp="1"/>
          </p:cNvSpPr>
          <p:nvPr>
            <p:ph type="sldNum" sz="quarter" idx="12"/>
          </p:nvPr>
        </p:nvSpPr>
        <p:spPr>
          <a:xfrm>
            <a:off x="-1927225" y="6247152"/>
            <a:ext cx="2743200" cy="365125"/>
          </a:xfrm>
        </p:spPr>
        <p:txBody>
          <a:bodyPr/>
          <a:lstStyle/>
          <a:p>
            <a:fld id="{E5A79B95-44C4-402F-96E0-7E24FDA31D45}" type="slidenum">
              <a:rPr lang="zh-CN" altLang="en-US" smtClean="0"/>
              <a:t>9</a:t>
            </a:fld>
            <a:endParaRPr lang="zh-CN" altLang="en-US"/>
          </a:p>
        </p:txBody>
      </p:sp>
    </p:spTree>
    <p:extLst>
      <p:ext uri="{BB962C8B-B14F-4D97-AF65-F5344CB8AC3E}">
        <p14:creationId xmlns:p14="http://schemas.microsoft.com/office/powerpoint/2010/main" val="3461567588"/>
      </p:ext>
    </p:extLst>
  </p:cSld>
  <p:clrMapOvr>
    <a:masterClrMapping/>
  </p:clrMapOvr>
  <mc:AlternateContent xmlns:mc="http://schemas.openxmlformats.org/markup-compatibility/2006" xmlns:p14="http://schemas.microsoft.com/office/powerpoint/2010/main">
    <mc:Choice Requires="p14">
      <p:transition spd="slow" p14:dur="2000" advTm="24533"/>
    </mc:Choice>
    <mc:Fallback xmlns="">
      <p:transition spd="slow" advTm="245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4476</TotalTime>
  <Words>1809</Words>
  <Application>Microsoft Macintosh PowerPoint</Application>
  <PresentationFormat>Widescreen</PresentationFormat>
  <Paragraphs>146</Paragraphs>
  <Slides>14</Slides>
  <Notes>14</Notes>
  <HiddenSlides>0</HiddenSlides>
  <MMClips>14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-webkit-standard</vt:lpstr>
      <vt:lpstr>等线</vt:lpstr>
      <vt:lpstr>等线 Light</vt:lpstr>
      <vt:lpstr>Arial</vt:lpstr>
      <vt:lpstr>Calibri</vt:lpstr>
      <vt:lpstr>Helvetica</vt:lpstr>
      <vt:lpstr>Office Theme</vt:lpstr>
      <vt:lpstr>Unsupervised Topic Shift Detection in Chats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ChatSense-Unsupervised Topic Shift Detection in Chats </dc:title>
  <dc:creator>Jennifer Law</dc:creator>
  <cp:lastModifiedBy>Kevin Liu</cp:lastModifiedBy>
  <cp:revision>26</cp:revision>
  <dcterms:created xsi:type="dcterms:W3CDTF">2025-06-13T03:57:49Z</dcterms:created>
  <dcterms:modified xsi:type="dcterms:W3CDTF">2025-07-10T14:48:57Z</dcterms:modified>
</cp:coreProperties>
</file>