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  <p:sldMasterId id="2147483871" r:id="rId2"/>
    <p:sldMasterId id="2147483884" r:id="rId3"/>
  </p:sldMasterIdLst>
  <p:notesMasterIdLst>
    <p:notesMasterId r:id="rId31"/>
  </p:notesMasterIdLst>
  <p:sldIdLst>
    <p:sldId id="285" r:id="rId4"/>
    <p:sldId id="338" r:id="rId5"/>
    <p:sldId id="339" r:id="rId6"/>
    <p:sldId id="363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5" r:id="rId22"/>
    <p:sldId id="356" r:id="rId23"/>
    <p:sldId id="362" r:id="rId24"/>
    <p:sldId id="357" r:id="rId25"/>
    <p:sldId id="361" r:id="rId26"/>
    <p:sldId id="358" r:id="rId27"/>
    <p:sldId id="359" r:id="rId28"/>
    <p:sldId id="360" r:id="rId29"/>
    <p:sldId id="330" r:id="rId3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65" autoAdjust="0"/>
    <p:restoredTop sz="78398" autoAdjust="0"/>
  </p:normalViewPr>
  <p:slideViewPr>
    <p:cSldViewPr>
      <p:cViewPr varScale="1">
        <p:scale>
          <a:sx n="81" d="100"/>
          <a:sy n="81" d="100"/>
        </p:scale>
        <p:origin x="-13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90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6868EEF-534D-4180-AF3A-D7B22A23898D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D2A1FEE-CB4B-4571-90C8-BC1F314B09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73A588-0BD2-412F-AC8E-34CA3DDD34F9}" type="slidenum">
              <a:rPr lang="en-US"/>
              <a:pPr/>
              <a:t>11</a:t>
            </a:fld>
            <a:endParaRPr lang="en-US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B01CD5-5F7D-41A3-A9CF-5C62866F7303}" type="slidenum">
              <a:rPr lang="en-US"/>
              <a:pPr/>
              <a:t>12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9A579-EF94-402B-9FCE-871811E27027}" type="slidenum">
              <a:rPr lang="en-US"/>
              <a:pPr/>
              <a:t>13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A46CC5-70A4-45A7-A423-ACBC568C7760}" type="slidenum">
              <a:rPr lang="en-US"/>
              <a:pPr/>
              <a:t>14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8FCD7-12B1-41DF-BA89-A15078796E32}" type="slidenum">
              <a:rPr lang="en-US"/>
              <a:pPr/>
              <a:t>15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good specialization reduces the impurity of classes, i.e., having a large InfoGain(v)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2F5D4D-3CC4-490D-B923-1B955D359FA5}" type="slidenum">
              <a:rPr lang="en-US"/>
              <a:pPr/>
              <a:t>16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/>
              <a:t>At any time, the generalized data is represented by the leaf partitions of TIPS.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99C02D-D642-423E-8B56-C69337517C93}" type="slidenum">
              <a:rPr lang="en-US"/>
              <a:pPr/>
              <a:t>18</a:t>
            </a:fld>
            <a:endParaRPr lang="en-US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ADD807-3DF8-460B-95C5-C1A86CF5646C}" type="slidenum">
              <a:rPr lang="en-US"/>
              <a:pPr/>
              <a:t>19</a:t>
            </a:fld>
            <a:endParaRPr lang="en-US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8004B3-BC6D-4331-A7B2-F899F7725747}" type="slidenum">
              <a:rPr lang="en-US"/>
              <a:pPr/>
              <a:t>20</a:t>
            </a:fld>
            <a:endParaRPr lang="en-US"/>
          </a:p>
        </p:txBody>
      </p:sp>
      <p:sp>
        <p:nvSpPr>
          <p:cNvPr id="36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63E043-54F4-4593-AB34-41453B9DC253}" type="slidenum">
              <a:rPr lang="en-US"/>
              <a:pPr/>
              <a:t>2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E3B73-692C-4886-9B24-03EEF072089A}" type="slidenum">
              <a:rPr lang="en-US"/>
              <a:pPr/>
              <a:t>22</a:t>
            </a:fld>
            <a:endParaRPr lang="en-US"/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390B1-1C35-4ECF-A4A5-3ED581FFC156}" type="slidenum">
              <a:rPr lang="en-US"/>
              <a:pPr/>
              <a:t>23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DFBD4F-996B-4212-99DB-B3A34390597B}" type="slidenum">
              <a:rPr lang="en-US"/>
              <a:pPr/>
              <a:t>24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A1FEE-CB4B-4571-90C8-BC1F314B0947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89A475-BF2D-4435-8CF4-9EF48E9EB25E}" type="slidenum">
              <a:rPr lang="en-US"/>
              <a:pPr/>
              <a:t>3</a:t>
            </a:fld>
            <a:endParaRPr lang="en-US"/>
          </a:p>
        </p:txBody>
      </p:sp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1B9398-F628-4A92-AC7F-52CE213ADAFF}" type="slidenum">
              <a:rPr lang="en-US"/>
              <a:pPr/>
              <a:t>5</a:t>
            </a:fld>
            <a:endParaRPr lang="en-US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C6A32D-AA93-4E87-94DB-D40487B03E2F}" type="slidenum">
              <a:rPr lang="en-US"/>
              <a:pPr/>
              <a:t>6</a:t>
            </a:fld>
            <a:endParaRPr lang="en-US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6E722-D754-4356-BCB2-2406D8864035}" type="slidenum">
              <a:rPr lang="en-US"/>
              <a:pPr/>
              <a:t>7</a:t>
            </a:fld>
            <a:endParaRPr lang="en-US"/>
          </a:p>
        </p:txBody>
      </p:sp>
      <p:sp>
        <p:nvSpPr>
          <p:cNvPr id="39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900" dirty="0"/>
              <a:t>The larger the </a:t>
            </a:r>
            <a:r>
              <a:rPr lang="en-US" sz="900" i="1" dirty="0"/>
              <a:t>k</a:t>
            </a:r>
            <a:r>
              <a:rPr lang="en-US" sz="900" dirty="0"/>
              <a:t>, the more difficult it is to identify an individual using the quasi-identifier. </a:t>
            </a:r>
            <a:r>
              <a:rPr lang="en-US" sz="900"/>
              <a:t>This requirement can </a:t>
            </a:r>
            <a:r>
              <a:rPr lang="en-US" sz="900" smtClean="0"/>
              <a:t>be satisfied </a:t>
            </a:r>
            <a:r>
              <a:rPr lang="en-US" sz="900" dirty="0"/>
              <a:t>by generalizing domain values into higher level concepts.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D5A42-D3B2-4F7C-93FA-AFFD1BB45E7F}" type="slidenum">
              <a:rPr lang="en-US"/>
              <a:pPr/>
              <a:t>8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82671-0FA9-428B-BA60-69459B879C2B}" type="slidenum">
              <a:rPr lang="en-US"/>
              <a:pPr/>
              <a:t>9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C8B133-028B-4D18-902B-45D121C9498C}" type="slidenum">
              <a:rPr lang="en-US"/>
              <a:pPr/>
              <a:t>10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77A9A2B-B761-46D9-A832-01E202A8B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AB3ECB-2379-468D-8237-80420E484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0074-1188-4015-82A0-EC3AF2ED9270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2056D-8575-4E84-85FA-5878B35EA79E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1C0C0-800F-46B2-BA98-87D8F313E182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7039-E526-48C3-8CEE-DDBC3317E691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697B2-DDE6-488D-BCD4-7F436FA3F7BD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E899-203B-41CB-83D6-5905F9381B6E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C7AB-0E2A-47DF-AD24-8C6462E3D330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B7C11-11B0-4F8F-AADE-5A1959092E5B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F7A63-F04E-45DE-B905-896BFAD33D51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835F-2B6D-4301-B655-21599706D91C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DB04-A2D4-4E40-B257-45E3067F505F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93703E-9259-4C8F-A30A-9F94985D35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9C853-D3C0-459D-B31E-29B1ECD5FCCA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2638-CC39-4EBC-B365-9A5AC6F5D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F4332-E6B4-4D35-B681-95EA8F4E2772}" type="datetimeFigureOut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43843-6110-49FE-88B7-C855F09B2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65773-08CB-4779-990F-4B9A63A478DD}" type="datetime1">
              <a:rPr lang="en-US" smtClean="0"/>
              <a:pPr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7D185-59DE-4445-8283-CDDBB281E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ppoint_ENCS_TitleRedENG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09600" y="1524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3149600" algn="l"/>
              </a:tabLst>
            </a:pPr>
            <a:r>
              <a:rPr lang="en-US" sz="4000" b="1" dirty="0" smtClean="0">
                <a:solidFill>
                  <a:schemeClr val="bg1"/>
                </a:solidFill>
              </a:rPr>
              <a:t>Privacy-Preserving Data Mashup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2743200" y="3048000"/>
            <a:ext cx="2286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Benjamin C.M. Fung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Concordia University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Montreal, QC, Canada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fung@ciise.concordia.ca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3048000"/>
            <a:ext cx="2819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Noman Mohammed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Concordia University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Montreal, QC, Canada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no_moham@ciise.concordia.ca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876800" y="30480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000" dirty="0" err="1" smtClean="0">
                <a:solidFill>
                  <a:schemeClr val="bg1"/>
                </a:solidFill>
              </a:rPr>
              <a:t>Ke</a:t>
            </a:r>
            <a:r>
              <a:rPr lang="en-US" sz="2000" dirty="0" smtClean="0">
                <a:solidFill>
                  <a:schemeClr val="bg1"/>
                </a:solidFill>
              </a:rPr>
              <a:t> Wang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Simon Fraser University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Burnaby, BC, Canada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wangk@cs.sfu.ca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934200" y="3048000"/>
            <a:ext cx="2286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Patrick C. K. Hung</a:t>
            </a:r>
            <a:endParaRPr lang="en-US" dirty="0" smtClean="0">
              <a:solidFill>
                <a:schemeClr val="bg1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UOI T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Oshawa, ON, Canada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patrick.hung@uoit.ca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352800" y="49530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EDBT 2009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/>
              <a:t>Intuition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05800" cy="51816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400"/>
              <a:t>Classification goal and privacy goal have no conflicts: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/>
              <a:t>Privacy goal: mask sensitive information, usually </a:t>
            </a:r>
            <a:r>
              <a:rPr lang="en-US" sz="2000" i="1">
                <a:solidFill>
                  <a:srgbClr val="0000FF"/>
                </a:solidFill>
              </a:rPr>
              <a:t>specific</a:t>
            </a:r>
            <a:r>
              <a:rPr lang="en-US" sz="2000"/>
              <a:t> descriptions that identify individuals.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000"/>
              <a:t>Classification goal: extract </a:t>
            </a:r>
            <a:r>
              <a:rPr lang="en-US" sz="2000" i="1">
                <a:solidFill>
                  <a:srgbClr val="0000FF"/>
                </a:solidFill>
              </a:rPr>
              <a:t>general</a:t>
            </a:r>
            <a:r>
              <a:rPr lang="en-US" sz="2000"/>
              <a:t> structures that capture trends and patterns.</a:t>
            </a:r>
          </a:p>
          <a:p>
            <a:pPr marL="914400" lvl="1" indent="-457200">
              <a:lnSpc>
                <a:spcPct val="90000"/>
              </a:lnSpc>
              <a:buFontTx/>
              <a:buNone/>
            </a:pPr>
            <a:endParaRPr lang="en-US" sz="2000"/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US" sz="2400"/>
              <a:t>A table contains multiple classification structures. Generalizations destroy some classification structures, but other structures emerge to help.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400"/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40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400"/>
              <a:t>	If generalization is </a:t>
            </a:r>
            <a:r>
              <a:rPr lang="en-US" sz="2400">
                <a:solidFill>
                  <a:srgbClr val="0000FF"/>
                </a:solidFill>
              </a:rPr>
              <a:t>“carefully”</a:t>
            </a:r>
            <a:r>
              <a:rPr lang="en-US" sz="2400"/>
              <a:t> performed, identifying information can be masked while still preserving trends and patterns for classification.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392C-B0F5-4D02-9FEA-DE70435674D7}" type="slidenum">
              <a:rPr lang="en-US"/>
              <a:pPr/>
              <a:t>10</a:t>
            </a:fld>
            <a:endParaRPr lang="en-US"/>
          </a:p>
        </p:txBody>
      </p:sp>
      <p:sp>
        <p:nvSpPr>
          <p:cNvPr id="303108" name="Litebulb"/>
          <p:cNvSpPr>
            <a:spLocks noChangeAspect="1" noEditPoints="1" noChangeArrowheads="1"/>
          </p:cNvSpPr>
          <p:nvPr/>
        </p:nvSpPr>
        <p:spPr bwMode="auto">
          <a:xfrm>
            <a:off x="381000" y="5181600"/>
            <a:ext cx="484188" cy="727075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Two simple but incorrect approaches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DDDF2-E4E3-4BAC-B09D-3E7653FCACE3}" type="slidenum">
              <a:rPr lang="en-US"/>
              <a:pPr/>
              <a:t>11</a:t>
            </a:fld>
            <a:endParaRPr lang="en-US"/>
          </a:p>
        </p:txBody>
      </p:sp>
      <p:sp>
        <p:nvSpPr>
          <p:cNvPr id="416771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Generalize-then-integrate</a:t>
            </a:r>
            <a:r>
              <a:rPr lang="en-US" sz="2400"/>
              <a:t>: first generalize each table locally and then integrate the generalized tables.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400"/>
              <a:t>Does not work for QID that spans two tables.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en-US" sz="2400"/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Integrate-then-generalize</a:t>
            </a:r>
            <a:r>
              <a:rPr lang="en-US" sz="2400"/>
              <a:t>: first integrate the two tables and then generalize the integrated table using some single table methods, such as: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400"/>
              <a:t>Iyengar’s Genetic Algorithm [10] or 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400"/>
              <a:t>	Fung et al.’s Top-Down Specialization [8].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sz="2400"/>
              <a:t>Any party holding the integrated table will immediately know all private information of both parties. Violated our privacy requirement.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28600"/>
            <a:ext cx="86868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/>
              <a:t>Algorithm Top-Down Specialization (TDS) for Single Party</a:t>
            </a:r>
          </a:p>
          <a:p>
            <a:pPr>
              <a:buFontTx/>
              <a:buNone/>
            </a:pPr>
            <a:r>
              <a:rPr lang="en-US" sz="2400"/>
              <a:t>  Initialize every value in </a:t>
            </a:r>
            <a:r>
              <a:rPr lang="en-US" sz="2400" i="1"/>
              <a:t>T </a:t>
            </a:r>
            <a:r>
              <a:rPr lang="en-US" sz="2400"/>
              <a:t>to the top most value.</a:t>
            </a:r>
          </a:p>
          <a:p>
            <a:pPr>
              <a:buFontTx/>
              <a:buNone/>
            </a:pPr>
            <a:r>
              <a:rPr lang="en-US" sz="2400"/>
              <a:t>  Initialize </a:t>
            </a:r>
            <a:r>
              <a:rPr lang="en-US" sz="2400" i="1"/>
              <a:t>Cut</a:t>
            </a:r>
            <a:r>
              <a:rPr lang="en-US" sz="2400" i="1" baseline="-25000"/>
              <a:t>i</a:t>
            </a:r>
            <a:r>
              <a:rPr lang="en-US" sz="2400"/>
              <a:t> to include the top most value.</a:t>
            </a:r>
          </a:p>
          <a:p>
            <a:pPr>
              <a:buFontTx/>
              <a:buNone/>
            </a:pPr>
            <a:r>
              <a:rPr lang="en-US" sz="2400" b="1"/>
              <a:t>  while </a:t>
            </a:r>
            <a:r>
              <a:rPr lang="en-US" sz="2400"/>
              <a:t>there is some candidate in U</a:t>
            </a:r>
            <a:r>
              <a:rPr lang="en-US" sz="2400" i="1"/>
              <a:t>Cut</a:t>
            </a:r>
            <a:r>
              <a:rPr lang="en-US" sz="2400" i="1" baseline="-25000"/>
              <a:t>i</a:t>
            </a:r>
            <a:r>
              <a:rPr lang="en-US" sz="2400"/>
              <a:t> </a:t>
            </a:r>
            <a:r>
              <a:rPr lang="en-US" sz="2400" b="1"/>
              <a:t>do</a:t>
            </a:r>
          </a:p>
          <a:p>
            <a:pPr>
              <a:buFontTx/>
              <a:buNone/>
            </a:pPr>
            <a:r>
              <a:rPr lang="en-US" sz="2400"/>
              <a:t>	  Find the </a:t>
            </a:r>
            <a:r>
              <a:rPr lang="en-US" sz="2400" i="1">
                <a:solidFill>
                  <a:srgbClr val="0000FF"/>
                </a:solidFill>
              </a:rPr>
              <a:t>Winner</a:t>
            </a:r>
            <a:r>
              <a:rPr lang="en-US" sz="2400" i="1"/>
              <a:t> </a:t>
            </a:r>
            <a:r>
              <a:rPr lang="en-US" sz="2400"/>
              <a:t>specialization of the highest </a:t>
            </a:r>
            <a:r>
              <a:rPr lang="en-US" sz="2400" i="1"/>
              <a:t>Score</a:t>
            </a:r>
            <a:r>
              <a:rPr lang="en-US" sz="2400"/>
              <a:t>.</a:t>
            </a:r>
          </a:p>
          <a:p>
            <a:pPr>
              <a:buFontTx/>
              <a:buNone/>
            </a:pPr>
            <a:r>
              <a:rPr lang="en-US" sz="2400"/>
              <a:t>	  Perform the </a:t>
            </a:r>
            <a:r>
              <a:rPr lang="en-US" sz="2400" i="1">
                <a:solidFill>
                  <a:srgbClr val="0000FF"/>
                </a:solidFill>
              </a:rPr>
              <a:t>Winner</a:t>
            </a:r>
            <a:r>
              <a:rPr lang="en-US" sz="2400" i="1"/>
              <a:t> </a:t>
            </a:r>
            <a:r>
              <a:rPr lang="en-US" sz="2400"/>
              <a:t>specialization</a:t>
            </a:r>
            <a:r>
              <a:rPr lang="en-US" sz="2400" i="1"/>
              <a:t> </a:t>
            </a:r>
            <a:r>
              <a:rPr lang="en-US" sz="2400"/>
              <a:t>on </a:t>
            </a:r>
            <a:r>
              <a:rPr lang="en-US" sz="2400" i="1"/>
              <a:t>T</a:t>
            </a:r>
            <a:r>
              <a:rPr lang="en-US" sz="2400"/>
              <a:t>.</a:t>
            </a:r>
          </a:p>
          <a:p>
            <a:pPr>
              <a:buFontTx/>
              <a:buNone/>
            </a:pPr>
            <a:r>
              <a:rPr lang="en-US" sz="2400"/>
              <a:t>	  Update </a:t>
            </a:r>
            <a:r>
              <a:rPr lang="en-US" sz="2400" i="1"/>
              <a:t>Cut</a:t>
            </a:r>
            <a:r>
              <a:rPr lang="en-US" sz="2400" i="1" baseline="-25000"/>
              <a:t>i  </a:t>
            </a:r>
            <a:r>
              <a:rPr lang="en-US" sz="2400" i="1"/>
              <a:t>and Score(x) </a:t>
            </a:r>
            <a:r>
              <a:rPr lang="en-US" sz="2400"/>
              <a:t>in U</a:t>
            </a:r>
            <a:r>
              <a:rPr lang="en-US" sz="2400" i="1"/>
              <a:t>Cut</a:t>
            </a:r>
            <a:r>
              <a:rPr lang="en-US" sz="2400" i="1" baseline="-25000"/>
              <a:t>i</a:t>
            </a:r>
            <a:r>
              <a:rPr lang="en-US" sz="2400"/>
              <a:t>.</a:t>
            </a:r>
          </a:p>
          <a:p>
            <a:pPr>
              <a:buFontTx/>
              <a:buNone/>
            </a:pPr>
            <a:r>
              <a:rPr lang="en-US" sz="2400" b="1"/>
              <a:t>  end while</a:t>
            </a:r>
          </a:p>
          <a:p>
            <a:pPr>
              <a:buFontTx/>
              <a:buNone/>
            </a:pPr>
            <a:r>
              <a:rPr lang="en-US" sz="2400" b="1"/>
              <a:t>  return </a:t>
            </a:r>
            <a:r>
              <a:rPr lang="en-US" sz="2400"/>
              <a:t>Generalized </a:t>
            </a:r>
            <a:r>
              <a:rPr lang="en-US" sz="2400" i="1"/>
              <a:t>T </a:t>
            </a:r>
            <a:r>
              <a:rPr lang="en-US" sz="2400"/>
              <a:t>and U</a:t>
            </a:r>
            <a:r>
              <a:rPr lang="en-US" sz="2400" i="1"/>
              <a:t>Cut</a:t>
            </a:r>
            <a:r>
              <a:rPr lang="en-US" sz="2400" i="1" baseline="-25000"/>
              <a:t>i</a:t>
            </a:r>
            <a:r>
              <a:rPr lang="en-US" sz="2400"/>
              <a:t>.</a:t>
            </a:r>
          </a:p>
        </p:txBody>
      </p:sp>
      <p:pic>
        <p:nvPicPr>
          <p:cNvPr id="420885" name="Picture 2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590800" y="4476750"/>
            <a:ext cx="4267200" cy="2000250"/>
          </a:xfrm>
          <a:noFill/>
          <a:ln/>
        </p:spPr>
      </p:pic>
      <p:sp>
        <p:nvSpPr>
          <p:cNvPr id="2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0CA-E590-43DF-8165-E2F5320D616A}" type="slidenum">
              <a:rPr lang="en-US"/>
              <a:pPr/>
              <a:t>12</a:t>
            </a:fld>
            <a:endParaRPr lang="en-US"/>
          </a:p>
        </p:txBody>
      </p:sp>
      <p:pic>
        <p:nvPicPr>
          <p:cNvPr id="420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572000"/>
            <a:ext cx="1676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20869" name="Line 5"/>
          <p:cNvSpPr>
            <a:spLocks noChangeShapeType="1"/>
          </p:cNvSpPr>
          <p:nvPr/>
        </p:nvSpPr>
        <p:spPr bwMode="auto">
          <a:xfrm>
            <a:off x="171450" y="4953000"/>
            <a:ext cx="8191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870" name="Line 6"/>
          <p:cNvSpPr>
            <a:spLocks noChangeShapeType="1"/>
          </p:cNvSpPr>
          <p:nvPr/>
        </p:nvSpPr>
        <p:spPr bwMode="auto">
          <a:xfrm>
            <a:off x="1600200" y="4953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871" name="Line 7"/>
          <p:cNvSpPr>
            <a:spLocks noChangeShapeType="1"/>
          </p:cNvSpPr>
          <p:nvPr/>
        </p:nvSpPr>
        <p:spPr bwMode="auto">
          <a:xfrm>
            <a:off x="4953000" y="4953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872" name="Line 8"/>
          <p:cNvSpPr>
            <a:spLocks noChangeShapeType="1"/>
          </p:cNvSpPr>
          <p:nvPr/>
        </p:nvSpPr>
        <p:spPr bwMode="auto">
          <a:xfrm>
            <a:off x="7696200" y="4953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4572000"/>
            <a:ext cx="1676400" cy="1066800"/>
            <a:chOff x="4176" y="3072"/>
            <a:chExt cx="1056" cy="672"/>
          </a:xfrm>
        </p:grpSpPr>
        <p:sp>
          <p:nvSpPr>
            <p:cNvPr id="420874" name="Rectangle 10"/>
            <p:cNvSpPr>
              <a:spLocks noChangeArrowheads="1"/>
            </p:cNvSpPr>
            <p:nvPr/>
          </p:nvSpPr>
          <p:spPr bwMode="auto">
            <a:xfrm>
              <a:off x="4464" y="3072"/>
              <a:ext cx="43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Salary</a:t>
              </a:r>
            </a:p>
            <a:p>
              <a:pPr algn="ctr"/>
              <a:r>
                <a:rPr lang="en-US" sz="1200" b="1"/>
                <a:t>ANY</a:t>
              </a:r>
            </a:p>
            <a:p>
              <a:pPr algn="ctr"/>
              <a:r>
                <a:rPr lang="en-US" sz="1200" b="1"/>
                <a:t>[1-99)</a:t>
              </a:r>
            </a:p>
          </p:txBody>
        </p:sp>
        <p:sp>
          <p:nvSpPr>
            <p:cNvPr id="420875" name="Rectangle 11"/>
            <p:cNvSpPr>
              <a:spLocks noChangeArrowheads="1"/>
            </p:cNvSpPr>
            <p:nvPr/>
          </p:nvSpPr>
          <p:spPr bwMode="auto">
            <a:xfrm>
              <a:off x="4176" y="3600"/>
              <a:ext cx="432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[1-37)</a:t>
              </a:r>
            </a:p>
          </p:txBody>
        </p:sp>
        <p:sp>
          <p:nvSpPr>
            <p:cNvPr id="420876" name="Rectangle 12"/>
            <p:cNvSpPr>
              <a:spLocks noChangeArrowheads="1"/>
            </p:cNvSpPr>
            <p:nvPr/>
          </p:nvSpPr>
          <p:spPr bwMode="auto">
            <a:xfrm>
              <a:off x="4800" y="3600"/>
              <a:ext cx="432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[37-99)</a:t>
              </a:r>
            </a:p>
          </p:txBody>
        </p:sp>
        <p:sp>
          <p:nvSpPr>
            <p:cNvPr id="420877" name="Line 13"/>
            <p:cNvSpPr>
              <a:spLocks noChangeShapeType="1"/>
            </p:cNvSpPr>
            <p:nvPr/>
          </p:nvSpPr>
          <p:spPr bwMode="auto">
            <a:xfrm>
              <a:off x="4704" y="340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878" name="Line 14"/>
            <p:cNvSpPr>
              <a:spLocks noChangeShapeType="1"/>
            </p:cNvSpPr>
            <p:nvPr/>
          </p:nvSpPr>
          <p:spPr bwMode="auto">
            <a:xfrm>
              <a:off x="4416" y="3504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879" name="Line 15"/>
            <p:cNvSpPr>
              <a:spLocks noChangeShapeType="1"/>
            </p:cNvSpPr>
            <p:nvPr/>
          </p:nvSpPr>
          <p:spPr bwMode="auto">
            <a:xfrm>
              <a:off x="4416" y="35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880" name="Line 16"/>
            <p:cNvSpPr>
              <a:spLocks noChangeShapeType="1"/>
            </p:cNvSpPr>
            <p:nvPr/>
          </p:nvSpPr>
          <p:spPr bwMode="auto">
            <a:xfrm>
              <a:off x="4992" y="35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881" name="Oval 17"/>
          <p:cNvSpPr>
            <a:spLocks noChangeArrowheads="1"/>
          </p:cNvSpPr>
          <p:nvPr/>
        </p:nvSpPr>
        <p:spPr bwMode="auto">
          <a:xfrm>
            <a:off x="4191000" y="4800600"/>
            <a:ext cx="9906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82" name="Freeform 18"/>
          <p:cNvSpPr>
            <a:spLocks/>
          </p:cNvSpPr>
          <p:nvPr/>
        </p:nvSpPr>
        <p:spPr bwMode="auto">
          <a:xfrm>
            <a:off x="6096000" y="4927600"/>
            <a:ext cx="1076325" cy="5334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240" y="304"/>
              </a:cxn>
              <a:cxn ang="0">
                <a:pos x="528" y="112"/>
              </a:cxn>
              <a:cxn ang="0">
                <a:pos x="960" y="16"/>
              </a:cxn>
              <a:cxn ang="0">
                <a:pos x="1056" y="16"/>
              </a:cxn>
            </a:cxnLst>
            <a:rect l="0" t="0" r="r" b="b"/>
            <a:pathLst>
              <a:path w="1056" h="336">
                <a:moveTo>
                  <a:pt x="0" y="304"/>
                </a:moveTo>
                <a:cubicBezTo>
                  <a:pt x="76" y="320"/>
                  <a:pt x="152" y="336"/>
                  <a:pt x="240" y="304"/>
                </a:cubicBezTo>
                <a:cubicBezTo>
                  <a:pt x="328" y="272"/>
                  <a:pt x="408" y="160"/>
                  <a:pt x="528" y="112"/>
                </a:cubicBezTo>
                <a:cubicBezTo>
                  <a:pt x="648" y="64"/>
                  <a:pt x="872" y="32"/>
                  <a:pt x="960" y="16"/>
                </a:cubicBezTo>
                <a:cubicBezTo>
                  <a:pt x="1048" y="0"/>
                  <a:pt x="1040" y="16"/>
                  <a:pt x="1056" y="1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883" name="Freeform 19"/>
          <p:cNvSpPr>
            <a:spLocks/>
          </p:cNvSpPr>
          <p:nvPr/>
        </p:nvSpPr>
        <p:spPr bwMode="auto">
          <a:xfrm>
            <a:off x="4114800" y="5408613"/>
            <a:ext cx="1066800" cy="777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0"/>
              </a:cxn>
            </a:cxnLst>
            <a:rect l="0" t="0" r="r" b="b"/>
            <a:pathLst>
              <a:path w="480" h="1">
                <a:moveTo>
                  <a:pt x="0" y="0"/>
                </a:moveTo>
                <a:cubicBezTo>
                  <a:pt x="200" y="0"/>
                  <a:pt x="400" y="0"/>
                  <a:pt x="480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887" name="Freeform 23"/>
          <p:cNvSpPr>
            <a:spLocks/>
          </p:cNvSpPr>
          <p:nvPr/>
        </p:nvSpPr>
        <p:spPr bwMode="auto">
          <a:xfrm flipH="1">
            <a:off x="1600200" y="4953000"/>
            <a:ext cx="1676400" cy="4572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240" y="304"/>
              </a:cxn>
              <a:cxn ang="0">
                <a:pos x="528" y="112"/>
              </a:cxn>
              <a:cxn ang="0">
                <a:pos x="960" y="16"/>
              </a:cxn>
              <a:cxn ang="0">
                <a:pos x="1056" y="16"/>
              </a:cxn>
            </a:cxnLst>
            <a:rect l="0" t="0" r="r" b="b"/>
            <a:pathLst>
              <a:path w="1056" h="336">
                <a:moveTo>
                  <a:pt x="0" y="304"/>
                </a:moveTo>
                <a:cubicBezTo>
                  <a:pt x="76" y="320"/>
                  <a:pt x="152" y="336"/>
                  <a:pt x="240" y="304"/>
                </a:cubicBezTo>
                <a:cubicBezTo>
                  <a:pt x="328" y="272"/>
                  <a:pt x="408" y="160"/>
                  <a:pt x="528" y="112"/>
                </a:cubicBezTo>
                <a:cubicBezTo>
                  <a:pt x="648" y="64"/>
                  <a:pt x="872" y="32"/>
                  <a:pt x="960" y="16"/>
                </a:cubicBezTo>
                <a:cubicBezTo>
                  <a:pt x="1048" y="0"/>
                  <a:pt x="1040" y="16"/>
                  <a:pt x="1056" y="1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4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1000"/>
                                        <p:tgtEl>
                                          <p:spTgt spid="420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1000"/>
                                        <p:tgtEl>
                                          <p:spTgt spid="420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420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42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42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42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70" grpId="0" animBg="1"/>
      <p:bldP spid="420871" grpId="0" animBg="1"/>
      <p:bldP spid="420881" grpId="0" animBg="1"/>
      <p:bldP spid="420881" grpId="1" animBg="1"/>
      <p:bldP spid="420881" grpId="2" animBg="1"/>
      <p:bldP spid="420882" grpId="0" animBg="1"/>
      <p:bldP spid="420883" grpId="0" animBg="1"/>
      <p:bldP spid="42088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8600"/>
            <a:ext cx="8839200" cy="6400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Algorithm </a:t>
            </a:r>
            <a:r>
              <a:rPr lang="en-US" sz="2400" b="1" dirty="0" smtClean="0"/>
              <a:t>Privacy-preserving Data Mashup for </a:t>
            </a:r>
            <a:r>
              <a:rPr lang="en-US" sz="2400" b="1" dirty="0"/>
              <a:t>2 Parties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PPMashup</a:t>
            </a:r>
            <a:r>
              <a:rPr lang="en-US" sz="2400" b="1" dirty="0" smtClean="0"/>
              <a:t>)</a:t>
            </a:r>
            <a:endParaRPr lang="en-US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Initialize every value in </a:t>
            </a:r>
            <a:r>
              <a:rPr lang="en-US" sz="2400" i="1" dirty="0"/>
              <a:t>T</a:t>
            </a:r>
            <a:r>
              <a:rPr lang="en-US" sz="2400" i="1" baseline="-25000" dirty="0"/>
              <a:t>A</a:t>
            </a:r>
            <a:r>
              <a:rPr lang="en-US" sz="2400" i="1" dirty="0"/>
              <a:t> </a:t>
            </a:r>
            <a:r>
              <a:rPr lang="en-US" sz="2400" dirty="0"/>
              <a:t>to the top most value.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Initialize </a:t>
            </a:r>
            <a:r>
              <a:rPr lang="en-US" sz="2400" i="1" dirty="0" err="1"/>
              <a:t>Cut</a:t>
            </a:r>
            <a:r>
              <a:rPr lang="en-US" sz="2400" i="1" baseline="-25000" dirty="0" err="1"/>
              <a:t>i</a:t>
            </a:r>
            <a:r>
              <a:rPr lang="en-US" sz="2400" dirty="0"/>
              <a:t> to include the top most value.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  while </a:t>
            </a:r>
            <a:r>
              <a:rPr lang="en-US" sz="2400" dirty="0"/>
              <a:t>there is some candidate in </a:t>
            </a:r>
            <a:r>
              <a:rPr lang="en-US" sz="2400" dirty="0" err="1"/>
              <a:t>U</a:t>
            </a:r>
            <a:r>
              <a:rPr lang="en-US" sz="2400" i="1" dirty="0" err="1"/>
              <a:t>Cut</a:t>
            </a:r>
            <a:r>
              <a:rPr lang="en-US" sz="2400" i="1" baseline="-25000" dirty="0" err="1"/>
              <a:t>i</a:t>
            </a:r>
            <a:r>
              <a:rPr lang="en-US" sz="2400" dirty="0"/>
              <a:t> </a:t>
            </a:r>
            <a:r>
              <a:rPr lang="en-US" sz="2400" b="1" dirty="0"/>
              <a:t>do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  Find the local candidate </a:t>
            </a:r>
            <a:r>
              <a:rPr lang="en-US" sz="2400" i="1" dirty="0"/>
              <a:t>x</a:t>
            </a:r>
            <a:r>
              <a:rPr lang="en-US" sz="2400" dirty="0"/>
              <a:t> of the highest </a:t>
            </a:r>
            <a:r>
              <a:rPr lang="en-US" sz="2400" i="1" dirty="0"/>
              <a:t>Score(x).</a:t>
            </a: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    Communicate </a:t>
            </a:r>
            <a:r>
              <a:rPr lang="en-US" sz="2400" i="1" dirty="0"/>
              <a:t>Score(x)</a:t>
            </a:r>
            <a:r>
              <a:rPr lang="en-US" sz="2400" dirty="0"/>
              <a:t> with Party </a:t>
            </a:r>
            <a:r>
              <a:rPr lang="en-US" sz="2400" i="1" dirty="0"/>
              <a:t>B</a:t>
            </a:r>
            <a:r>
              <a:rPr lang="en-US" sz="2400" dirty="0"/>
              <a:t> to find the winner.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    </a:t>
            </a:r>
            <a:r>
              <a:rPr lang="en-US" sz="2400" b="1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FF"/>
                </a:solidFill>
              </a:rPr>
              <a:t> the winner </a:t>
            </a:r>
            <a:r>
              <a:rPr lang="en-US" sz="2400" i="1" dirty="0">
                <a:solidFill>
                  <a:srgbClr val="0000FF"/>
                </a:solidFill>
              </a:rPr>
              <a:t>w</a:t>
            </a:r>
            <a:r>
              <a:rPr lang="en-US" sz="2400" dirty="0">
                <a:solidFill>
                  <a:srgbClr val="0000FF"/>
                </a:solidFill>
              </a:rPr>
              <a:t> is local </a:t>
            </a:r>
            <a:r>
              <a:rPr lang="en-US" sz="2400" b="1" dirty="0">
                <a:solidFill>
                  <a:srgbClr val="0000FF"/>
                </a:solidFill>
              </a:rPr>
              <a:t>then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    Specialize </a:t>
            </a:r>
            <a:r>
              <a:rPr lang="en-US" sz="2400" i="1" dirty="0">
                <a:solidFill>
                  <a:srgbClr val="0000FF"/>
                </a:solidFill>
              </a:rPr>
              <a:t>w</a:t>
            </a:r>
            <a:r>
              <a:rPr lang="en-US" sz="2400" dirty="0">
                <a:solidFill>
                  <a:srgbClr val="0000FF"/>
                </a:solidFill>
              </a:rPr>
              <a:t> on </a:t>
            </a:r>
            <a:r>
              <a:rPr lang="en-US" sz="2400" i="1" dirty="0">
                <a:solidFill>
                  <a:srgbClr val="0000FF"/>
                </a:solidFill>
              </a:rPr>
              <a:t>T</a:t>
            </a:r>
            <a:r>
              <a:rPr lang="en-US" sz="2400" i="1" baseline="-25000" dirty="0">
                <a:solidFill>
                  <a:srgbClr val="0000FF"/>
                </a:solidFill>
              </a:rPr>
              <a:t>A.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    Instruct Party </a:t>
            </a:r>
            <a:r>
              <a:rPr lang="en-US" sz="2400" i="1" dirty="0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 to specialize </a:t>
            </a:r>
            <a:r>
              <a:rPr lang="en-US" sz="2400" i="1" dirty="0">
                <a:solidFill>
                  <a:srgbClr val="0000FF"/>
                </a:solidFill>
              </a:rPr>
              <a:t>w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</a:t>
            </a:r>
            <a:r>
              <a:rPr lang="en-US" sz="2400" b="1" dirty="0">
                <a:solidFill>
                  <a:srgbClr val="0000FF"/>
                </a:solidFill>
              </a:rPr>
              <a:t>else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    Wait for the instruction from Party </a:t>
            </a:r>
            <a:r>
              <a:rPr lang="en-US" sz="2400" i="1" dirty="0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    Specialize </a:t>
            </a:r>
            <a:r>
              <a:rPr lang="en-US" sz="2400" i="1" dirty="0">
                <a:solidFill>
                  <a:srgbClr val="0000FF"/>
                </a:solidFill>
              </a:rPr>
              <a:t>w</a:t>
            </a:r>
            <a:r>
              <a:rPr lang="en-US" sz="2400" dirty="0">
                <a:solidFill>
                  <a:srgbClr val="0000FF"/>
                </a:solidFill>
              </a:rPr>
              <a:t> on </a:t>
            </a:r>
            <a:r>
              <a:rPr lang="en-US" sz="2400" i="1" dirty="0">
                <a:solidFill>
                  <a:srgbClr val="0000FF"/>
                </a:solidFill>
              </a:rPr>
              <a:t>T</a:t>
            </a:r>
            <a:r>
              <a:rPr lang="en-US" sz="2400" i="1" baseline="-25000" dirty="0">
                <a:solidFill>
                  <a:srgbClr val="0000FF"/>
                </a:solidFill>
              </a:rPr>
              <a:t>A</a:t>
            </a:r>
            <a:r>
              <a:rPr lang="en-US" sz="2400" dirty="0">
                <a:solidFill>
                  <a:srgbClr val="0000FF"/>
                </a:solidFill>
              </a:rPr>
              <a:t> using the instruction.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000FF"/>
                </a:solidFill>
              </a:rPr>
              <a:t>      </a:t>
            </a:r>
            <a:r>
              <a:rPr lang="en-US" sz="2400" b="1" dirty="0">
                <a:solidFill>
                  <a:srgbClr val="0000FF"/>
                </a:solidFill>
              </a:rPr>
              <a:t>end if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    Update the local copy of </a:t>
            </a:r>
            <a:r>
              <a:rPr lang="en-US" sz="2400" i="1" dirty="0" err="1"/>
              <a:t>Cut</a:t>
            </a:r>
            <a:r>
              <a:rPr lang="en-US" sz="2400" i="1" baseline="-25000" dirty="0" err="1"/>
              <a:t>i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      Update </a:t>
            </a:r>
            <a:r>
              <a:rPr lang="en-US" sz="2400" i="1" dirty="0"/>
              <a:t>Score(x) </a:t>
            </a:r>
            <a:r>
              <a:rPr lang="en-US" sz="2400" dirty="0"/>
              <a:t>in </a:t>
            </a:r>
            <a:r>
              <a:rPr lang="en-US" sz="2400" dirty="0" err="1"/>
              <a:t>U</a:t>
            </a:r>
            <a:r>
              <a:rPr lang="en-US" sz="2400" i="1" dirty="0" err="1"/>
              <a:t>Cut</a:t>
            </a:r>
            <a:r>
              <a:rPr lang="en-US" sz="2400" i="1" baseline="-25000" dirty="0" err="1"/>
              <a:t>i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  end while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  return </a:t>
            </a:r>
            <a:r>
              <a:rPr lang="en-US" sz="2400" dirty="0"/>
              <a:t>Generalized </a:t>
            </a:r>
            <a:r>
              <a:rPr lang="en-US" sz="2400" i="1" dirty="0"/>
              <a:t>T</a:t>
            </a:r>
            <a:r>
              <a:rPr lang="en-US" sz="2400" i="1" baseline="-25000" dirty="0"/>
              <a:t>A</a:t>
            </a:r>
            <a:r>
              <a:rPr lang="en-US" sz="2400" i="1" dirty="0"/>
              <a:t> </a:t>
            </a:r>
            <a:r>
              <a:rPr lang="en-US" sz="2400" dirty="0"/>
              <a:t>and </a:t>
            </a:r>
            <a:r>
              <a:rPr lang="en-US" sz="2400" dirty="0" err="1"/>
              <a:t>U</a:t>
            </a:r>
            <a:r>
              <a:rPr lang="en-US" sz="2400" i="1" dirty="0" err="1"/>
              <a:t>Cut</a:t>
            </a:r>
            <a:r>
              <a:rPr lang="en-US" sz="2400" i="1" baseline="-25000" dirty="0" err="1"/>
              <a:t>i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ADD7B-A5CC-4344-9626-E3B4850CC2E1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Search Criteria: Score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r>
              <a:rPr lang="en-US" sz="2400"/>
              <a:t>Consider a specialization </a:t>
            </a:r>
            <a:r>
              <a:rPr lang="en-US" sz="2400" i="1"/>
              <a:t>v </a:t>
            </a:r>
            <a:r>
              <a:rPr lang="en-US" sz="2400" i="1">
                <a:sym typeface="Wingdings" pitchFamily="2" charset="2"/>
              </a:rPr>
              <a:t> child(v)</a:t>
            </a:r>
            <a:r>
              <a:rPr lang="en-US" sz="2400">
                <a:sym typeface="Wingdings" pitchFamily="2" charset="2"/>
              </a:rPr>
              <a:t>. To heuristically maximize the information of the generalized data for achieving a given anonymity, </a:t>
            </a:r>
            <a:r>
              <a:rPr lang="en-US" sz="2400">
                <a:solidFill>
                  <a:srgbClr val="0000FF"/>
                </a:solidFill>
                <a:sym typeface="Wingdings" pitchFamily="2" charset="2"/>
              </a:rPr>
              <a:t>we favor the specialization on </a:t>
            </a:r>
            <a:r>
              <a:rPr lang="en-US" sz="2400" i="1">
                <a:solidFill>
                  <a:srgbClr val="0000FF"/>
                </a:solidFill>
                <a:sym typeface="Wingdings" pitchFamily="2" charset="2"/>
              </a:rPr>
              <a:t>v</a:t>
            </a:r>
            <a:r>
              <a:rPr lang="en-US" sz="2400">
                <a:solidFill>
                  <a:srgbClr val="0000FF"/>
                </a:solidFill>
                <a:sym typeface="Wingdings" pitchFamily="2" charset="2"/>
              </a:rPr>
              <a:t> that has the maximum information gain for each unit of anonymity loss</a:t>
            </a:r>
            <a:r>
              <a:rPr lang="en-US" sz="2400">
                <a:sym typeface="Wingdings" pitchFamily="2" charset="2"/>
              </a:rPr>
              <a:t>:</a:t>
            </a:r>
          </a:p>
          <a:p>
            <a:endParaRPr lang="en-US" sz="2400"/>
          </a:p>
        </p:txBody>
      </p:sp>
      <p:pic>
        <p:nvPicPr>
          <p:cNvPr id="317449" name="Picture 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838200" y="4191000"/>
            <a:ext cx="4648200" cy="850900"/>
          </a:xfrm>
          <a:noFill/>
          <a:ln/>
        </p:spPr>
      </p:pic>
      <p:pic>
        <p:nvPicPr>
          <p:cNvPr id="317452" name="Picture 1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838200" y="5734050"/>
            <a:ext cx="6553200" cy="438150"/>
          </a:xfrm>
          <a:noFill/>
          <a:ln/>
        </p:spPr>
      </p:pic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C69C6-34B2-4330-BFF7-7B835EEFF35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Search Criteria: Score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133600"/>
            <a:ext cx="8382000" cy="4572000"/>
          </a:xfrm>
        </p:spPr>
        <p:txBody>
          <a:bodyPr/>
          <a:lstStyle/>
          <a:p>
            <a:r>
              <a:rPr lang="en-US" sz="2400" i="1"/>
              <a:t>R</a:t>
            </a:r>
            <a:r>
              <a:rPr lang="en-US" sz="2400" i="1" baseline="-25000"/>
              <a:t>v</a:t>
            </a:r>
            <a:r>
              <a:rPr lang="en-US" sz="2400"/>
              <a:t> denotes the set of records having value </a:t>
            </a:r>
            <a:r>
              <a:rPr lang="en-US" sz="2400" i="1"/>
              <a:t>v</a:t>
            </a:r>
            <a:r>
              <a:rPr lang="en-US" sz="2400"/>
              <a:t> before the specialization. </a:t>
            </a:r>
            <a:r>
              <a:rPr lang="en-US" sz="2400" i="1"/>
              <a:t>R</a:t>
            </a:r>
            <a:r>
              <a:rPr lang="en-US" sz="2400" i="1" baseline="-25000"/>
              <a:t>c</a:t>
            </a:r>
            <a:r>
              <a:rPr lang="en-US" sz="2400"/>
              <a:t> denotes the set of records having value </a:t>
            </a:r>
            <a:r>
              <a:rPr lang="en-US" sz="2400" i="1"/>
              <a:t>c</a:t>
            </a:r>
            <a:r>
              <a:rPr lang="en-US" sz="2400"/>
              <a:t> after the specialization where c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child(v).</a:t>
            </a:r>
          </a:p>
          <a:p>
            <a:r>
              <a:rPr lang="en-US" sz="2400" i="1"/>
              <a:t>I(R</a:t>
            </a:r>
            <a:r>
              <a:rPr lang="en-US" sz="2400" i="1" baseline="-25000"/>
              <a:t>x</a:t>
            </a:r>
            <a:r>
              <a:rPr lang="en-US" sz="2400" i="1"/>
              <a:t>)</a:t>
            </a:r>
            <a:r>
              <a:rPr lang="en-US" sz="2400"/>
              <a:t> is the entropy of </a:t>
            </a:r>
            <a:r>
              <a:rPr lang="en-US" sz="2400" i="1"/>
              <a:t>R</a:t>
            </a:r>
            <a:r>
              <a:rPr lang="en-US" sz="2400" i="1" baseline="-25000"/>
              <a:t>x</a:t>
            </a:r>
            <a:r>
              <a:rPr lang="en-US" sz="2400"/>
              <a:t>:</a:t>
            </a:r>
          </a:p>
          <a:p>
            <a:endParaRPr lang="en-US" sz="2400"/>
          </a:p>
          <a:p>
            <a:endParaRPr lang="en-US" sz="2400"/>
          </a:p>
          <a:p>
            <a:r>
              <a:rPr lang="en-US" sz="2400" i="1"/>
              <a:t>freq(R</a:t>
            </a:r>
            <a:r>
              <a:rPr lang="en-US" sz="2400" i="1" baseline="-25000"/>
              <a:t>x</a:t>
            </a:r>
            <a:r>
              <a:rPr lang="en-US" sz="2400" i="1"/>
              <a:t>, cls)</a:t>
            </a:r>
            <a:r>
              <a:rPr lang="en-US" sz="2400"/>
              <a:t> is the number records in </a:t>
            </a:r>
            <a:r>
              <a:rPr lang="en-US" sz="2400" i="1"/>
              <a:t>R</a:t>
            </a:r>
            <a:r>
              <a:rPr lang="en-US" sz="2400" i="1" baseline="-25000"/>
              <a:t>x </a:t>
            </a:r>
            <a:r>
              <a:rPr lang="en-US" sz="2400"/>
              <a:t>having the class </a:t>
            </a:r>
            <a:r>
              <a:rPr lang="en-US" sz="2400" i="1"/>
              <a:t>cls</a:t>
            </a:r>
            <a:r>
              <a:rPr lang="en-US" sz="2400"/>
              <a:t>.</a:t>
            </a:r>
          </a:p>
          <a:p>
            <a:r>
              <a:rPr lang="en-US" sz="2400"/>
              <a:t>Intuitively, </a:t>
            </a:r>
            <a:r>
              <a:rPr lang="en-US" sz="2400" i="1"/>
              <a:t>I(R</a:t>
            </a:r>
            <a:r>
              <a:rPr lang="en-US" sz="2400" i="1" baseline="-25000"/>
              <a:t>x</a:t>
            </a:r>
            <a:r>
              <a:rPr lang="en-US" sz="2400" i="1"/>
              <a:t>)</a:t>
            </a:r>
            <a:r>
              <a:rPr lang="en-US" sz="2400"/>
              <a:t> measures the impurity of classes for the data records in </a:t>
            </a:r>
            <a:r>
              <a:rPr lang="en-US" sz="2400" i="1"/>
              <a:t>R</a:t>
            </a:r>
            <a:r>
              <a:rPr lang="en-US" sz="2400" i="1" baseline="-25000"/>
              <a:t>x </a:t>
            </a:r>
            <a:r>
              <a:rPr lang="en-US" sz="2400"/>
              <a:t>. </a:t>
            </a:r>
            <a:r>
              <a:rPr lang="en-US" sz="2400">
                <a:solidFill>
                  <a:srgbClr val="0000FF"/>
                </a:solidFill>
              </a:rPr>
              <a:t>A good specialization reduces the impurity of classes.</a:t>
            </a:r>
          </a:p>
        </p:txBody>
      </p:sp>
      <p:pic>
        <p:nvPicPr>
          <p:cNvPr id="32051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447800"/>
            <a:ext cx="57912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052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3962400"/>
            <a:ext cx="67056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458200" cy="1143000"/>
          </a:xfrm>
        </p:spPr>
        <p:txBody>
          <a:bodyPr/>
          <a:lstStyle/>
          <a:p>
            <a:r>
              <a:rPr lang="en-US" sz="4000" b="1"/>
              <a:t>Perform the </a:t>
            </a:r>
            <a:r>
              <a:rPr lang="en-US" sz="4000" b="1" i="1"/>
              <a:t>Winner</a:t>
            </a:r>
            <a:r>
              <a:rPr lang="en-US" sz="4000" b="1"/>
              <a:t> Specialization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800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To perform the </a:t>
            </a:r>
            <a:r>
              <a:rPr lang="en-US" sz="2400" i="1"/>
              <a:t>Winner</a:t>
            </a:r>
            <a:r>
              <a:rPr lang="en-US" sz="2400"/>
              <a:t> specialization </a:t>
            </a:r>
            <a:r>
              <a:rPr lang="en-US" sz="2400" i="1"/>
              <a:t>w </a:t>
            </a:r>
            <a:r>
              <a:rPr lang="en-US" sz="2400" i="1">
                <a:sym typeface="Wingdings" pitchFamily="2" charset="2"/>
              </a:rPr>
              <a:t> child(w)</a:t>
            </a:r>
            <a:r>
              <a:rPr lang="en-US" sz="2400">
                <a:sym typeface="Wingdings" pitchFamily="2" charset="2"/>
              </a:rPr>
              <a:t>, we need to retrieve </a:t>
            </a:r>
            <a:r>
              <a:rPr lang="en-US" sz="2400" i="1">
                <a:sym typeface="Wingdings" pitchFamily="2" charset="2"/>
              </a:rPr>
              <a:t>R</a:t>
            </a:r>
            <a:r>
              <a:rPr lang="en-US" sz="2400" i="1" baseline="-25000">
                <a:sym typeface="Wingdings" pitchFamily="2" charset="2"/>
              </a:rPr>
              <a:t>w</a:t>
            </a:r>
            <a:r>
              <a:rPr lang="en-US" sz="2400">
                <a:sym typeface="Wingdings" pitchFamily="2" charset="2"/>
              </a:rPr>
              <a:t>, the set of data records containing the value </a:t>
            </a:r>
            <a:r>
              <a:rPr lang="en-US" sz="2400" i="1">
                <a:sym typeface="Wingdings" pitchFamily="2" charset="2"/>
              </a:rPr>
              <a:t>Winner</a:t>
            </a:r>
            <a:r>
              <a:rPr lang="en-US" sz="2400">
                <a:sym typeface="Wingdings" pitchFamily="2" charset="2"/>
              </a:rPr>
              <a:t>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00FF"/>
                </a:solidFill>
              </a:rPr>
              <a:t>Taxonomy Indexed PartitionS (TIPS)</a:t>
            </a:r>
            <a:r>
              <a:rPr lang="en-US" sz="2400"/>
              <a:t> is a tree structure with each node representing a generalized record over U</a:t>
            </a:r>
            <a:r>
              <a:rPr lang="en-US" sz="2400" i="1"/>
              <a:t>QID</a:t>
            </a:r>
            <a:r>
              <a:rPr lang="en-US" sz="2400" i="1" baseline="-25000"/>
              <a:t>j</a:t>
            </a:r>
            <a:r>
              <a:rPr lang="en-US" sz="2400"/>
              <a:t>, and each child node representing a specialization of the parent node on exactly one attribute.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Stored with each leaf node is the set of data records having the same generalized record.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1DEB-807C-4A9E-9D83-C1F3EE0F68D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4381" name="Picture 3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724400"/>
            <a:ext cx="42672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44382" name="Group 318"/>
          <p:cNvGraphicFramePr>
            <a:graphicFrameLocks noGrp="1"/>
          </p:cNvGraphicFramePr>
          <p:nvPr/>
        </p:nvGraphicFramePr>
        <p:xfrm>
          <a:off x="2590800" y="1069975"/>
          <a:ext cx="3810000" cy="609600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762000"/>
                <a:gridCol w="1066800"/>
              </a:tblGrid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 of Recs.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[1-99)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4180" name="Group 116"/>
          <p:cNvGraphicFramePr>
            <a:graphicFrameLocks noGrp="1"/>
          </p:cNvGraphicFramePr>
          <p:nvPr/>
        </p:nvGraphicFramePr>
        <p:xfrm>
          <a:off x="4800600" y="2287588"/>
          <a:ext cx="3276600" cy="3048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762000"/>
                <a:gridCol w="4572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[37-99)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4179" name="Group 115"/>
          <p:cNvGraphicFramePr>
            <a:graphicFrameLocks noGrp="1"/>
          </p:cNvGraphicFramePr>
          <p:nvPr/>
        </p:nvGraphicFramePr>
        <p:xfrm>
          <a:off x="76200" y="2287588"/>
          <a:ext cx="3276600" cy="3048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762000"/>
                <a:gridCol w="4572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[1-37)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44182" name="Line 118"/>
          <p:cNvSpPr>
            <a:spLocks noChangeShapeType="1"/>
          </p:cNvSpPr>
          <p:nvPr/>
        </p:nvSpPr>
        <p:spPr bwMode="auto">
          <a:xfrm>
            <a:off x="4953000" y="1676400"/>
            <a:ext cx="1588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183" name="Line 119"/>
          <p:cNvSpPr>
            <a:spLocks noChangeShapeType="1"/>
          </p:cNvSpPr>
          <p:nvPr/>
        </p:nvSpPr>
        <p:spPr bwMode="auto">
          <a:xfrm flipH="1">
            <a:off x="2514600" y="1981200"/>
            <a:ext cx="472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184" name="Line 120"/>
          <p:cNvSpPr>
            <a:spLocks noChangeShapeType="1"/>
          </p:cNvSpPr>
          <p:nvPr/>
        </p:nvSpPr>
        <p:spPr bwMode="auto">
          <a:xfrm>
            <a:off x="2514600" y="1981200"/>
            <a:ext cx="1588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185" name="Line 121"/>
          <p:cNvSpPr>
            <a:spLocks noChangeShapeType="1"/>
          </p:cNvSpPr>
          <p:nvPr/>
        </p:nvSpPr>
        <p:spPr bwMode="auto">
          <a:xfrm>
            <a:off x="7239000" y="1981200"/>
            <a:ext cx="1588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344219" name="Picture 1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876800"/>
            <a:ext cx="15240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4220" name="Line 156"/>
          <p:cNvSpPr>
            <a:spLocks noChangeShapeType="1"/>
          </p:cNvSpPr>
          <p:nvPr/>
        </p:nvSpPr>
        <p:spPr bwMode="auto">
          <a:xfrm>
            <a:off x="266700" y="5208588"/>
            <a:ext cx="914400" cy="111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21" name="Line 157"/>
          <p:cNvSpPr>
            <a:spLocks noChangeShapeType="1"/>
          </p:cNvSpPr>
          <p:nvPr/>
        </p:nvSpPr>
        <p:spPr bwMode="auto">
          <a:xfrm>
            <a:off x="1638300" y="5210175"/>
            <a:ext cx="2876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23" name="Line 159"/>
          <p:cNvSpPr>
            <a:spLocks noChangeShapeType="1"/>
          </p:cNvSpPr>
          <p:nvPr/>
        </p:nvSpPr>
        <p:spPr bwMode="auto">
          <a:xfrm>
            <a:off x="8267700" y="58181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60"/>
          <p:cNvGrpSpPr>
            <a:grpSpLocks/>
          </p:cNvGrpSpPr>
          <p:nvPr/>
        </p:nvGrpSpPr>
        <p:grpSpPr bwMode="auto">
          <a:xfrm>
            <a:off x="6629400" y="4865688"/>
            <a:ext cx="1676400" cy="1066800"/>
            <a:chOff x="4176" y="3072"/>
            <a:chExt cx="1056" cy="672"/>
          </a:xfrm>
        </p:grpSpPr>
        <p:sp>
          <p:nvSpPr>
            <p:cNvPr id="344225" name="Rectangle 161"/>
            <p:cNvSpPr>
              <a:spLocks noChangeArrowheads="1"/>
            </p:cNvSpPr>
            <p:nvPr/>
          </p:nvSpPr>
          <p:spPr bwMode="auto">
            <a:xfrm>
              <a:off x="4464" y="3072"/>
              <a:ext cx="43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Salary</a:t>
              </a:r>
            </a:p>
            <a:p>
              <a:pPr algn="ctr"/>
              <a:r>
                <a:rPr lang="en-US" sz="1200" b="1"/>
                <a:t>ANY</a:t>
              </a:r>
            </a:p>
            <a:p>
              <a:pPr algn="ctr"/>
              <a:r>
                <a:rPr lang="en-US" sz="1200" b="1"/>
                <a:t>[1-99)</a:t>
              </a:r>
            </a:p>
          </p:txBody>
        </p:sp>
        <p:sp>
          <p:nvSpPr>
            <p:cNvPr id="344226" name="Rectangle 162"/>
            <p:cNvSpPr>
              <a:spLocks noChangeArrowheads="1"/>
            </p:cNvSpPr>
            <p:nvPr/>
          </p:nvSpPr>
          <p:spPr bwMode="auto">
            <a:xfrm>
              <a:off x="4176" y="3600"/>
              <a:ext cx="432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[1-37)</a:t>
              </a:r>
            </a:p>
          </p:txBody>
        </p:sp>
        <p:sp>
          <p:nvSpPr>
            <p:cNvPr id="344227" name="Rectangle 163"/>
            <p:cNvSpPr>
              <a:spLocks noChangeArrowheads="1"/>
            </p:cNvSpPr>
            <p:nvPr/>
          </p:nvSpPr>
          <p:spPr bwMode="auto">
            <a:xfrm>
              <a:off x="4800" y="3600"/>
              <a:ext cx="432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 b="1"/>
                <a:t>[37-99)</a:t>
              </a:r>
            </a:p>
          </p:txBody>
        </p:sp>
        <p:sp>
          <p:nvSpPr>
            <p:cNvPr id="344228" name="Line 164"/>
            <p:cNvSpPr>
              <a:spLocks noChangeShapeType="1"/>
            </p:cNvSpPr>
            <p:nvPr/>
          </p:nvSpPr>
          <p:spPr bwMode="auto">
            <a:xfrm>
              <a:off x="4704" y="340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4229" name="Line 165"/>
            <p:cNvSpPr>
              <a:spLocks noChangeShapeType="1"/>
            </p:cNvSpPr>
            <p:nvPr/>
          </p:nvSpPr>
          <p:spPr bwMode="auto">
            <a:xfrm>
              <a:off x="4416" y="3504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4230" name="Line 166"/>
            <p:cNvSpPr>
              <a:spLocks noChangeShapeType="1"/>
            </p:cNvSpPr>
            <p:nvPr/>
          </p:nvSpPr>
          <p:spPr bwMode="auto">
            <a:xfrm>
              <a:off x="4416" y="35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4231" name="Line 167"/>
            <p:cNvSpPr>
              <a:spLocks noChangeShapeType="1"/>
            </p:cNvSpPr>
            <p:nvPr/>
          </p:nvSpPr>
          <p:spPr bwMode="auto">
            <a:xfrm>
              <a:off x="4992" y="35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4232" name="Line 168"/>
          <p:cNvSpPr>
            <a:spLocks noChangeShapeType="1"/>
          </p:cNvSpPr>
          <p:nvPr/>
        </p:nvSpPr>
        <p:spPr bwMode="auto">
          <a:xfrm>
            <a:off x="7258050" y="582771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33" name="Freeform 169"/>
          <p:cNvSpPr>
            <a:spLocks/>
          </p:cNvSpPr>
          <p:nvPr/>
        </p:nvSpPr>
        <p:spPr bwMode="auto">
          <a:xfrm>
            <a:off x="5029200" y="5181600"/>
            <a:ext cx="1676400" cy="6350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36" y="56"/>
              </a:cxn>
              <a:cxn ang="0">
                <a:pos x="624" y="344"/>
              </a:cxn>
              <a:cxn ang="0">
                <a:pos x="768" y="392"/>
              </a:cxn>
            </a:cxnLst>
            <a:rect l="0" t="0" r="r" b="b"/>
            <a:pathLst>
              <a:path w="768" h="400">
                <a:moveTo>
                  <a:pt x="0" y="8"/>
                </a:moveTo>
                <a:cubicBezTo>
                  <a:pt x="116" y="4"/>
                  <a:pt x="232" y="0"/>
                  <a:pt x="336" y="56"/>
                </a:cubicBezTo>
                <a:cubicBezTo>
                  <a:pt x="440" y="112"/>
                  <a:pt x="552" y="288"/>
                  <a:pt x="624" y="344"/>
                </a:cubicBezTo>
                <a:cubicBezTo>
                  <a:pt x="696" y="400"/>
                  <a:pt x="732" y="396"/>
                  <a:pt x="768" y="392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34" name="Line 170"/>
          <p:cNvSpPr>
            <a:spLocks noChangeShapeType="1"/>
          </p:cNvSpPr>
          <p:nvPr/>
        </p:nvSpPr>
        <p:spPr bwMode="auto">
          <a:xfrm flipV="1">
            <a:off x="5029200" y="5181600"/>
            <a:ext cx="2133600" cy="111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35" name="Line 171"/>
          <p:cNvSpPr>
            <a:spLocks noChangeShapeType="1"/>
          </p:cNvSpPr>
          <p:nvPr/>
        </p:nvSpPr>
        <p:spPr bwMode="auto">
          <a:xfrm>
            <a:off x="7696200" y="5181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63" name="Line 199"/>
          <p:cNvSpPr>
            <a:spLocks noChangeShapeType="1"/>
          </p:cNvSpPr>
          <p:nvPr/>
        </p:nvSpPr>
        <p:spPr bwMode="auto">
          <a:xfrm>
            <a:off x="6326188" y="2590800"/>
            <a:ext cx="1587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64" name="Line 200"/>
          <p:cNvSpPr>
            <a:spLocks noChangeShapeType="1"/>
          </p:cNvSpPr>
          <p:nvPr/>
        </p:nvSpPr>
        <p:spPr bwMode="auto">
          <a:xfrm flipH="1">
            <a:off x="4649788" y="28956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65" name="Line 201"/>
          <p:cNvSpPr>
            <a:spLocks noChangeShapeType="1"/>
          </p:cNvSpPr>
          <p:nvPr/>
        </p:nvSpPr>
        <p:spPr bwMode="auto">
          <a:xfrm>
            <a:off x="4648200" y="2895600"/>
            <a:ext cx="1588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266" name="Line 202"/>
          <p:cNvSpPr>
            <a:spLocks noChangeShapeType="1"/>
          </p:cNvSpPr>
          <p:nvPr/>
        </p:nvSpPr>
        <p:spPr bwMode="auto">
          <a:xfrm>
            <a:off x="7620000" y="2895600"/>
            <a:ext cx="1588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344364" name="Group 300"/>
          <p:cNvGraphicFramePr>
            <a:graphicFrameLocks noGrp="1"/>
          </p:cNvGraphicFramePr>
          <p:nvPr/>
        </p:nvGraphicFramePr>
        <p:xfrm>
          <a:off x="76200" y="3201988"/>
          <a:ext cx="2895600" cy="518160"/>
        </p:xfrm>
        <a:graphic>
          <a:graphicData uri="http://schemas.openxmlformats.org/drawingml/2006/table">
            <a:tbl>
              <a:tblPr/>
              <a:tblGrid>
                <a:gridCol w="1066800"/>
                <a:gridCol w="685800"/>
                <a:gridCol w="685800"/>
                <a:gridCol w="4572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Blue-collar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[1-37)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44289" name="Line 225"/>
          <p:cNvSpPr>
            <a:spLocks noChangeShapeType="1"/>
          </p:cNvSpPr>
          <p:nvPr/>
        </p:nvSpPr>
        <p:spPr bwMode="auto">
          <a:xfrm>
            <a:off x="1522413" y="2590800"/>
            <a:ext cx="1587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344367" name="Group 303"/>
          <p:cNvGraphicFramePr>
            <a:graphicFrameLocks noGrp="1"/>
          </p:cNvGraphicFramePr>
          <p:nvPr/>
        </p:nvGraphicFramePr>
        <p:xfrm>
          <a:off x="3200400" y="3200400"/>
          <a:ext cx="2819400" cy="518160"/>
        </p:xfrm>
        <a:graphic>
          <a:graphicData uri="http://schemas.openxmlformats.org/drawingml/2006/table">
            <a:tbl>
              <a:tblPr/>
              <a:tblGrid>
                <a:gridCol w="1066800"/>
                <a:gridCol w="685800"/>
                <a:gridCol w="762000"/>
                <a:gridCol w="3048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Blue-collar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[37-99)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4369" name="Group 305"/>
          <p:cNvGraphicFramePr>
            <a:graphicFrameLocks noGrp="1"/>
          </p:cNvGraphicFramePr>
          <p:nvPr/>
        </p:nvGraphicFramePr>
        <p:xfrm>
          <a:off x="6172200" y="3200400"/>
          <a:ext cx="2895600" cy="518160"/>
        </p:xfrm>
        <a:graphic>
          <a:graphicData uri="http://schemas.openxmlformats.org/drawingml/2006/table">
            <a:tbl>
              <a:tblPr/>
              <a:tblGrid>
                <a:gridCol w="1066800"/>
                <a:gridCol w="685800"/>
                <a:gridCol w="762000"/>
                <a:gridCol w="38100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ANY_Sex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White-collar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[37-99)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44346" name="Freeform 282"/>
          <p:cNvSpPr>
            <a:spLocks/>
          </p:cNvSpPr>
          <p:nvPr/>
        </p:nvSpPr>
        <p:spPr bwMode="auto">
          <a:xfrm>
            <a:off x="609600" y="3810000"/>
            <a:ext cx="2819400" cy="381000"/>
          </a:xfrm>
          <a:custGeom>
            <a:avLst/>
            <a:gdLst/>
            <a:ahLst/>
            <a:cxnLst>
              <a:cxn ang="0">
                <a:pos x="1968" y="0"/>
              </a:cxn>
              <a:cxn ang="0">
                <a:pos x="1056" y="240"/>
              </a:cxn>
              <a:cxn ang="0">
                <a:pos x="0" y="0"/>
              </a:cxn>
            </a:cxnLst>
            <a:rect l="0" t="0" r="r" b="b"/>
            <a:pathLst>
              <a:path w="1968" h="240">
                <a:moveTo>
                  <a:pt x="1968" y="0"/>
                </a:moveTo>
                <a:cubicBezTo>
                  <a:pt x="1676" y="120"/>
                  <a:pt x="1384" y="240"/>
                  <a:pt x="1056" y="240"/>
                </a:cubicBezTo>
                <a:cubicBezTo>
                  <a:pt x="728" y="240"/>
                  <a:pt x="364" y="120"/>
                  <a:pt x="0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lgDash"/>
            <a:round/>
            <a:headEnd type="none" w="med" len="med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47" name="Freeform 283"/>
          <p:cNvSpPr>
            <a:spLocks/>
          </p:cNvSpPr>
          <p:nvPr/>
        </p:nvSpPr>
        <p:spPr bwMode="auto">
          <a:xfrm>
            <a:off x="5334000" y="3810000"/>
            <a:ext cx="2743200" cy="381000"/>
          </a:xfrm>
          <a:custGeom>
            <a:avLst/>
            <a:gdLst/>
            <a:ahLst/>
            <a:cxnLst>
              <a:cxn ang="0">
                <a:pos x="1968" y="0"/>
              </a:cxn>
              <a:cxn ang="0">
                <a:pos x="1056" y="240"/>
              </a:cxn>
              <a:cxn ang="0">
                <a:pos x="0" y="0"/>
              </a:cxn>
            </a:cxnLst>
            <a:rect l="0" t="0" r="r" b="b"/>
            <a:pathLst>
              <a:path w="1968" h="240">
                <a:moveTo>
                  <a:pt x="1968" y="0"/>
                </a:moveTo>
                <a:cubicBezTo>
                  <a:pt x="1676" y="120"/>
                  <a:pt x="1384" y="240"/>
                  <a:pt x="1056" y="240"/>
                </a:cubicBezTo>
                <a:cubicBezTo>
                  <a:pt x="728" y="240"/>
                  <a:pt x="364" y="120"/>
                  <a:pt x="0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lgDash"/>
            <a:round/>
            <a:headEnd type="none" w="med" len="med"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49" name="Freeform 285"/>
          <p:cNvSpPr>
            <a:spLocks/>
          </p:cNvSpPr>
          <p:nvPr/>
        </p:nvSpPr>
        <p:spPr bwMode="auto">
          <a:xfrm>
            <a:off x="8382000" y="2501900"/>
            <a:ext cx="508000" cy="698500"/>
          </a:xfrm>
          <a:custGeom>
            <a:avLst/>
            <a:gdLst/>
            <a:ahLst/>
            <a:cxnLst>
              <a:cxn ang="0">
                <a:pos x="0" y="440"/>
              </a:cxn>
              <a:cxn ang="0">
                <a:pos x="192" y="344"/>
              </a:cxn>
              <a:cxn ang="0">
                <a:pos x="384" y="56"/>
              </a:cxn>
              <a:cxn ang="0">
                <a:pos x="384" y="8"/>
              </a:cxn>
            </a:cxnLst>
            <a:rect l="0" t="0" r="r" b="b"/>
            <a:pathLst>
              <a:path w="416" h="440">
                <a:moveTo>
                  <a:pt x="0" y="440"/>
                </a:moveTo>
                <a:cubicBezTo>
                  <a:pt x="64" y="424"/>
                  <a:pt x="128" y="408"/>
                  <a:pt x="192" y="344"/>
                </a:cubicBezTo>
                <a:cubicBezTo>
                  <a:pt x="256" y="280"/>
                  <a:pt x="352" y="112"/>
                  <a:pt x="384" y="56"/>
                </a:cubicBezTo>
                <a:cubicBezTo>
                  <a:pt x="416" y="0"/>
                  <a:pt x="400" y="4"/>
                  <a:pt x="384" y="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50" name="Oval 286"/>
          <p:cNvSpPr>
            <a:spLocks noChangeArrowheads="1"/>
          </p:cNvSpPr>
          <p:nvPr/>
        </p:nvSpPr>
        <p:spPr bwMode="auto">
          <a:xfrm>
            <a:off x="88392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4351" name="Text Box 287"/>
          <p:cNvSpPr txBox="1">
            <a:spLocks noChangeArrowheads="1"/>
          </p:cNvSpPr>
          <p:nvPr/>
        </p:nvSpPr>
        <p:spPr bwMode="auto">
          <a:xfrm>
            <a:off x="6400800" y="4191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Link</a:t>
            </a:r>
            <a:r>
              <a:rPr lang="en-US" baseline="-25000"/>
              <a:t>[37-99)</a:t>
            </a:r>
          </a:p>
        </p:txBody>
      </p:sp>
      <p:sp>
        <p:nvSpPr>
          <p:cNvPr id="344352" name="Text Box 288"/>
          <p:cNvSpPr txBox="1">
            <a:spLocks noChangeArrowheads="1"/>
          </p:cNvSpPr>
          <p:nvPr/>
        </p:nvSpPr>
        <p:spPr bwMode="auto">
          <a:xfrm>
            <a:off x="1447800" y="412908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Link</a:t>
            </a:r>
            <a:r>
              <a:rPr lang="en-US" baseline="-25000"/>
              <a:t>ANY_Sex</a:t>
            </a:r>
          </a:p>
        </p:txBody>
      </p:sp>
      <p:sp>
        <p:nvSpPr>
          <p:cNvPr id="344357" name="Freeform 293"/>
          <p:cNvSpPr>
            <a:spLocks/>
          </p:cNvSpPr>
          <p:nvPr/>
        </p:nvSpPr>
        <p:spPr bwMode="auto">
          <a:xfrm>
            <a:off x="3810000" y="2501900"/>
            <a:ext cx="508000" cy="698500"/>
          </a:xfrm>
          <a:custGeom>
            <a:avLst/>
            <a:gdLst/>
            <a:ahLst/>
            <a:cxnLst>
              <a:cxn ang="0">
                <a:pos x="0" y="440"/>
              </a:cxn>
              <a:cxn ang="0">
                <a:pos x="192" y="344"/>
              </a:cxn>
              <a:cxn ang="0">
                <a:pos x="384" y="56"/>
              </a:cxn>
              <a:cxn ang="0">
                <a:pos x="384" y="8"/>
              </a:cxn>
            </a:cxnLst>
            <a:rect l="0" t="0" r="r" b="b"/>
            <a:pathLst>
              <a:path w="416" h="440">
                <a:moveTo>
                  <a:pt x="0" y="440"/>
                </a:moveTo>
                <a:cubicBezTo>
                  <a:pt x="64" y="424"/>
                  <a:pt x="128" y="408"/>
                  <a:pt x="192" y="344"/>
                </a:cubicBezTo>
                <a:cubicBezTo>
                  <a:pt x="256" y="280"/>
                  <a:pt x="352" y="112"/>
                  <a:pt x="384" y="56"/>
                </a:cubicBezTo>
                <a:cubicBezTo>
                  <a:pt x="416" y="0"/>
                  <a:pt x="400" y="4"/>
                  <a:pt x="384" y="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58" name="Oval 294"/>
          <p:cNvSpPr>
            <a:spLocks noChangeArrowheads="1"/>
          </p:cNvSpPr>
          <p:nvPr/>
        </p:nvSpPr>
        <p:spPr bwMode="auto">
          <a:xfrm>
            <a:off x="42672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4359" name="Rectangle 295"/>
          <p:cNvSpPr>
            <a:spLocks noChangeArrowheads="1"/>
          </p:cNvSpPr>
          <p:nvPr/>
        </p:nvSpPr>
        <p:spPr bwMode="auto">
          <a:xfrm>
            <a:off x="1371600" y="228600"/>
            <a:ext cx="678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Consider QID</a:t>
            </a:r>
            <a:r>
              <a:rPr lang="en-US" sz="2400" baseline="-25000"/>
              <a:t>1</a:t>
            </a:r>
            <a:r>
              <a:rPr lang="en-US" sz="2400"/>
              <a:t> = {Sex, Job}, QID</a:t>
            </a:r>
            <a:r>
              <a:rPr lang="en-US" sz="2400" baseline="-25000"/>
              <a:t>2</a:t>
            </a:r>
            <a:r>
              <a:rPr lang="en-US" sz="2400"/>
              <a:t> = {Job, Salary}</a:t>
            </a:r>
          </a:p>
        </p:txBody>
      </p:sp>
      <p:sp>
        <p:nvSpPr>
          <p:cNvPr id="344383" name="Rectangle 319"/>
          <p:cNvSpPr>
            <a:spLocks noChangeArrowheads="1"/>
          </p:cNvSpPr>
          <p:nvPr/>
        </p:nvSpPr>
        <p:spPr bwMode="auto">
          <a:xfrm>
            <a:off x="2819400" y="7620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44384" name="Rectangle 320"/>
          <p:cNvSpPr>
            <a:spLocks noChangeArrowheads="1"/>
          </p:cNvSpPr>
          <p:nvPr/>
        </p:nvSpPr>
        <p:spPr bwMode="auto">
          <a:xfrm>
            <a:off x="3810000" y="7620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4385" name="Rectangle 321"/>
          <p:cNvSpPr>
            <a:spLocks noChangeArrowheads="1"/>
          </p:cNvSpPr>
          <p:nvPr/>
        </p:nvSpPr>
        <p:spPr bwMode="auto">
          <a:xfrm>
            <a:off x="4648200" y="7620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4386" name="Line 322"/>
          <p:cNvSpPr>
            <a:spLocks noChangeShapeType="1"/>
          </p:cNvSpPr>
          <p:nvPr/>
        </p:nvSpPr>
        <p:spPr bwMode="auto">
          <a:xfrm>
            <a:off x="4191000" y="5638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87" name="Freeform 323"/>
          <p:cNvSpPr>
            <a:spLocks/>
          </p:cNvSpPr>
          <p:nvPr/>
        </p:nvSpPr>
        <p:spPr bwMode="auto">
          <a:xfrm>
            <a:off x="1647825" y="5213350"/>
            <a:ext cx="1704975" cy="42545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36" y="56"/>
              </a:cxn>
              <a:cxn ang="0">
                <a:pos x="624" y="344"/>
              </a:cxn>
              <a:cxn ang="0">
                <a:pos x="768" y="392"/>
              </a:cxn>
            </a:cxnLst>
            <a:rect l="0" t="0" r="r" b="b"/>
            <a:pathLst>
              <a:path w="768" h="400">
                <a:moveTo>
                  <a:pt x="0" y="8"/>
                </a:moveTo>
                <a:cubicBezTo>
                  <a:pt x="116" y="4"/>
                  <a:pt x="232" y="0"/>
                  <a:pt x="336" y="56"/>
                </a:cubicBezTo>
                <a:cubicBezTo>
                  <a:pt x="440" y="112"/>
                  <a:pt x="552" y="288"/>
                  <a:pt x="624" y="344"/>
                </a:cubicBezTo>
                <a:cubicBezTo>
                  <a:pt x="696" y="400"/>
                  <a:pt x="732" y="396"/>
                  <a:pt x="768" y="392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88" name="Freeform 324"/>
          <p:cNvSpPr>
            <a:spLocks/>
          </p:cNvSpPr>
          <p:nvPr/>
        </p:nvSpPr>
        <p:spPr bwMode="auto">
          <a:xfrm>
            <a:off x="6172200" y="5638800"/>
            <a:ext cx="533400" cy="1524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36" y="56"/>
              </a:cxn>
              <a:cxn ang="0">
                <a:pos x="624" y="344"/>
              </a:cxn>
              <a:cxn ang="0">
                <a:pos x="768" y="392"/>
              </a:cxn>
            </a:cxnLst>
            <a:rect l="0" t="0" r="r" b="b"/>
            <a:pathLst>
              <a:path w="768" h="400">
                <a:moveTo>
                  <a:pt x="0" y="8"/>
                </a:moveTo>
                <a:cubicBezTo>
                  <a:pt x="116" y="4"/>
                  <a:pt x="232" y="0"/>
                  <a:pt x="336" y="56"/>
                </a:cubicBezTo>
                <a:cubicBezTo>
                  <a:pt x="440" y="112"/>
                  <a:pt x="552" y="288"/>
                  <a:pt x="624" y="344"/>
                </a:cubicBezTo>
                <a:cubicBezTo>
                  <a:pt x="696" y="400"/>
                  <a:pt x="732" y="396"/>
                  <a:pt x="768" y="392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4389" name="Rectangle 325"/>
          <p:cNvSpPr>
            <a:spLocks noChangeArrowheads="1"/>
          </p:cNvSpPr>
          <p:nvPr/>
        </p:nvSpPr>
        <p:spPr bwMode="auto">
          <a:xfrm>
            <a:off x="1295400" y="18288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IDs: 1-12</a:t>
            </a:r>
          </a:p>
        </p:txBody>
      </p:sp>
      <p:sp>
        <p:nvSpPr>
          <p:cNvPr id="344390" name="Rectangle 326"/>
          <p:cNvSpPr>
            <a:spLocks noChangeArrowheads="1"/>
          </p:cNvSpPr>
          <p:nvPr/>
        </p:nvSpPr>
        <p:spPr bwMode="auto">
          <a:xfrm>
            <a:off x="7467600" y="18288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IDs: 13-34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4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4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34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34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34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34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2000"/>
                                        <p:tgtEl>
                                          <p:spTgt spid="344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344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34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34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34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0"/>
                                        <p:tgtEl>
                                          <p:spTgt spid="3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0"/>
                                        <p:tgtEl>
                                          <p:spTgt spid="34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34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2000"/>
                                        <p:tgtEl>
                                          <p:spTgt spid="344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2000"/>
                                        <p:tgtEl>
                                          <p:spTgt spid="34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2000"/>
                                        <p:tgtEl>
                                          <p:spTgt spid="34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2000"/>
                                        <p:tgtEl>
                                          <p:spTgt spid="34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2000"/>
                                        <p:tgtEl>
                                          <p:spTgt spid="34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2000"/>
                                        <p:tgtEl>
                                          <p:spTgt spid="34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2000"/>
                                        <p:tgtEl>
                                          <p:spTgt spid="34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2000"/>
                                        <p:tgtEl>
                                          <p:spTgt spid="3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2000"/>
                                        <p:tgtEl>
                                          <p:spTgt spid="3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2000"/>
                                        <p:tgtEl>
                                          <p:spTgt spid="344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2000"/>
                                        <p:tgtEl>
                                          <p:spTgt spid="344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2000"/>
                                        <p:tgtEl>
                                          <p:spTgt spid="34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2000"/>
                                        <p:tgtEl>
                                          <p:spTgt spid="34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2000"/>
                                        <p:tgtEl>
                                          <p:spTgt spid="34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2000"/>
                                        <p:tgtEl>
                                          <p:spTgt spid="34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2000"/>
                                        <p:tgtEl>
                                          <p:spTgt spid="34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2000"/>
                                        <p:tgtEl>
                                          <p:spTgt spid="34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2000"/>
                                        <p:tgtEl>
                                          <p:spTgt spid="34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2000"/>
                                        <p:tgtEl>
                                          <p:spTgt spid="34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2000"/>
                                        <p:tgtEl>
                                          <p:spTgt spid="3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182" grpId="0" animBg="1"/>
      <p:bldP spid="344183" grpId="0" animBg="1"/>
      <p:bldP spid="344184" grpId="0" animBg="1"/>
      <p:bldP spid="344185" grpId="0" animBg="1"/>
      <p:bldP spid="344221" grpId="0" animBg="1"/>
      <p:bldP spid="344223" grpId="0" animBg="1"/>
      <p:bldP spid="344232" grpId="0" animBg="1"/>
      <p:bldP spid="344233" grpId="0" animBg="1"/>
      <p:bldP spid="344233" grpId="1" animBg="1"/>
      <p:bldP spid="344234" grpId="0" animBg="1"/>
      <p:bldP spid="344235" grpId="0" animBg="1"/>
      <p:bldP spid="344263" grpId="0" animBg="1"/>
      <p:bldP spid="344264" grpId="0" animBg="1"/>
      <p:bldP spid="344265" grpId="0" animBg="1"/>
      <p:bldP spid="344266" grpId="0" animBg="1"/>
      <p:bldP spid="344289" grpId="0" animBg="1"/>
      <p:bldP spid="344346" grpId="0" animBg="1"/>
      <p:bldP spid="344347" grpId="0" animBg="1"/>
      <p:bldP spid="344349" grpId="0" animBg="1"/>
      <p:bldP spid="344350" grpId="0" animBg="1"/>
      <p:bldP spid="344351" grpId="0"/>
      <p:bldP spid="344352" grpId="0"/>
      <p:bldP spid="344357" grpId="0" animBg="1"/>
      <p:bldP spid="344358" grpId="0" animBg="1"/>
      <p:bldP spid="344386" grpId="0" animBg="1"/>
      <p:bldP spid="344387" grpId="0" animBg="1"/>
      <p:bldP spid="344388" grpId="0" animBg="1"/>
      <p:bldP spid="344388" grpId="1" animBg="1"/>
      <p:bldP spid="344389" grpId="0"/>
      <p:bldP spid="34439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 dirty="0"/>
              <a:t>Practical Features of </a:t>
            </a:r>
            <a:r>
              <a:rPr lang="en-US" sz="4000" b="1" dirty="0" err="1" smtClean="0"/>
              <a:t>PPMashup</a:t>
            </a:r>
            <a:endParaRPr lang="en-US" sz="4000" b="1" dirty="0"/>
          </a:p>
        </p:txBody>
      </p:sp>
      <p:sp>
        <p:nvSpPr>
          <p:cNvPr id="3553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Handling multiple QIDs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Treating all QIDs as a single QID leads to over generalization.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QIDs span across two parties.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Handling both categorical and continuous attributes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Dynamically generate taxonomy tree for continuous attributes.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Anytime solution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Determine a desired trade-off between privacy and accuracy.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Stop any time and obtain a generalized table satisfying the anonymity requirement. Bottom-up approach does not support this feature. 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Scalable computation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601E-48AD-40CA-8103-D000F2A47AB3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Experimental Evaluation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6482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Data quality &amp; Efficiency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 broad range of anonymity requirements.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Used C4.5 classifier.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400"/>
              <a:t>Adult data set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Used in Iyengar [6].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Census data.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6 continuous attributes.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8 categorical attributes.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Two classes.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30162 recs. for training.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15060 recs. for testing.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514600"/>
            <a:ext cx="49149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10600" cy="49530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Problem: </a:t>
            </a:r>
            <a:r>
              <a:rPr lang="en-US" sz="2800" dirty="0" smtClean="0"/>
              <a:t>Private Data Mashup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Our solution: Top-Down Specialization for </a:t>
            </a:r>
            <a:r>
              <a:rPr lang="en-US" sz="2800" dirty="0" smtClean="0"/>
              <a:t>multiple Parties</a:t>
            </a:r>
            <a:endParaRPr lang="en-US" sz="2800" dirty="0"/>
          </a:p>
          <a:p>
            <a:pPr>
              <a:buFontTx/>
              <a:buNone/>
            </a:pPr>
            <a:endParaRPr lang="en-US" sz="2800" dirty="0"/>
          </a:p>
          <a:p>
            <a:r>
              <a:rPr lang="en-US" sz="2800" dirty="0" smtClean="0"/>
              <a:t>Experimental results</a:t>
            </a:r>
          </a:p>
          <a:p>
            <a:endParaRPr lang="en-US" sz="2800" dirty="0"/>
          </a:p>
          <a:p>
            <a:r>
              <a:rPr lang="en-US" sz="2800" dirty="0" smtClean="0"/>
              <a:t>Related works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dirty="0"/>
              <a:t>Conclusions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6862-506A-4317-8826-7529E2035E9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 advTm="25488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Data Quality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153400" cy="762000"/>
          </a:xfrm>
        </p:spPr>
        <p:txBody>
          <a:bodyPr/>
          <a:lstStyle/>
          <a:p>
            <a:r>
              <a:rPr lang="en-US" sz="2000" dirty="0"/>
              <a:t>Include the </a:t>
            </a:r>
            <a:r>
              <a:rPr lang="en-US" sz="2000" dirty="0" err="1"/>
              <a:t>TopN</a:t>
            </a:r>
            <a:r>
              <a:rPr lang="en-US" sz="2000" dirty="0"/>
              <a:t> most important attributes into a </a:t>
            </a:r>
            <a:r>
              <a:rPr lang="en-US" sz="2000" dirty="0" err="1"/>
              <a:t>SingleQID</a:t>
            </a:r>
            <a:r>
              <a:rPr lang="en-US" sz="2000" dirty="0"/>
              <a:t>, which is more restrictive than breaking them into multiple QIDs.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A57E-FC09-4768-8DBA-70C9C52B3607}" type="slidenum">
              <a:rPr lang="en-US"/>
              <a:pPr/>
              <a:t>20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81200"/>
            <a:ext cx="5629275" cy="415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with Genetic Algorithm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8305800" cy="838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Our method is comparable with genetic algorithm in terms of data quality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9A2B-B761-46D9-A832-01E202A8B633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2133600"/>
            <a:ext cx="5486400" cy="374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Efficiency and Scalability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8001000" cy="838200"/>
          </a:xfrm>
        </p:spPr>
        <p:txBody>
          <a:bodyPr/>
          <a:lstStyle/>
          <a:p>
            <a:r>
              <a:rPr lang="en-US" sz="2000" dirty="0"/>
              <a:t>Took at most 20 seconds for all previous experiments.</a:t>
            </a:r>
          </a:p>
          <a:p>
            <a:r>
              <a:rPr lang="en-US" sz="2000" dirty="0"/>
              <a:t>Replicate the Adult data set and substitute some random data.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1E201-A726-4CF9-A8A3-A6C798982A7E}" type="slidenum">
              <a:rPr lang="en-US"/>
              <a:pPr/>
              <a:t>22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2562" y="2057400"/>
            <a:ext cx="616743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/>
              <a:t>Related Works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4582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Sweeney</a:t>
            </a:r>
            <a:r>
              <a:rPr lang="en-US" sz="2400" dirty="0"/>
              <a:t>: achieve k-anonymity by generalization [6, 7].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Fung et. al. [8], Wang et. al. [9], </a:t>
            </a:r>
            <a:r>
              <a:rPr lang="en-US" sz="2400" dirty="0" err="1"/>
              <a:t>Iyengar</a:t>
            </a:r>
            <a:r>
              <a:rPr lang="en-US" sz="2400" dirty="0"/>
              <a:t> [10</a:t>
            </a:r>
            <a:r>
              <a:rPr lang="en-US" sz="2400" dirty="0" smtClean="0"/>
              <a:t>], </a:t>
            </a:r>
            <a:r>
              <a:rPr lang="en-US" sz="2400" dirty="0" err="1" smtClean="0"/>
              <a:t>LeFevre</a:t>
            </a:r>
            <a:r>
              <a:rPr lang="en-US" sz="2400" dirty="0" smtClean="0"/>
              <a:t> et. at. [12]: </a:t>
            </a:r>
            <a:r>
              <a:rPr lang="en-US" sz="2400" dirty="0"/>
              <a:t>consider anonymity for classification on a single data source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Jiang and Clifton[13]: Integrate two private databases together but not aiming preserving classification analysis.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B6305-235F-45F0-9982-5C7543014813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Conclusions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We studied </a:t>
            </a:r>
            <a:r>
              <a:rPr lang="en-US" sz="2400" dirty="0" smtClean="0"/>
              <a:t>private data mashup of </a:t>
            </a:r>
            <a:r>
              <a:rPr lang="en-US" sz="2400" dirty="0"/>
              <a:t>multiple databases for the purpose of a joint classification analysis.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We formalized this problem as achieving the </a:t>
            </a:r>
            <a:r>
              <a:rPr lang="en-US" sz="2400" i="1" dirty="0"/>
              <a:t>k</a:t>
            </a:r>
            <a:r>
              <a:rPr lang="en-US" sz="2400" dirty="0"/>
              <a:t>-anonymity on the integrated data without revealing more detailed information in this process.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Quality classification and privacy preservation can coexist.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Allow data sharing instead of only result sharing.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Great applicability to both public and private sectors that share information for mutual benefits.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9F20F-8DA9-4BCE-9F96-3438AD32441D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References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The House of Commons in Canada: The personal information protection and electronic documents act (2000) http://www.privcom.gc.ca/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Agrawal, R., Evfimievski, A., Srikant, R.: Information sharing across private databases. In: Proceedings of the 2003 ACM SIGMOD International Conference on Management of Data, San Diego, California (2003)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Yao, A.C.: Protocols for secure computations. In: Proceedings of the 23rd Annual IEEE Symposium on Foundations of Computer Science. (1982)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Liang, G., Chawathe, S.S.: Privacy-preserving inter-database operations. In: Proceedings of the 2nd Symposium on Intelligence and Security Informatics. (2004)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Dalenius, T.: Finding a needle in a haystack - or identifying anonymous census record. Journal of Official Statistics 2 (1986) 329-336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Sweeney, L.: Achieving k-anonymity privacy protection using generalization and suppression. International Journal on Uncertainty, Fuzziness, and Knowledge-based Systems 10 (2002) 571-588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Hundepool, A., Willenborg, L.: </a:t>
            </a:r>
            <a:r>
              <a:rPr lang="en-US" sz="1400" i="1">
                <a:sym typeface="Symbol" pitchFamily="18" charset="2"/>
              </a:rPr>
              <a:t></a:t>
            </a:r>
            <a:r>
              <a:rPr lang="en-US" sz="1400"/>
              <a:t>- and </a:t>
            </a:r>
            <a:r>
              <a:rPr lang="en-US" sz="1400">
                <a:sym typeface="Symbol" pitchFamily="18" charset="2"/>
              </a:rPr>
              <a:t></a:t>
            </a:r>
            <a:r>
              <a:rPr lang="en-US" sz="1400"/>
              <a:t>-argus</a:t>
            </a:r>
            <a:r>
              <a:rPr lang="en-US" sz="1600"/>
              <a:t>: Software for statistical disclosure control. In: Third International Seminar on Statistical Confidentiality, Bled (1996)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1600"/>
              <a:t>Fung, B.C.M., Wang, K., Yu, P.S.: Top-down specialization for information and privacy preservation. In: Proceedings of the 21st IEEE International Conference on Data Engineering, Tokyo, Japan (2005) 205-216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9489-89E6-4DED-80DC-0D9AF0B67A5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References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609600" indent="-609600">
              <a:buFontTx/>
              <a:buAutoNum type="arabicPeriod" startAt="9"/>
            </a:pPr>
            <a:r>
              <a:rPr lang="en-US" sz="1400" dirty="0"/>
              <a:t>Wang, K., Yu, P., </a:t>
            </a:r>
            <a:r>
              <a:rPr lang="en-US" sz="1400" dirty="0" err="1"/>
              <a:t>Chakraborty</a:t>
            </a:r>
            <a:r>
              <a:rPr lang="en-US" sz="1400" dirty="0"/>
              <a:t>, S.: Bottom-up generalization: a data mining solution to privacy protection. In: Proceedings of the 4th IEEE International Conference on Data Mining. (2004)</a:t>
            </a:r>
          </a:p>
          <a:p>
            <a:pPr marL="609600" indent="-609600">
              <a:buFontTx/>
              <a:buAutoNum type="arabicPeriod" startAt="9"/>
            </a:pPr>
            <a:r>
              <a:rPr lang="en-US" sz="1400" dirty="0" err="1"/>
              <a:t>Iyengar</a:t>
            </a:r>
            <a:r>
              <a:rPr lang="en-US" sz="1400" dirty="0"/>
              <a:t>, V.S.: Transforming data to satisfy privacy constraints. In: Proceedings of the 8th ACM SIGKDD International Conference on Knowledge Discovery and Data Mining, Edmonton, AB, Canada (2002) 279-288</a:t>
            </a:r>
          </a:p>
          <a:p>
            <a:pPr marL="609600" indent="-609600">
              <a:buFontTx/>
              <a:buAutoNum type="arabicPeriod" startAt="9"/>
            </a:pPr>
            <a:r>
              <a:rPr lang="en-US" sz="1400" dirty="0"/>
              <a:t>Quinlan, J.R.: C4.5: Programs for Machine Learning. Morgan Kaufmann (</a:t>
            </a:r>
            <a:r>
              <a:rPr lang="en-US" sz="1400" dirty="0" smtClean="0"/>
              <a:t>1993)</a:t>
            </a:r>
          </a:p>
          <a:p>
            <a:pPr marL="609600" indent="-609600">
              <a:buFontTx/>
              <a:buAutoNum type="arabicPeriod" startAt="9"/>
            </a:pPr>
            <a:r>
              <a:rPr lang="en-US" sz="1400" dirty="0" err="1" smtClean="0"/>
              <a:t>LeFevre</a:t>
            </a:r>
            <a:r>
              <a:rPr lang="en-US" sz="1400" dirty="0" smtClean="0"/>
              <a:t>, K. , DeWitt, D. J., </a:t>
            </a:r>
            <a:r>
              <a:rPr lang="en-US" sz="1400" dirty="0" err="1" smtClean="0"/>
              <a:t>Ramakrishnan</a:t>
            </a:r>
            <a:r>
              <a:rPr lang="en-US" sz="1400" dirty="0" smtClean="0"/>
              <a:t>, R.: Workload-aware anonymization. In: Proceedings of the 12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ACM SIGKDD, Philadelphia, PA, (2006)</a:t>
            </a:r>
          </a:p>
          <a:p>
            <a:pPr marL="609600" indent="-609600">
              <a:buFontTx/>
              <a:buAutoNum type="arabicPeriod" startAt="9"/>
            </a:pPr>
            <a:r>
              <a:rPr lang="en-US" sz="1400" dirty="0" smtClean="0"/>
              <a:t>Jiang, W., Clifton, C.: A secure distributed framework for achieving </a:t>
            </a:r>
            <a:r>
              <a:rPr lang="en-US" sz="1400" i="1" dirty="0" smtClean="0"/>
              <a:t>k-anonymity. </a:t>
            </a:r>
            <a:r>
              <a:rPr lang="en-US" sz="1400" dirty="0" smtClean="0"/>
              <a:t>In:</a:t>
            </a:r>
            <a:r>
              <a:rPr lang="en-US" sz="1400" i="1" dirty="0" smtClean="0"/>
              <a:t> Very Large Data Bases Journal (VLDBJ), 15(4):316-333, </a:t>
            </a:r>
            <a:r>
              <a:rPr lang="en-US" sz="1400" dirty="0" smtClean="0"/>
              <a:t>November (2006)</a:t>
            </a:r>
            <a:endParaRPr lang="en-U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67A34-9F38-4F84-A9DD-FAA4266A544B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ppoint_ENCS_TitleRedENG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tabLst>
                <a:tab pos="3149600" algn="l"/>
              </a:tabLst>
            </a:pPr>
            <a:r>
              <a:rPr lang="en-US" sz="7200" b="1" dirty="0" smtClean="0">
                <a:solidFill>
                  <a:schemeClr val="bg1"/>
                </a:solidFill>
              </a:rPr>
              <a:t>Thank you !</a:t>
            </a: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D185-59DE-4445-8283-CDDBB281E2D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 dirty="0" smtClean="0"/>
              <a:t>Motivation</a:t>
            </a:r>
            <a:endParaRPr lang="en-US" sz="4000" b="1" dirty="0"/>
          </a:p>
        </p:txBody>
      </p:sp>
      <p:sp>
        <p:nvSpPr>
          <p:cNvPr id="386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Mashup is a web technology that combines information and services from more than one source into a single web </a:t>
            </a:r>
            <a:r>
              <a:rPr lang="en-CA" sz="2800" dirty="0" smtClean="0"/>
              <a:t>application.</a:t>
            </a:r>
          </a:p>
          <a:p>
            <a:endParaRPr lang="en-US" sz="2800" dirty="0"/>
          </a:p>
          <a:p>
            <a:r>
              <a:rPr lang="en-US" sz="2800" dirty="0" smtClean="0"/>
              <a:t>Data mashup is a special type of mashup application that aims at integrating data from multiple data providers depending on the user's service request.</a:t>
            </a:r>
          </a:p>
          <a:p>
            <a:endParaRPr lang="en-US" sz="2800" dirty="0" smtClean="0"/>
          </a:p>
          <a:p>
            <a:r>
              <a:rPr lang="en-US" sz="2800" dirty="0" smtClean="0"/>
              <a:t>This research problem was discovered in a collaborative project with a financial institute </a:t>
            </a:r>
            <a:r>
              <a:rPr lang="en-CA" sz="2800" dirty="0" smtClean="0"/>
              <a:t>in Sweden.</a:t>
            </a:r>
            <a:endParaRPr lang="en-US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5262-BD4B-4360-817E-DDB79DB7BA0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Architecture of Data Mashup</a:t>
            </a:r>
            <a:endParaRPr lang="en-US" sz="4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514600"/>
            <a:ext cx="588523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12954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data mashup application dynamically determines the data providers, collects information from them and then integrates the collected information to fulfill the service request.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Scenario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6F8B-E480-47DE-A442-3F5C7DD62D6C}" type="slidenum">
              <a:rPr lang="en-US"/>
              <a:pPr/>
              <a:t>5</a:t>
            </a:fld>
            <a:endParaRPr lang="en-US"/>
          </a:p>
        </p:txBody>
      </p:sp>
      <p:sp>
        <p:nvSpPr>
          <p:cNvPr id="388099" name="Rectangle 3"/>
          <p:cNvSpPr>
            <a:spLocks noChangeArrowheads="1"/>
          </p:cNvSpPr>
          <p:nvPr/>
        </p:nvSpPr>
        <p:spPr bwMode="auto">
          <a:xfrm>
            <a:off x="457200" y="15240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/>
              <a:t>Suppose a </a:t>
            </a:r>
            <a:r>
              <a:rPr lang="en-US" sz="2800" dirty="0" smtClean="0"/>
              <a:t>loan company </a:t>
            </a:r>
            <a:r>
              <a:rPr lang="en-US" sz="2800" i="1" dirty="0" smtClean="0"/>
              <a:t>A </a:t>
            </a:r>
            <a:r>
              <a:rPr lang="en-US" sz="2800" dirty="0"/>
              <a:t>and a </a:t>
            </a:r>
            <a:r>
              <a:rPr lang="en-US" sz="2800" dirty="0" smtClean="0"/>
              <a:t>bank </a:t>
            </a:r>
            <a:r>
              <a:rPr lang="en-US" sz="2800" i="1" dirty="0"/>
              <a:t>B </a:t>
            </a:r>
            <a:r>
              <a:rPr lang="en-US" sz="2800" dirty="0"/>
              <a:t>observe different sets of attributes about the same set of individuals identified by the common key SSN, e.g., 	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i="1" dirty="0"/>
              <a:t>		T</a:t>
            </a:r>
            <a:r>
              <a:rPr lang="en-US" sz="2800" i="1" baseline="-25000" dirty="0"/>
              <a:t>A</a:t>
            </a:r>
            <a:r>
              <a:rPr lang="en-US" sz="2800" dirty="0"/>
              <a:t>(</a:t>
            </a:r>
            <a:r>
              <a:rPr lang="en-US" sz="2800" i="1" dirty="0"/>
              <a:t>SSN; Age; Sex; Balance</a:t>
            </a:r>
            <a:r>
              <a:rPr lang="en-US" sz="2800" dirty="0"/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dirty="0"/>
              <a:t>		</a:t>
            </a:r>
            <a:r>
              <a:rPr lang="en-US" sz="2800" i="1" dirty="0"/>
              <a:t>T</a:t>
            </a:r>
            <a:r>
              <a:rPr lang="en-US" sz="2800" i="1" baseline="-25000" dirty="0"/>
              <a:t>B</a:t>
            </a:r>
            <a:r>
              <a:rPr lang="en-US" sz="2800" dirty="0"/>
              <a:t>(</a:t>
            </a:r>
            <a:r>
              <a:rPr lang="en-US" sz="2800" i="1" dirty="0"/>
              <a:t>SSN; Job; Salary</a:t>
            </a:r>
            <a:r>
              <a:rPr lang="en-US" sz="2800" dirty="0"/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 smtClean="0"/>
              <a:t>These </a:t>
            </a:r>
            <a:r>
              <a:rPr lang="en-US" sz="2800" dirty="0"/>
              <a:t>companies want to integrate their data to support better decision making such as loan or card limit approval</a:t>
            </a:r>
            <a:r>
              <a:rPr lang="en-US" sz="2800" dirty="0" smtClean="0"/>
              <a:t>. The integrated data can be shared with third party company C (credit card company).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Scenario</a:t>
            </a:r>
          </a:p>
        </p:txBody>
      </p:sp>
      <p:pic>
        <p:nvPicPr>
          <p:cNvPr id="391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57400" y="1295400"/>
            <a:ext cx="4953000" cy="3640138"/>
          </a:xfrm>
          <a:noFill/>
          <a:ln/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1-D660-46D7-9E04-E165E4A738E3}" type="slidenum">
              <a:rPr lang="en-US"/>
              <a:pPr/>
              <a:t>6</a:t>
            </a:fld>
            <a:endParaRPr lang="en-US"/>
          </a:p>
        </p:txBody>
      </p:sp>
      <p:sp>
        <p:nvSpPr>
          <p:cNvPr id="391171" name="Rectangle 3"/>
          <p:cNvSpPr>
            <a:spLocks noChangeArrowheads="1"/>
          </p:cNvSpPr>
          <p:nvPr/>
        </p:nvSpPr>
        <p:spPr bwMode="auto">
          <a:xfrm>
            <a:off x="457200" y="15240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/>
          </a:p>
        </p:txBody>
      </p:sp>
      <p:sp>
        <p:nvSpPr>
          <p:cNvPr id="391174" name="Text Box 6"/>
          <p:cNvSpPr txBox="1">
            <a:spLocks noChangeArrowheads="1"/>
          </p:cNvSpPr>
          <p:nvPr/>
        </p:nvSpPr>
        <p:spPr bwMode="auto">
          <a:xfrm>
            <a:off x="609600" y="5029200"/>
            <a:ext cx="7924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After integrating the two tables (by matching the SSN field), the “female lawyer” becomes unique, therefore, vulnerable to be linked to sensitive information such as </a:t>
            </a:r>
            <a:r>
              <a:rPr lang="en-US" sz="2400" i="1"/>
              <a:t>Salary</a:t>
            </a:r>
            <a:r>
              <a:rPr lang="en-US" sz="2400"/>
              <a:t>.</a:t>
            </a:r>
          </a:p>
        </p:txBody>
      </p:sp>
      <p:sp>
        <p:nvSpPr>
          <p:cNvPr id="391175" name="Rectangle 7"/>
          <p:cNvSpPr>
            <a:spLocks noChangeArrowheads="1"/>
          </p:cNvSpPr>
          <p:nvPr/>
        </p:nvSpPr>
        <p:spPr bwMode="auto">
          <a:xfrm>
            <a:off x="2108200" y="4602163"/>
            <a:ext cx="4838700" cy="325437"/>
          </a:xfrm>
          <a:prstGeom prst="rect">
            <a:avLst/>
          </a:prstGeom>
          <a:noFill/>
          <a:ln w="444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Problem</a:t>
            </a:r>
            <a:r>
              <a:rPr lang="en-US" sz="4000" b="1" dirty="0"/>
              <a:t>: </a:t>
            </a:r>
            <a:r>
              <a:rPr lang="en-US" sz="4000" b="1" dirty="0" smtClean="0"/>
              <a:t>Private Data Mashup</a:t>
            </a:r>
            <a:endParaRPr lang="en-US" sz="4000" b="1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4A86-5BE0-489A-8BDB-DAB2918E556C}" type="slidenum">
              <a:rPr lang="en-US"/>
              <a:pPr/>
              <a:t>7</a:t>
            </a:fld>
            <a:endParaRPr lang="en-US"/>
          </a:p>
        </p:txBody>
      </p:sp>
      <p:sp>
        <p:nvSpPr>
          <p:cNvPr id="394243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Given two private tables for the same set of records on different sets of attributes, we want to produce an </a:t>
            </a:r>
            <a:r>
              <a:rPr lang="en-US" sz="2400" dirty="0">
                <a:solidFill>
                  <a:srgbClr val="0000FF"/>
                </a:solidFill>
              </a:rPr>
              <a:t>integrated table</a:t>
            </a:r>
            <a:r>
              <a:rPr lang="en-US" sz="2400" dirty="0"/>
              <a:t> on all attributes for release to both parties. The integrated table must satisfy the following two requirements: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Classification requirement: The integrated data is as useful as possible to classification analysis.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Privacy requirements: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dirty="0"/>
              <a:t>Given a specified subset of attributes called a </a:t>
            </a:r>
            <a:r>
              <a:rPr lang="en-US" i="1" dirty="0">
                <a:solidFill>
                  <a:srgbClr val="0000FF"/>
                </a:solidFill>
              </a:rPr>
              <a:t>quasi-identifier (QID)</a:t>
            </a:r>
            <a:r>
              <a:rPr lang="en-US" dirty="0"/>
              <a:t>, each value of the quasi-identifier must identify at least </a:t>
            </a:r>
            <a:r>
              <a:rPr lang="en-US" i="1" dirty="0"/>
              <a:t>k </a:t>
            </a:r>
            <a:r>
              <a:rPr lang="en-US" dirty="0"/>
              <a:t>records [5].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dirty="0"/>
              <a:t>At any time in this integration / generalization, </a:t>
            </a:r>
            <a:r>
              <a:rPr lang="en-US" dirty="0">
                <a:solidFill>
                  <a:srgbClr val="0000FF"/>
                </a:solidFill>
              </a:rPr>
              <a:t>no party should learn more detailed information about the other party</a:t>
            </a:r>
            <a:r>
              <a:rPr lang="en-US" dirty="0"/>
              <a:t> other than those in the final integrated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Example: k-anonymity</a:t>
            </a:r>
            <a:endParaRPr lang="en-US" sz="1600" b="1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086600" cy="533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dirty="0"/>
              <a:t>QID</a:t>
            </a:r>
            <a:r>
              <a:rPr lang="en-US" sz="2800" baseline="-25000" dirty="0"/>
              <a:t>1</a:t>
            </a:r>
            <a:r>
              <a:rPr lang="en-US" sz="2800" dirty="0"/>
              <a:t> = {Sex, Job}, k</a:t>
            </a:r>
            <a:r>
              <a:rPr lang="en-US" sz="2800" baseline="-25000" dirty="0"/>
              <a:t>1 </a:t>
            </a:r>
            <a:r>
              <a:rPr lang="en-US" sz="2800" dirty="0"/>
              <a:t>= 4</a:t>
            </a:r>
          </a:p>
        </p:txBody>
      </p:sp>
      <p:graphicFrame>
        <p:nvGraphicFramePr>
          <p:cNvPr id="221779" name="Group 595"/>
          <p:cNvGraphicFramePr>
            <a:graphicFrameLocks noGrp="1"/>
          </p:cNvGraphicFramePr>
          <p:nvPr>
            <p:ph sz="quarter" idx="2"/>
          </p:nvPr>
        </p:nvGraphicFramePr>
        <p:xfrm>
          <a:off x="1371600" y="2225675"/>
          <a:ext cx="5181600" cy="4023360"/>
        </p:xfrm>
        <a:graphic>
          <a:graphicData uri="http://schemas.openxmlformats.org/drawingml/2006/table">
            <a:tbl>
              <a:tblPr/>
              <a:tblGrid>
                <a:gridCol w="703263"/>
                <a:gridCol w="1201737"/>
                <a:gridCol w="877888"/>
                <a:gridCol w="1055687"/>
                <a:gridCol w="13430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 of Recs.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Janitor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0Y4N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Carpenter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Technician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3Y1N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4Y2N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Accountant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Accountant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9F6C-48A6-422F-9A50-64AA72998D1F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221773" name="Group 589"/>
          <p:cNvGraphicFramePr>
            <a:graphicFrameLocks noGrp="1"/>
          </p:cNvGraphicFramePr>
          <p:nvPr/>
        </p:nvGraphicFramePr>
        <p:xfrm>
          <a:off x="6553200" y="2225675"/>
          <a:ext cx="1066800" cy="4024313"/>
        </p:xfrm>
        <a:graphic>
          <a:graphicData uri="http://schemas.openxmlformats.org/drawingml/2006/table">
            <a:tbl>
              <a:tblPr/>
              <a:tblGrid>
                <a:gridCol w="1066800"/>
              </a:tblGrid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a( qid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 </a:t>
                      </a: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1744" name="Rectangle 560"/>
          <p:cNvSpPr>
            <a:spLocks noChangeArrowheads="1"/>
          </p:cNvSpPr>
          <p:nvPr/>
        </p:nvSpPr>
        <p:spPr bwMode="auto">
          <a:xfrm>
            <a:off x="1828800" y="6248400"/>
            <a:ext cx="541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800" dirty="0"/>
              <a:t>Minimum a(qid</a:t>
            </a:r>
            <a:r>
              <a:rPr lang="en-US" sz="2800" baseline="-25000" dirty="0"/>
              <a:t>1</a:t>
            </a:r>
            <a:r>
              <a:rPr lang="en-US" sz="2800" dirty="0"/>
              <a:t>) = 1</a:t>
            </a:r>
          </a:p>
        </p:txBody>
      </p:sp>
      <p:sp>
        <p:nvSpPr>
          <p:cNvPr id="221753" name="Line 569"/>
          <p:cNvSpPr>
            <a:spLocks noChangeShapeType="1"/>
          </p:cNvSpPr>
          <p:nvPr/>
        </p:nvSpPr>
        <p:spPr bwMode="auto">
          <a:xfrm flipH="1">
            <a:off x="7772400" y="2743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754" name="Line 570"/>
          <p:cNvSpPr>
            <a:spLocks noChangeShapeType="1"/>
          </p:cNvSpPr>
          <p:nvPr/>
        </p:nvSpPr>
        <p:spPr bwMode="auto">
          <a:xfrm flipH="1">
            <a:off x="7772400" y="51054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755" name="Line 571"/>
          <p:cNvSpPr>
            <a:spLocks noChangeShapeType="1"/>
          </p:cNvSpPr>
          <p:nvPr/>
        </p:nvSpPr>
        <p:spPr bwMode="auto">
          <a:xfrm flipH="1">
            <a:off x="7772400" y="5410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780" name="Line 596"/>
          <p:cNvSpPr>
            <a:spLocks noChangeShapeType="1"/>
          </p:cNvSpPr>
          <p:nvPr/>
        </p:nvSpPr>
        <p:spPr bwMode="auto">
          <a:xfrm flipH="1">
            <a:off x="7772400" y="57531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781" name="Line 597"/>
          <p:cNvSpPr>
            <a:spLocks noChangeShapeType="1"/>
          </p:cNvSpPr>
          <p:nvPr/>
        </p:nvSpPr>
        <p:spPr bwMode="auto">
          <a:xfrm flipH="1">
            <a:off x="7772400" y="47244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Generalization</a:t>
            </a:r>
          </a:p>
        </p:txBody>
      </p:sp>
      <p:graphicFrame>
        <p:nvGraphicFramePr>
          <p:cNvPr id="299714" name="Group 706"/>
          <p:cNvGraphicFramePr>
            <a:graphicFrameLocks noGrp="1"/>
          </p:cNvGraphicFramePr>
          <p:nvPr>
            <p:ph sz="half" idx="1"/>
          </p:nvPr>
        </p:nvGraphicFramePr>
        <p:xfrm>
          <a:off x="228600" y="1371600"/>
          <a:ext cx="4114800" cy="3688080"/>
        </p:xfrm>
        <a:graphic>
          <a:graphicData uri="http://schemas.openxmlformats.org/drawingml/2006/table">
            <a:tbl>
              <a:tblPr/>
              <a:tblGrid>
                <a:gridCol w="609600"/>
                <a:gridCol w="1220788"/>
                <a:gridCol w="685800"/>
                <a:gridCol w="760412"/>
                <a:gridCol w="838200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a(qid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Janitor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0Y4N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Carpenter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Technician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3Y1N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4Y2N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Accountant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Accountant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Lawyer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99578" name="Picture 57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514600" y="5105400"/>
            <a:ext cx="4267200" cy="1697038"/>
          </a:xfrm>
          <a:noFill/>
          <a:ln/>
        </p:spPr>
      </p:pic>
      <p:graphicFrame>
        <p:nvGraphicFramePr>
          <p:cNvPr id="299712" name="Group 704"/>
          <p:cNvGraphicFramePr>
            <a:graphicFrameLocks noGrp="1"/>
          </p:cNvGraphicFramePr>
          <p:nvPr>
            <p:ph sz="quarter" idx="3"/>
          </p:nvPr>
        </p:nvGraphicFramePr>
        <p:xfrm>
          <a:off x="4876800" y="1371600"/>
          <a:ext cx="4038600" cy="3017520"/>
        </p:xfrm>
        <a:graphic>
          <a:graphicData uri="http://schemas.openxmlformats.org/drawingml/2006/table">
            <a:tbl>
              <a:tblPr/>
              <a:tblGrid>
                <a:gridCol w="598488"/>
                <a:gridCol w="1306512"/>
                <a:gridCol w="563563"/>
                <a:gridCol w="747712"/>
                <a:gridCol w="822325"/>
              </a:tblGrid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a(qid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Janitor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0Y4N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Carpenter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2Y3N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Technician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3Y1N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4Y2N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Professional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Professional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4Y0N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C1F3-0BD4-45E9-9914-837FE2721C44}" type="slidenum">
              <a:rPr lang="en-US"/>
              <a:pPr/>
              <a:t>9</a:t>
            </a:fld>
            <a:endParaRPr lang="en-US"/>
          </a:p>
        </p:txBody>
      </p:sp>
      <p:sp>
        <p:nvSpPr>
          <p:cNvPr id="299295" name="Line 287"/>
          <p:cNvSpPr>
            <a:spLocks noChangeShapeType="1"/>
          </p:cNvSpPr>
          <p:nvPr/>
        </p:nvSpPr>
        <p:spPr bwMode="auto">
          <a:xfrm>
            <a:off x="4419600" y="3886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296" name="Line 288"/>
          <p:cNvSpPr>
            <a:spLocks noChangeShapeType="1"/>
          </p:cNvSpPr>
          <p:nvPr/>
        </p:nvSpPr>
        <p:spPr bwMode="auto">
          <a:xfrm flipV="1">
            <a:off x="4419600" y="3962400"/>
            <a:ext cx="3810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297" name="Line 289"/>
          <p:cNvSpPr>
            <a:spLocks noChangeShapeType="1"/>
          </p:cNvSpPr>
          <p:nvPr/>
        </p:nvSpPr>
        <p:spPr bwMode="auto">
          <a:xfrm flipV="1">
            <a:off x="4419600" y="4343400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708" name="Line 700"/>
          <p:cNvSpPr>
            <a:spLocks noChangeShapeType="1"/>
          </p:cNvSpPr>
          <p:nvPr/>
        </p:nvSpPr>
        <p:spPr bwMode="auto">
          <a:xfrm>
            <a:off x="4419600" y="4191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1957</TotalTime>
  <Words>1868</Words>
  <Application>Microsoft Office PowerPoint</Application>
  <PresentationFormat>On-screen Show (4:3)</PresentationFormat>
  <Paragraphs>423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Custom Design</vt:lpstr>
      <vt:lpstr>1_Custom Design</vt:lpstr>
      <vt:lpstr>Presentation1</vt:lpstr>
      <vt:lpstr>Slide 1</vt:lpstr>
      <vt:lpstr>Outline</vt:lpstr>
      <vt:lpstr>Motivation</vt:lpstr>
      <vt:lpstr>Architecture of Data Mashup</vt:lpstr>
      <vt:lpstr>Scenario</vt:lpstr>
      <vt:lpstr>Scenario</vt:lpstr>
      <vt:lpstr>Problem: Private Data Mashup</vt:lpstr>
      <vt:lpstr>Example: k-anonymity</vt:lpstr>
      <vt:lpstr>Generalization</vt:lpstr>
      <vt:lpstr>Intuition</vt:lpstr>
      <vt:lpstr>Two simple but incorrect approaches</vt:lpstr>
      <vt:lpstr>Slide 12</vt:lpstr>
      <vt:lpstr>Slide 13</vt:lpstr>
      <vt:lpstr>Search Criteria: Score</vt:lpstr>
      <vt:lpstr>Search Criteria: Score</vt:lpstr>
      <vt:lpstr>Perform the Winner Specialization</vt:lpstr>
      <vt:lpstr>Slide 17</vt:lpstr>
      <vt:lpstr>Practical Features of PPMashup</vt:lpstr>
      <vt:lpstr>Experimental Evaluation</vt:lpstr>
      <vt:lpstr>Data Quality</vt:lpstr>
      <vt:lpstr>Comparing with Genetic Algorithm</vt:lpstr>
      <vt:lpstr>Efficiency and Scalability</vt:lpstr>
      <vt:lpstr>Related Works</vt:lpstr>
      <vt:lpstr>Conclusions</vt:lpstr>
      <vt:lpstr>References</vt:lpstr>
      <vt:lpstr>References</vt:lpstr>
      <vt:lpstr>Slide 27</vt:lpstr>
    </vt:vector>
  </TitlesOfParts>
  <Company>ENCS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ENCS</dc:creator>
  <cp:lastModifiedBy>Benjamin Fung</cp:lastModifiedBy>
  <cp:revision>254</cp:revision>
  <dcterms:created xsi:type="dcterms:W3CDTF">2008-10-15T20:22:16Z</dcterms:created>
  <dcterms:modified xsi:type="dcterms:W3CDTF">2009-04-19T03:29:24Z</dcterms:modified>
</cp:coreProperties>
</file>