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3" r:id="rId5"/>
    <p:sldId id="264" r:id="rId6"/>
    <p:sldId id="266" r:id="rId7"/>
    <p:sldId id="267" r:id="rId8"/>
    <p:sldId id="268" r:id="rId9"/>
    <p:sldId id="269" r:id="rId10"/>
    <p:sldId id="259" r:id="rId11"/>
    <p:sldId id="260" r:id="rId12"/>
    <p:sldId id="271" r:id="rId13"/>
    <p:sldId id="273" r:id="rId14"/>
    <p:sldId id="272" r:id="rId15"/>
    <p:sldId id="274" r:id="rId16"/>
    <p:sldId id="261" r:id="rId17"/>
    <p:sldId id="275" r:id="rId18"/>
    <p:sldId id="334" r:id="rId19"/>
    <p:sldId id="1514" r:id="rId20"/>
    <p:sldId id="1515" r:id="rId21"/>
    <p:sldId id="277" r:id="rId22"/>
    <p:sldId id="1516" r:id="rId23"/>
    <p:sldId id="262" r:id="rId24"/>
    <p:sldId id="151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BB0DF6-72E9-4AC4-950E-8B5A6C7B4E2D}" v="3" dt="2025-11-22T17:11:26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73468"/>
  </p:normalViewPr>
  <p:slideViewPr>
    <p:cSldViewPr snapToGrid="0">
      <p:cViewPr varScale="1">
        <p:scale>
          <a:sx n="72" d="100"/>
          <a:sy n="72" d="100"/>
        </p:scale>
        <p:origin x="420" y="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jamin Fung, Prof" userId="6d63f66a-e387-482c-b4b3-ba86a8d7de2d" providerId="ADAL" clId="{0B230A82-30A4-4A74-8644-96032F0575C2}"/>
    <pc:docChg chg="undo custSel modSld">
      <pc:chgData name="Benjamin Fung, Prof" userId="6d63f66a-e387-482c-b4b3-ba86a8d7de2d" providerId="ADAL" clId="{0B230A82-30A4-4A74-8644-96032F0575C2}" dt="2025-11-22T17:12:43.020" v="207" actId="1076"/>
      <pc:docMkLst>
        <pc:docMk/>
      </pc:docMkLst>
      <pc:sldChg chg="addSp delSp modSp mod">
        <pc:chgData name="Benjamin Fung, Prof" userId="6d63f66a-e387-482c-b4b3-ba86a8d7de2d" providerId="ADAL" clId="{0B230A82-30A4-4A74-8644-96032F0575C2}" dt="2025-11-22T17:12:43.020" v="207" actId="1076"/>
        <pc:sldMkLst>
          <pc:docMk/>
          <pc:sldMk cId="4175737585" sldId="256"/>
        </pc:sldMkLst>
        <pc:spChg chg="add del mod">
          <ac:chgData name="Benjamin Fung, Prof" userId="6d63f66a-e387-482c-b4b3-ba86a8d7de2d" providerId="ADAL" clId="{0B230A82-30A4-4A74-8644-96032F0575C2}" dt="2025-11-22T17:06:17.521" v="199" actId="478"/>
          <ac:spMkLst>
            <pc:docMk/>
            <pc:sldMk cId="4175737585" sldId="256"/>
            <ac:spMk id="2" creationId="{82094F7F-F2AD-12F8-2876-AF1326FE6D2D}"/>
          </ac:spMkLst>
        </pc:spChg>
        <pc:spChg chg="add mod">
          <ac:chgData name="Benjamin Fung, Prof" userId="6d63f66a-e387-482c-b4b3-ba86a8d7de2d" providerId="ADAL" clId="{0B230A82-30A4-4A74-8644-96032F0575C2}" dt="2025-11-22T17:06:26.894" v="200"/>
          <ac:spMkLst>
            <pc:docMk/>
            <pc:sldMk cId="4175737585" sldId="256"/>
            <ac:spMk id="3" creationId="{9D3A9D3C-E798-F90D-FB20-FFB916A372F6}"/>
          </ac:spMkLst>
        </pc:spChg>
        <pc:spChg chg="add mod">
          <ac:chgData name="Benjamin Fung, Prof" userId="6d63f66a-e387-482c-b4b3-ba86a8d7de2d" providerId="ADAL" clId="{0B230A82-30A4-4A74-8644-96032F0575C2}" dt="2025-11-22T17:12:03.660" v="204" actId="1076"/>
          <ac:spMkLst>
            <pc:docMk/>
            <pc:sldMk cId="4175737585" sldId="256"/>
            <ac:spMk id="4" creationId="{9084E02B-497F-9FB2-9940-DFE70A3D077D}"/>
          </ac:spMkLst>
        </pc:spChg>
        <pc:spChg chg="add mod">
          <ac:chgData name="Benjamin Fung, Prof" userId="6d63f66a-e387-482c-b4b3-ba86a8d7de2d" providerId="ADAL" clId="{0B230A82-30A4-4A74-8644-96032F0575C2}" dt="2025-11-22T17:12:06.129" v="205" actId="1076"/>
          <ac:spMkLst>
            <pc:docMk/>
            <pc:sldMk cId="4175737585" sldId="256"/>
            <ac:spMk id="6" creationId="{BF96B7DB-267F-ED19-0299-79549D51D107}"/>
          </ac:spMkLst>
        </pc:spChg>
        <pc:spChg chg="add mod">
          <ac:chgData name="Benjamin Fung, Prof" userId="6d63f66a-e387-482c-b4b3-ba86a8d7de2d" providerId="ADAL" clId="{0B230A82-30A4-4A74-8644-96032F0575C2}" dt="2025-11-22T17:11:48.415" v="202" actId="14100"/>
          <ac:spMkLst>
            <pc:docMk/>
            <pc:sldMk cId="4175737585" sldId="256"/>
            <ac:spMk id="8" creationId="{C303293D-8F38-ABEE-D83B-0333BE945D9D}"/>
          </ac:spMkLst>
        </pc:spChg>
        <pc:spChg chg="add mod">
          <ac:chgData name="Benjamin Fung, Prof" userId="6d63f66a-e387-482c-b4b3-ba86a8d7de2d" providerId="ADAL" clId="{0B230A82-30A4-4A74-8644-96032F0575C2}" dt="2025-11-22T17:12:43.020" v="207" actId="1076"/>
          <ac:spMkLst>
            <pc:docMk/>
            <pc:sldMk cId="4175737585" sldId="256"/>
            <ac:spMk id="10" creationId="{A7D2A4C0-6B23-0B7D-04D6-61BC4E59EAC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A7AA2-0C58-874D-946A-1FBA61E50FDC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21239-182B-F746-B52C-56E4E3DCC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6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July 2024. It was just another normal day for thousands of people trading on India’s largest crypto exchange,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Investors logged in, checked their balances, and carried on — unaware of what was about to happen.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less than an hour, everything changed.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$235 million vanished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almost half of the exchange’s reserves — gone in a blink. </a:t>
            </a:r>
          </a:p>
          <a:p>
            <a:endParaRPr lang="en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shocking is not just the scale of the theft, but how it happened.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strong defenses: multi-signature wallets, hardware protection, whitelists. The alarms went off, but no one could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what the malware was really doing until it was too late.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that’s the real problem in cybersecurity today. Detection without explanation is like sounding an alarm without telling us where the fire is. That gap — between knowing and understanding — is exactly what motivated my work. Today, I’ll present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MalGPT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model that takes unreadable binaries and turns them into human-readable explanations.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1239-182B-F746-B52C-56E4E3DCCD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4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9951F-E185-CD8B-FB8F-7D8EB8823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9D05EE-57CB-CB68-00D0-AD9FB8A598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931774-8534-4E44-4027-3C9E796845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July 2024. It was just another normal day for thousands of people trading on India’s largest crypto exchange,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Investors logged in, checked their balances, and carried on — unaware of what was about to happen.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less than an hour, everything changed.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$235 million vanished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almost half of the exchange’s reserves — gone in a blink. </a:t>
            </a:r>
          </a:p>
          <a:p>
            <a:endParaRPr lang="en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shocking is not just the scale of the theft, but how it happened.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strong defenses: multi-signature wallets, hardware protection, whitelists. The alarms went off, but no one could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what the malware was really doing until it was too late.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that’s the real problem in cybersecurity today. Detection without explanation is like sounding an alarm without telling us where the fire is. That gap — between knowing and understanding — is exactly what motivated my work. Today, I’ll present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MalGPT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model that takes unreadable binaries and turns them into human-readable explanations.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44655-2E41-0863-0460-89E2FC6FF4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1239-182B-F746-B52C-56E4E3DCCD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87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70772-6FE5-5AB1-FD73-5CE4F0563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E72A64-ECDA-7B95-116D-668EF88EFA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39BFBB-0691-59DF-F3B8-5FD9E81E66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July 2024. It was just another normal day for thousands of people trading on India’s largest crypto exchange,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Investors logged in, checked their balances, and carried on — unaware of what was about to happen.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less than an hour, everything changed.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$235 million vanished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almost half of the exchange’s reserves — gone in a blink. </a:t>
            </a:r>
          </a:p>
          <a:p>
            <a:endParaRPr lang="en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shocking is not just the scale of the theft, but how it happened.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strong defenses: multi-signature wallets, hardware protection, whitelists. The alarms went off, but no one could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what the malware was really doing until it was too late.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that’s the real problem in cybersecurity today. Detection without explanation is like sounding an alarm without telling us where the fire is. That gap — between knowing and understanding — is exactly what motivated my work. Today, I’ll present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MalGPT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model that takes unreadable binaries and turns them into human-readable explanations.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67678-20A8-558A-5AF5-B7DD55A47B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1239-182B-F746-B52C-56E4E3DCCD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25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CDFEB-A5ED-76C7-2718-A68ABEEB2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82E635-BD85-F6A2-0844-E65D774DE3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61FF11-FD44-65D9-3123-C39F64DF86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July 2024. It was just another normal day for thousands of people trading on India’s largest crypto exchange,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Investors logged in, checked their balances, and carried on — unaware of what was about to happen.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less than an hour, everything changed.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$235 million vanished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almost half of the exchange’s reserves — gone in a blink. </a:t>
            </a:r>
          </a:p>
          <a:p>
            <a:endParaRPr lang="en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shocking is not just the scale of the theft, but how it happened.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strong defenses: multi-signature wallets, hardware protection, whitelists. The alarms went off, but no one could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what the malware was really doing until it was too late.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that’s the real problem in cybersecurity today. Detection without explanation is like sounding an alarm without telling us where the fire is. That gap — between knowing and understanding — is exactly what motivated my work. Today, I’ll present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MalGPT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model that takes unreadable binaries and turns them into human-readable explanations.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FC69A-970A-6AF6-F49E-761FF6BBCB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1239-182B-F746-B52C-56E4E3DCCD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77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135A2-BC3E-C661-0B8A-07B945BD5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18D02B-4314-B32F-5991-46198B8861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9F842E-3BDD-1554-331A-3585CB7F70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July 2024. It was just another normal day for thousands of people trading on India’s largest crypto exchange,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Investors logged in, checked their balances, and carried on — unaware of what was about to happen.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less than an hour, everything changed.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$235 million vanished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almost half of the exchange’s reserves — gone in a blink. </a:t>
            </a:r>
          </a:p>
          <a:p>
            <a:endParaRPr lang="en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shocking is not just the scale of the theft, but how it happened.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strong defenses: multi-signature wallets, hardware protection, whitelists. The alarms went off, but no one could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what the malware was really doing until it was too late.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that’s the real problem in cybersecurity today. Detection without explanation is like sounding an alarm without telling us where the fire is. That gap — between knowing and understanding — is exactly what motivated my work. Today, I’ll present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MalGPT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model that takes unreadable binaries and turns them into human-readable explanations.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12AA6-0848-05EF-0E32-164E35D02C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1239-182B-F746-B52C-56E4E3DCCD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54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F08DF-D650-22E3-9023-39802240B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66E96D-5DEE-860A-C0FC-9441379F02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E621A5-519C-9EC3-9D35-C342A93D5A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July 2024. It was just another normal day for thousands of people trading on India’s largest crypto exchange,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Investors logged in, checked their balances, and carried on — unaware of what was about to happen.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less than an hour, everything changed.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$235 million vanished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almost half of the exchange’s reserves — gone in a blink. </a:t>
            </a:r>
          </a:p>
          <a:p>
            <a:endParaRPr lang="en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shocking is not just the scale of the theft, but how it happened.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strong defenses: multi-signature wallets, hardware protection, whitelists. The alarms went off, but no one could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what the malware was really doing until it was too late.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that’s the real problem in cybersecurity today. Detection without explanation is like sounding an alarm without telling us where the fire is. That gap — between knowing and understanding — is exactly what motivated my work. Today, I’ll present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MalGPT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model that takes unreadable binaries and turns them into human-readable explanations.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47198-42C5-0DCD-F982-6536B86E34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1239-182B-F746-B52C-56E4E3DCCD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18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9D300-E49F-2861-72CC-5FDEEF50E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A9CE3F-93FF-E2EC-6377-74397CCDBB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6234A2-B361-8302-993C-89FB2BC1E7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July 2024. It was just another normal day for thousands of people trading on India’s largest crypto exchange,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Investors logged in, checked their balances, and carried on — unaware of what was about to happen.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less than an hour, everything changed.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$235 million vanished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almost half of the exchange’s reserves — gone in a blink. </a:t>
            </a:r>
          </a:p>
          <a:p>
            <a:endParaRPr lang="en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shocking is not just the scale of the theft, but how it happened.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strong defenses: multi-signature wallets, hardware protection, whitelists. The alarms went off, but no one could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what the malware was really doing until it was too late.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that’s the real problem in cybersecurity today. Detection without explanation is like sounding an alarm without telling us where the fire is. That gap — between knowing and understanding — is exactly what motivated my work. Today, I’ll present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MalGPT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model that takes unreadable binaries and turns them into human-readable explanations.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8A042-2479-DDC0-EE49-41364D63C0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1239-182B-F746-B52C-56E4E3DCCD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95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8C68F-BB38-A649-1E89-D9A0C113B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B20C0F-8625-92C2-BCF0-08DB75115C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AC393A-95CB-2FA3-3DE1-2F75A86434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July 2024. It was just another normal day for thousands of people trading on India’s largest crypto exchange,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Investors logged in, checked their balances, and carried on — unaware of what was about to happen.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less than an hour, everything changed.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$235 million vanished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almost half of the exchange’s reserves — gone in a blink. </a:t>
            </a:r>
          </a:p>
          <a:p>
            <a:endParaRPr lang="en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shocking is not just the scale of the theft, but how it happened.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strong defenses: multi-signature wallets, hardware protection, whitelists. The alarms went off, but no one could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what the malware was really doing until it was too late.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that’s the real problem in cybersecurity today. Detection without explanation is like sounding an alarm without telling us where the fire is. That gap — between knowing and understanding — is exactly what motivated my work. Today, I’ll present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MalGPT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model that takes unreadable binaries and turns them into human-readable explanations.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12CEE-1F6C-23C2-C77B-1B4C3B4A63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1239-182B-F746-B52C-56E4E3DCCD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146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37019-DE68-6B62-1EEE-EB7813AA1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EB3404-1741-0AE5-4122-35C3447F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2CF1ED-FD46-2FC8-714F-7F80E1905E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July 2024. It was just another normal day for thousands of people trading on India’s largest crypto exchange,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Investors logged in, checked their balances, and carried on — unaware of what was about to happen.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less than an hour, everything changed.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$235 million vanished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almost half of the exchange’s reserves — gone in a blink. </a:t>
            </a:r>
          </a:p>
          <a:p>
            <a:endParaRPr lang="en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shocking is not just the scale of the theft, but how it happened.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strong defenses: multi-signature wallets, hardware protection, whitelists. The alarms went off, but no one could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what the malware was really doing until it was too late.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that’s the real problem in cybersecurity today. Detection without explanation is like sounding an alarm without telling us where the fire is. That gap — between knowing and understanding — is exactly what motivated my work. Today, I’ll present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MalGPT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model that takes unreadable binaries and turns them into human-readable explanations.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A2646-F6CC-D2D1-F901-275093B801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1239-182B-F746-B52C-56E4E3DCCD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41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09D4D-D36F-608A-4638-DB15B30F2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58D4AE-638D-2E91-DD36-29AD90A1E0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EC90D5-635B-3111-CA05-64232342B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The evaluation of MalGPT focused not just on language fluency, but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domain correctness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 — whether the generated explanation accurately reflects the malware's behavior.</a:t>
            </a:r>
          </a:p>
          <a:p>
            <a:pPr algn="l">
              <a:buNone/>
            </a:pP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In expert validation studies, MalGPT explanations were rated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78.5% correct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 in identifying malicious behavior and rationale — significantly higher than outputs from generic GPT-2, BART, or T5 models fine-tuned on security data.</a:t>
            </a:r>
          </a:p>
          <a:p>
            <a:pPr algn="l">
              <a:buNone/>
            </a:pP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In real-world testing, security analysts reported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40% faster response times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 when provided with MalGPT-generated narratives compared to traditional feature tables.</a:t>
            </a:r>
          </a:p>
          <a:p>
            <a:pPr algn="l">
              <a:buNone/>
            </a:pP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Importantly, MalGPT maintained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robustness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 when faced with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adversarial samples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 or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unseen malware families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, thanks to the CHAiN module’s integration of multi-modal inputs.</a:t>
            </a:r>
          </a:p>
          <a:p>
            <a:pPr algn="l"/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This positions MalGPT as the first explainable system capable of producing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complete, actionable, natural language explanations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 in cybersecurity.</a:t>
            </a:r>
          </a:p>
        </p:txBody>
      </p:sp>
    </p:spTree>
    <p:extLst>
      <p:ext uri="{BB962C8B-B14F-4D97-AF65-F5344CB8AC3E}">
        <p14:creationId xmlns:p14="http://schemas.microsoft.com/office/powerpoint/2010/main" val="1688485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2C21A-C543-F2E4-CAE9-006E7F014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612DCE-33AA-4DA2-4C41-A47490CC5D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394F1E-E02C-3754-28CD-6507BC7545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The evaluation of MalGPT focused not just on language fluency, but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domain correctness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 — whether the generated explanation accurately reflects the malware's behavior.</a:t>
            </a:r>
          </a:p>
          <a:p>
            <a:pPr algn="l">
              <a:buNone/>
            </a:pP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In expert validation studies, MalGPT explanations were rated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78.5% correct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 in identifying malicious behavior and rationale — significantly higher than outputs from generic GPT-2, BART, or T5 models fine-tuned on security data.</a:t>
            </a:r>
          </a:p>
          <a:p>
            <a:pPr algn="l">
              <a:buNone/>
            </a:pP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In real-world testing, security analysts reported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40% faster response times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 when provided with MalGPT-generated narratives compared to traditional feature tables.</a:t>
            </a:r>
          </a:p>
          <a:p>
            <a:pPr algn="l">
              <a:buNone/>
            </a:pP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Importantly, MalGPT maintained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robustness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 when faced with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adversarial samples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 or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unseen malware families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, thanks to the CHAiN module’s integration of multi-modal inputs.</a:t>
            </a:r>
          </a:p>
          <a:p>
            <a:pPr algn="l"/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This positions MalGPT as the first explainable system capable of producing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complete, actionable, natural language explanations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 in cybersecurity.</a:t>
            </a:r>
          </a:p>
        </p:txBody>
      </p:sp>
    </p:spTree>
    <p:extLst>
      <p:ext uri="{BB962C8B-B14F-4D97-AF65-F5344CB8AC3E}">
        <p14:creationId xmlns:p14="http://schemas.microsoft.com/office/powerpoint/2010/main" val="3088556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1239-182B-F746-B52C-56E4E3DCCD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2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29DE4-CF1A-48DC-116B-508E71621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1E8BDD-8360-0F42-37AB-F0B5B5F047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5BB918-5D39-7676-402C-322B0191DD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The evaluation of MalGPT focused not just on language fluency, but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domain correctness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 — whether the generated explanation accurately reflects the malware's behavior.</a:t>
            </a:r>
          </a:p>
          <a:p>
            <a:pPr algn="l">
              <a:buNone/>
            </a:pP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In expert validation studies, MalGPT explanations were rated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78.5% correct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 in identifying malicious behavior and rationale — significantly higher than outputs from generic GPT-2, BART, or T5 models fine-tuned on security data.</a:t>
            </a:r>
          </a:p>
          <a:p>
            <a:pPr algn="l">
              <a:buNone/>
            </a:pP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In real-world testing, security analysts reported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40% faster response times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 when provided with MalGPT-generated narratives compared to traditional feature tables.</a:t>
            </a:r>
          </a:p>
          <a:p>
            <a:pPr algn="l">
              <a:buNone/>
            </a:pP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Importantly, MalGPT maintained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robustness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 when faced with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adversarial samples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 or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unseen malware families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, thanks to the CHAiN module’s integration of multi-modal inputs.</a:t>
            </a:r>
          </a:p>
          <a:p>
            <a:pPr algn="l"/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This positions MalGPT as the first explainable system capable of producing </a:t>
            </a:r>
            <a:r>
              <a:rPr lang="en-CA" b="1" i="0" u="none" strike="noStrike" dirty="0">
                <a:solidFill>
                  <a:srgbClr val="000000"/>
                </a:solidFill>
                <a:effectLst/>
              </a:rPr>
              <a:t>complete, actionable, natural language explanations</a:t>
            </a:r>
            <a:r>
              <a:rPr lang="en-CA" b="0" i="0" u="none" strike="noStrike" dirty="0">
                <a:solidFill>
                  <a:srgbClr val="000000"/>
                </a:solidFill>
                <a:effectLst/>
              </a:rPr>
              <a:t> in cybersecurity.</a:t>
            </a:r>
          </a:p>
        </p:txBody>
      </p:sp>
    </p:spTree>
    <p:extLst>
      <p:ext uri="{BB962C8B-B14F-4D97-AF65-F5344CB8AC3E}">
        <p14:creationId xmlns:p14="http://schemas.microsoft.com/office/powerpoint/2010/main" val="14742425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2508B-1D84-1026-94CB-7743E4A11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8A3433-BD14-6D88-6159-8012B6F13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3215B0-2B6D-4E07-0CD5-10DF9623F0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July 2024. It was just another normal day for thousands of people trading on India’s largest crypto exchange,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Investors logged in, checked their balances, and carried on — unaware of what was about to happen.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less than an hour, everything changed.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$235 million vanished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almost half of the exchange’s reserves — gone in a blink. </a:t>
            </a:r>
          </a:p>
          <a:p>
            <a:endParaRPr lang="en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shocking is not just the scale of the theft, but how it happened.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strong defenses: multi-signature wallets, hardware protection, whitelists. The alarms went off, but no one could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what the malware was really doing until it was too late.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that’s the real problem in cybersecurity today. Detection without explanation is like sounding an alarm without telling us where the fire is. That gap — between knowing and understanding — is exactly what motivated my work. Today, I’ll present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MalGPT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model that takes unreadable binaries and turns them into human-readable explanations.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15BCE-B069-0AF0-B865-BD6D690018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1239-182B-F746-B52C-56E4E3DCCD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39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3B01F-A6E6-E757-502F-A2928DB08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E20CAD-87CC-9039-81E7-C87A884BA2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D07D78-1983-F2F5-916F-2B590F33B8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July 2024. It was just another normal day for thousands of people trading on India’s largest crypto exchange,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Investors logged in, checked their balances, and carried on — unaware of what was about to happen.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less than an hour, everything changed.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$235 million vanished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almost half of the exchange’s reserves — gone in a blink. </a:t>
            </a:r>
          </a:p>
          <a:p>
            <a:endParaRPr lang="en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shocking is not just the scale of the theft, but how it happened.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strong defenses: multi-signature wallets, hardware protection, whitelists. The alarms went off, but no one could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what the malware was really doing until it was too late.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that’s the real problem in cybersecurity today. Detection without explanation is like sounding an alarm without telling us where the fire is. That gap — between knowing and understanding — is exactly what motivated my work. Today, I’ll present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MalGPT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model that takes unreadable binaries and turns them into human-readable explanations.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59BB4-060E-CD91-7179-461B0868B9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1239-182B-F746-B52C-56E4E3DCCD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053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58F48-29E6-DB2C-6ABC-80A6D1F0B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5B9798-3616-2A65-ABA9-E618092C3B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970B61-09A2-5564-35D2-1ACB1C66BE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July 2024. It was just another normal day for thousands of people trading on India’s largest crypto exchange,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Investors logged in, checked their balances, and carried on — unaware of what was about to happen.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less than an hour, everything changed.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$235 million vanished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almost half of the exchange’s reserves — gone in a blink. </a:t>
            </a:r>
          </a:p>
          <a:p>
            <a:endParaRPr lang="en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shocking is not just the scale of the theft, but how it happened.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strong defenses: multi-signature wallets, hardware protection, whitelists. The alarms went off, but no one could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what the malware was really doing until it was too late.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that’s the real problem in cybersecurity today. Detection without explanation is like sounding an alarm without telling us where the fire is. That gap — between knowing and understanding — is exactly what motivated my work. Today, I’ll present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MalGPT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model that takes unreadable binaries and turns them into human-readable explanations.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809EB-D731-83F8-5E5F-49B7B1A50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1239-182B-F746-B52C-56E4E3DCCD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987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8F19A-7F4B-C8B7-8D4E-3D76FCF08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761B10-A6A9-46E6-11F9-6E28991F83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BF0B85-B8DD-66B8-8586-9D2A8A1A7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July 2024. It was just another normal day for thousands of people trading on India’s largest crypto exchange,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Investors logged in, checked their balances, and carried on — unaware of what was about to happen.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less than an hour, everything changed.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$235 million vanished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almost half of the exchange’s reserves — gone in a blink. </a:t>
            </a:r>
          </a:p>
          <a:p>
            <a:endParaRPr lang="en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shocking is not just the scale of the theft, but how it happened. </a:t>
            </a:r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WazirX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strong defenses: multi-signature wallets, hardware protection, whitelists. The alarms went off, but no one could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what the malware was really doing until it was too late.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that’s the real problem in cybersecurity today. Detection without explanation is like sounding an alarm without telling us where the fire is. That gap — between knowing and understanding — is exactly what motivated my work. Today, I’ll present </a:t>
            </a: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MalGPT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model that takes unreadable binaries and turns them into human-readable explanations.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1092E-2520-1332-BC7B-B468887916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1239-182B-F746-B52C-56E4E3DCCD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48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C27F1-70D5-A905-B912-D7D19AC8C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3FE08A-7B44-3520-D193-3FDF5A600F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7E5173-2C25-D9EB-52E1-3DA33F6DCB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FBA08-A917-C28A-8603-211A1C402D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1239-182B-F746-B52C-56E4E3DCCD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53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EE3CB-EF04-6276-1CEB-31E640A48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546D41-9088-5C2F-303A-2028D1A6D5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C0118C-1412-43E6-49A1-FB40D8DBDE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8D9AF-163E-D70E-CB91-7B0B3418A6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1239-182B-F746-B52C-56E4E3DCCD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52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F7848-9AE8-A0B8-E18C-31A880BF1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26799E-9AF3-370E-E0E5-5C907EABDC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52CFFE-6FAB-C6C8-623D-FA035F3CDF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20A44-57A6-EA35-6122-1847422245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1239-182B-F746-B52C-56E4E3DCCD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91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2FE95-FDFC-2DA4-95BC-1985A0A60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0332EB-7B60-2D4B-750C-A882893C9D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7AA45A-1087-8521-DD98-083BF4908B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DD7A9-1C82-9E79-D2D9-E284D9DB04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1239-182B-F746-B52C-56E4E3DCCD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25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64697-A776-A2BD-8DC3-8AA8AE1A8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EAB6A5-B7DE-3891-35FE-04D9C89C49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E81F18-F39A-6DC4-A83B-A8876D569E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28F8F-F80F-0813-9C52-6C28981871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1239-182B-F746-B52C-56E4E3DCCD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01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3136B-F4B1-F588-E316-911B20FFC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D5E947-EC3C-1E13-6067-96B78EE18D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B58D9A-52F4-8DF7-3FF0-159A4D7A9E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3B568-FB96-7AD2-16CE-F850E339CD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1239-182B-F746-B52C-56E4E3DCCD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79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9F4CB-BB30-F2F9-2D8F-7811E92A2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2B46D0-2DC6-EE0F-7DE7-51F6DF91B4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7DAEF8-EDA6-96D1-6FAF-84960CF833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25C7E-0764-8443-1FCB-E04F1451EA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1239-182B-F746-B52C-56E4E3DCCD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00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1BC8C-7F92-076B-C6E6-9267FEBF6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A2DA4-2071-B61E-6211-E3E67B5B1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D204A-695C-39E9-13D0-ADE691D44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D6F4-08AC-3A4C-89EA-DC104A0014FC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E0767-5CF2-3C7D-A1AB-76E558D8F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12410-B29C-8EDD-C010-0FD3C2684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D77E-4D07-CF4D-A071-4A5A8235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0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C43FD-1B53-91CF-F3A2-D494431BC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DFE0BB-0BB9-559E-C1E6-5AECBF856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7AD27-F941-CB45-4AD8-313B19E4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D6F4-08AC-3A4C-89EA-DC104A0014FC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8EBE9-79A2-73FB-0C84-9C66837D3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FAC82-74FB-81C4-6F16-ABBDE5977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D77E-4D07-CF4D-A071-4A5A8235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4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1A9AF2-52F3-BFFC-437A-7633814AC4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D19067-9253-FCEF-56F9-B8131B607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9418C-E308-4510-FC3F-E0B979AFD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D6F4-08AC-3A4C-89EA-DC104A0014FC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4E83A-26B6-E65E-EDC9-DB6FC9E03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A7E38-9595-F76C-9381-02B4E8940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D77E-4D07-CF4D-A071-4A5A8235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2E54D-0435-3753-9CC1-F6589C3B7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8C05-DE5A-6D89-E310-A215A313F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916A3-5878-8DD0-3F2D-776456D5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D6F4-08AC-3A4C-89EA-DC104A0014FC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905A5-1D84-E818-6315-7F7D6FA4C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2FCD3-DB13-DDCE-A50C-5A119112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D77E-4D07-CF4D-A071-4A5A8235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96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15A8-0092-4E40-08E8-8961B376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1A7DE-2A72-C42A-AC27-C5B733F5E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06DE2-AD74-AAB2-056F-13E3EE545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D6F4-08AC-3A4C-89EA-DC104A0014FC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05EA6-A91F-DEB4-5E1A-013D047A2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3D1C2-5589-D5AE-FF00-00AF12C34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D77E-4D07-CF4D-A071-4A5A8235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2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79E69-BDEA-2ED3-EA83-120C6FA5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2DF7F-F83A-93E8-837D-44AB2C7C6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8CF26-DFC6-B313-25B2-C824A2AC2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3A726-5404-4396-B785-9B4B993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D6F4-08AC-3A4C-89EA-DC104A0014FC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B3281-A27B-4EEC-723B-B1B5BFDFF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1134AB-0950-6695-4846-BDDE302A6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D77E-4D07-CF4D-A071-4A5A8235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6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D0284-22D1-4EA8-EA8B-705EC7499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C107A-3F43-7CD4-8654-8EB4B858F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86526-EF56-DE29-F067-44B63CDE9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EA9BB2-2331-EC47-BEE7-391A00E931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458628-7172-A6E5-EC69-E1A30B220A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C9907A-5580-27AD-A7AA-7D4440180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D6F4-08AC-3A4C-89EA-DC104A0014FC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CA76AF-2D40-D4AA-64D0-EC3D834EB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F4E459-7AF0-1332-93CA-A7B673694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D77E-4D07-CF4D-A071-4A5A8235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3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ABBF2-4080-BAEC-E378-191B9E2A7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A7421-8C4B-BDFB-05B9-CF0D86609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D6F4-08AC-3A4C-89EA-DC104A0014FC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AA9ED-0145-C764-2B77-72D69AEAC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ABA0C-5C79-04D0-6BD1-501D1DC2D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D77E-4D07-CF4D-A071-4A5A8235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7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39FFE5-D0EF-96C7-A524-CC60D607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D6F4-08AC-3A4C-89EA-DC104A0014FC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A71F7C-F59E-FDBA-8286-66D992715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D70CF-B867-C56E-A229-57656AEFF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D77E-4D07-CF4D-A071-4A5A8235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1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0E84B-BCA1-0DFF-F506-A0E78FEED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9D029-7179-2E1C-78D9-6443321B8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6C67C0-BDC8-D1EC-A35E-2ACF10610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1F044-0AC7-A249-4077-ACC4B848F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D6F4-08AC-3A4C-89EA-DC104A0014FC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02D48-11CF-237E-AD8A-F08543472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44CC2-C8A3-B275-BF9D-D45FB17D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D77E-4D07-CF4D-A071-4A5A8235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1022D-9CDF-5D6F-428C-E8A2A7696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78E2C1-275B-5F9F-BFEE-B3951D79AB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7E5939-5E9A-E824-44D4-B1E4A5916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392EB-D099-B923-83DE-4E50CBCC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D6F4-08AC-3A4C-89EA-DC104A0014FC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269DB-1EC7-7466-1E9E-14EB8BA5A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A6F6F-B9F2-0218-2C07-E9FF11EAE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D77E-4D07-CF4D-A071-4A5A8235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3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E10CC8-38E4-44FD-F9E7-E941F28F7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BDBEA-1241-3FCD-2788-1A9D2C384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3F69E-D6EA-FC0B-B39B-EACCC50898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73D6F4-08AC-3A4C-89EA-DC104A0014FC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E3DA4-A0FF-4BA1-6565-1214A2C558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DA240-2DAB-95BD-A0B7-D09B60660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AED77E-4D07-CF4D-A071-4A5A8235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8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mas.lab.mcgill.ca/fung/pub/SMFC24csur_preprint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mas.lab.mcgill.ca/fung/pub/SMFC24csur_preprint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mas.lab.mcgill.ca/fung/pub/SMFC24csur_preprint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mas.lab.mcgill.ca/fung/pub/SMFC24csur_preprint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mas.lab.mcgill.ca/fung/pub/SMFC24csur_preprint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dmas.lab.mcgill.ca/fung/pub/SMFC24csur_preprint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D79F0A-07EF-0267-2EFE-0ED91F870B0A}"/>
              </a:ext>
            </a:extLst>
          </p:cNvPr>
          <p:cNvSpPr txBox="1"/>
          <p:nvPr/>
        </p:nvSpPr>
        <p:spPr>
          <a:xfrm>
            <a:off x="2806700" y="172135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8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en-CA" sz="8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GPT</a:t>
            </a:r>
            <a:endParaRPr lang="en-CA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11D4F5-E661-D3EC-05E6-B17856EA9E9B}"/>
              </a:ext>
            </a:extLst>
          </p:cNvPr>
          <p:cNvSpPr txBox="1"/>
          <p:nvPr/>
        </p:nvSpPr>
        <p:spPr>
          <a:xfrm>
            <a:off x="1771650" y="1264741"/>
            <a:ext cx="8166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Generative Explainable Model for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Malware</a:t>
            </a:r>
            <a:r>
              <a:rPr lang="en-C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Binaries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16F5E3-DC56-BAEA-B8DD-3643CABE2F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640"/>
          <a:stretch>
            <a:fillRect/>
          </a:stretch>
        </p:blipFill>
        <p:spPr>
          <a:xfrm>
            <a:off x="0" y="1955800"/>
            <a:ext cx="12192000" cy="48717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3A9D3C-E798-F90D-FB20-FFB916A372F6}"/>
              </a:ext>
            </a:extLst>
          </p:cNvPr>
          <p:cNvSpPr txBox="1"/>
          <p:nvPr/>
        </p:nvSpPr>
        <p:spPr>
          <a:xfrm>
            <a:off x="693847" y="5404476"/>
            <a:ext cx="2013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Mohd Saqib</a:t>
            </a:r>
          </a:p>
          <a:p>
            <a:pPr algn="ctr"/>
            <a:r>
              <a:rPr lang="en-CA" dirty="0">
                <a:solidFill>
                  <a:schemeClr val="bg1"/>
                </a:solidFill>
              </a:rPr>
              <a:t>McGill University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84E02B-497F-9FB2-9940-DFE70A3D077D}"/>
              </a:ext>
            </a:extLst>
          </p:cNvPr>
          <p:cNvSpPr txBox="1"/>
          <p:nvPr/>
        </p:nvSpPr>
        <p:spPr>
          <a:xfrm>
            <a:off x="3400792" y="5403660"/>
            <a:ext cx="2314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Benjamin C. M. Fung</a:t>
            </a:r>
          </a:p>
          <a:p>
            <a:pPr algn="ctr"/>
            <a:r>
              <a:rPr lang="en-CA" dirty="0">
                <a:solidFill>
                  <a:schemeClr val="bg1"/>
                </a:solidFill>
              </a:rPr>
              <a:t>McGill University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6B7DB-267F-ED19-0299-79549D51D107}"/>
              </a:ext>
            </a:extLst>
          </p:cNvPr>
          <p:cNvSpPr txBox="1"/>
          <p:nvPr/>
        </p:nvSpPr>
        <p:spPr>
          <a:xfrm>
            <a:off x="6408993" y="5403660"/>
            <a:ext cx="2314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Steven. H. H. Ding</a:t>
            </a:r>
          </a:p>
          <a:p>
            <a:pPr algn="ctr"/>
            <a:r>
              <a:rPr lang="en-CA" dirty="0">
                <a:solidFill>
                  <a:schemeClr val="bg1"/>
                </a:solidFill>
              </a:rPr>
              <a:t>McGill University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03293D-8F38-ABEE-D83B-0333BE945D9D}"/>
              </a:ext>
            </a:extLst>
          </p:cNvPr>
          <p:cNvSpPr txBox="1"/>
          <p:nvPr/>
        </p:nvSpPr>
        <p:spPr>
          <a:xfrm>
            <a:off x="9169620" y="5404478"/>
            <a:ext cx="2481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Philippe Charland</a:t>
            </a:r>
          </a:p>
          <a:p>
            <a:pPr algn="ctr"/>
            <a:r>
              <a:rPr lang="en-CA" dirty="0">
                <a:solidFill>
                  <a:schemeClr val="bg1"/>
                </a:solidFill>
              </a:rPr>
              <a:t>Defence R&amp;D Canada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D2A4C0-6B23-0B7D-04D6-61BC4E59EACC}"/>
              </a:ext>
            </a:extLst>
          </p:cNvPr>
          <p:cNvSpPr txBox="1"/>
          <p:nvPr/>
        </p:nvSpPr>
        <p:spPr>
          <a:xfrm>
            <a:off x="5112171" y="6316533"/>
            <a:ext cx="196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ECML PKDD 2025</a:t>
            </a:r>
          </a:p>
        </p:txBody>
      </p:sp>
    </p:spTree>
    <p:extLst>
      <p:ext uri="{BB962C8B-B14F-4D97-AF65-F5344CB8AC3E}">
        <p14:creationId xmlns:p14="http://schemas.microsoft.com/office/powerpoint/2010/main" val="4175737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5C129-DD48-AEF1-5D37-269265017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3D386F-BBDC-94E7-1C99-850DEF358C55}"/>
              </a:ext>
            </a:extLst>
          </p:cNvPr>
          <p:cNvSpPr txBox="1"/>
          <p:nvPr/>
        </p:nvSpPr>
        <p:spPr>
          <a:xfrm>
            <a:off x="1076960" y="1132703"/>
            <a:ext cx="1003808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Low-Level Explainability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LIME, SHAP → highlight feature importance (e.g., opcode, static features)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→ too technical, not human-friendly</a:t>
            </a:r>
          </a:p>
          <a:p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High-Level Explainability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CFGExplainer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GAGE → explain malware via graphs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Still technical, not readable by non-experts</a:t>
            </a:r>
          </a:p>
          <a:p>
            <a:endParaRPr lang="en-C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→ No dataset pairing binaries with natural language explanations</a:t>
            </a:r>
          </a:p>
          <a:p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MalGPT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Leverage 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LLMs (Transformers, GPT-style)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for explainability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2A64E7-A8AE-9CB3-0BCB-4EC553F21D41}"/>
              </a:ext>
            </a:extLst>
          </p:cNvPr>
          <p:cNvSpPr txBox="1"/>
          <p:nvPr/>
        </p:nvSpPr>
        <p:spPr>
          <a:xfrm>
            <a:off x="9326880" y="212775"/>
            <a:ext cx="25628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en-CA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GPT</a:t>
            </a:r>
            <a:endParaRPr lang="en-C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3E3BA8-443E-E90B-DBF2-150FDB319288}"/>
              </a:ext>
            </a:extLst>
          </p:cNvPr>
          <p:cNvSpPr txBox="1"/>
          <p:nvPr/>
        </p:nvSpPr>
        <p:spPr>
          <a:xfrm>
            <a:off x="339214" y="397441"/>
            <a:ext cx="2001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</a:p>
        </p:txBody>
      </p:sp>
    </p:spTree>
    <p:extLst>
      <p:ext uri="{BB962C8B-B14F-4D97-AF65-F5344CB8AC3E}">
        <p14:creationId xmlns:p14="http://schemas.microsoft.com/office/powerpoint/2010/main" val="1918572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E6CBB-7D7B-35C8-3897-9942878CE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78A95D-F6A3-CB8F-F3CC-8B5C741B1003}"/>
              </a:ext>
            </a:extLst>
          </p:cNvPr>
          <p:cNvSpPr txBox="1"/>
          <p:nvPr/>
        </p:nvSpPr>
        <p:spPr>
          <a:xfrm>
            <a:off x="459707" y="397441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 (MalGPT)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3FE7D3-B659-CF44-2803-D8590A2A9325}"/>
              </a:ext>
            </a:extLst>
          </p:cNvPr>
          <p:cNvSpPr txBox="1"/>
          <p:nvPr/>
        </p:nvSpPr>
        <p:spPr>
          <a:xfrm>
            <a:off x="1076960" y="982216"/>
            <a:ext cx="469872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 Extraction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 Header Features (entropy, DLLs, size)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Import/Export Functions (create, delete, API calls)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Printable Strings (URLs, IPs, keywords)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Canonical Executable Graphs (CEGs) from assembly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5E74C6-982C-A385-B81B-227114353EC6}"/>
              </a:ext>
            </a:extLst>
          </p:cNvPr>
          <p:cNvSpPr txBox="1"/>
          <p:nvPr/>
        </p:nvSpPr>
        <p:spPr>
          <a:xfrm>
            <a:off x="9326880" y="212775"/>
            <a:ext cx="25628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en-CA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GPT</a:t>
            </a:r>
            <a:endParaRPr lang="en-C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C6A82B-47F3-3E18-72F6-748AFCCD3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79" y="982216"/>
            <a:ext cx="6160843" cy="496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73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29E3C-9614-B3C9-F216-18B6DE23A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1FAA60-C511-A925-CE06-2FB679390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97495"/>
            <a:ext cx="4241800" cy="571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2B37E1-E12B-CAFD-D3CA-8F7B7F5FD808}"/>
              </a:ext>
            </a:extLst>
          </p:cNvPr>
          <p:cNvSpPr txBox="1"/>
          <p:nvPr/>
        </p:nvSpPr>
        <p:spPr>
          <a:xfrm>
            <a:off x="459707" y="397441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 (MalGPT)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B390A2-576C-A3D4-194D-92D3986208A9}"/>
              </a:ext>
            </a:extLst>
          </p:cNvPr>
          <p:cNvSpPr txBox="1"/>
          <p:nvPr/>
        </p:nvSpPr>
        <p:spPr>
          <a:xfrm>
            <a:off x="1076960" y="1160346"/>
            <a:ext cx="408146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 Extraction</a:t>
            </a:r>
          </a:p>
          <a:p>
            <a:endParaRPr lang="en-C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 (Cross-Hierarchical Attention Network)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Captures intra-modality + inter-modality relationships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BB0CD1-FBA7-3FF6-18C5-175E69951C76}"/>
              </a:ext>
            </a:extLst>
          </p:cNvPr>
          <p:cNvSpPr txBox="1"/>
          <p:nvPr/>
        </p:nvSpPr>
        <p:spPr>
          <a:xfrm>
            <a:off x="9326880" y="212775"/>
            <a:ext cx="25628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en-CA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GPT</a:t>
            </a:r>
            <a:endParaRPr lang="en-C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039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B2337-E5B2-9B38-5347-83FFA9A06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D1F303-BB10-C40B-C543-D87BBB9E9E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66" t="30688" r="44661" b="7597"/>
          <a:stretch>
            <a:fillRect/>
          </a:stretch>
        </p:blipFill>
        <p:spPr>
          <a:xfrm>
            <a:off x="5573491" y="328941"/>
            <a:ext cx="4081468" cy="65171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549F75-0F20-BAFB-077D-2F4B2494BDC5}"/>
              </a:ext>
            </a:extLst>
          </p:cNvPr>
          <p:cNvSpPr txBox="1"/>
          <p:nvPr/>
        </p:nvSpPr>
        <p:spPr>
          <a:xfrm>
            <a:off x="459707" y="397441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 (MalGPT)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E8C56C-46B3-74A4-4F46-D181C8A36729}"/>
              </a:ext>
            </a:extLst>
          </p:cNvPr>
          <p:cNvSpPr txBox="1"/>
          <p:nvPr/>
        </p:nvSpPr>
        <p:spPr>
          <a:xfrm>
            <a:off x="1076960" y="1160346"/>
            <a:ext cx="408146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 Extraction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 (Cross-Hierarchical Attention Network)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Captures intra-modality + inter-modality relationships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14F3DF-7D5C-F09A-0993-43C3D12A5E1E}"/>
              </a:ext>
            </a:extLst>
          </p:cNvPr>
          <p:cNvSpPr txBox="1"/>
          <p:nvPr/>
        </p:nvSpPr>
        <p:spPr>
          <a:xfrm>
            <a:off x="9326880" y="212775"/>
            <a:ext cx="25628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en-CA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GPT</a:t>
            </a:r>
            <a:endParaRPr lang="en-C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580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2D764-EA40-2F77-DCE4-1A7D4294E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8E74F7-A5ED-330B-B44C-B7A960C752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179" r="1" b="7907"/>
          <a:stretch>
            <a:fillRect/>
          </a:stretch>
        </p:blipFill>
        <p:spPr>
          <a:xfrm>
            <a:off x="6096000" y="122707"/>
            <a:ext cx="2786743" cy="66125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AB2A25-30A4-3C81-5B7D-27A90B4958F7}"/>
              </a:ext>
            </a:extLst>
          </p:cNvPr>
          <p:cNvSpPr txBox="1"/>
          <p:nvPr/>
        </p:nvSpPr>
        <p:spPr>
          <a:xfrm>
            <a:off x="459707" y="397441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 (MalGPT)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E30C7A-2DB2-D52A-7F0D-A4E50B253820}"/>
              </a:ext>
            </a:extLst>
          </p:cNvPr>
          <p:cNvSpPr txBox="1"/>
          <p:nvPr/>
        </p:nvSpPr>
        <p:spPr>
          <a:xfrm>
            <a:off x="1076960" y="982216"/>
            <a:ext cx="469872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 Extraction</a:t>
            </a:r>
          </a:p>
          <a:p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 (Cross-Hierarchical Attention Network)</a:t>
            </a:r>
          </a:p>
          <a:p>
            <a:endParaRPr lang="en-C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GPT Decoder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Generates 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human-readable explanations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from fused embeddings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= Malware classification + 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language explanation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429F5A-E9F0-FF91-8983-EB2F4B896D3C}"/>
              </a:ext>
            </a:extLst>
          </p:cNvPr>
          <p:cNvSpPr txBox="1"/>
          <p:nvPr/>
        </p:nvSpPr>
        <p:spPr>
          <a:xfrm>
            <a:off x="9326880" y="212775"/>
            <a:ext cx="25628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en-CA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GPT</a:t>
            </a:r>
            <a:endParaRPr lang="en-C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00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30538-B7EC-8E0C-F901-95A56F4D6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DF68D2-0E8C-CB4C-7D66-0EDE7E311D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32" b="7907"/>
          <a:stretch>
            <a:fillRect/>
          </a:stretch>
        </p:blipFill>
        <p:spPr>
          <a:xfrm>
            <a:off x="5343897" y="122707"/>
            <a:ext cx="5082638" cy="66125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1148FE-EFC0-666C-D8A2-422F9B0F0DDD}"/>
              </a:ext>
            </a:extLst>
          </p:cNvPr>
          <p:cNvSpPr txBox="1"/>
          <p:nvPr/>
        </p:nvSpPr>
        <p:spPr>
          <a:xfrm>
            <a:off x="459707" y="397441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 (MalGPT)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C109AB-A043-176B-6B2C-EE8AA1CE0CB6}"/>
              </a:ext>
            </a:extLst>
          </p:cNvPr>
          <p:cNvSpPr txBox="1"/>
          <p:nvPr/>
        </p:nvSpPr>
        <p:spPr>
          <a:xfrm>
            <a:off x="1136336" y="2274838"/>
            <a:ext cx="46987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 Extraction</a:t>
            </a:r>
          </a:p>
          <a:p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 (Cross-Hierarchical Attention Network)</a:t>
            </a:r>
          </a:p>
          <a:p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GPT Decoder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7344B-3664-D551-7899-668089167033}"/>
              </a:ext>
            </a:extLst>
          </p:cNvPr>
          <p:cNvSpPr txBox="1"/>
          <p:nvPr/>
        </p:nvSpPr>
        <p:spPr>
          <a:xfrm>
            <a:off x="9326880" y="212775"/>
            <a:ext cx="25628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en-CA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GPT</a:t>
            </a:r>
            <a:endParaRPr lang="en-C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899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E9B73-8F3D-9E43-772F-FCF6F7357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A71BD6-2650-D6DD-5950-E91915E35AF0}"/>
              </a:ext>
            </a:extLst>
          </p:cNvPr>
          <p:cNvSpPr txBox="1"/>
          <p:nvPr/>
        </p:nvSpPr>
        <p:spPr>
          <a:xfrm>
            <a:off x="302260" y="305107"/>
            <a:ext cx="3996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8F4DC1-D1F6-D88C-DE6D-111BF00B7937}"/>
              </a:ext>
            </a:extLst>
          </p:cNvPr>
          <p:cNvSpPr txBox="1"/>
          <p:nvPr/>
        </p:nvSpPr>
        <p:spPr>
          <a:xfrm>
            <a:off x="9326880" y="212775"/>
            <a:ext cx="25628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en-CA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GPT</a:t>
            </a:r>
            <a:endParaRPr lang="en-C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C46BA8-E67C-D462-E5EF-94BE0BFCA74C}"/>
              </a:ext>
            </a:extLst>
          </p:cNvPr>
          <p:cNvSpPr txBox="1"/>
          <p:nvPr/>
        </p:nvSpPr>
        <p:spPr>
          <a:xfrm>
            <a:off x="796174" y="982216"/>
            <a:ext cx="95353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23.3 GB binaries, 1702 files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malware families: 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DownloadAdmin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Firseria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Emotet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Gamarue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Benign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Ground-truth explanations generated via 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VirusTotal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analyst review</a:t>
            </a:r>
          </a:p>
        </p:txBody>
      </p:sp>
    </p:spTree>
    <p:extLst>
      <p:ext uri="{BB962C8B-B14F-4D97-AF65-F5344CB8AC3E}">
        <p14:creationId xmlns:p14="http://schemas.microsoft.com/office/powerpoint/2010/main" val="2176547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28988-E818-BA72-C330-0A8CDA61D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03C32F-5447-5E18-6EB0-656380430127}"/>
              </a:ext>
            </a:extLst>
          </p:cNvPr>
          <p:cNvSpPr txBox="1"/>
          <p:nvPr/>
        </p:nvSpPr>
        <p:spPr>
          <a:xfrm>
            <a:off x="302260" y="305107"/>
            <a:ext cx="3996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5D1569-FE26-60F8-BA7C-063605C6CF07}"/>
              </a:ext>
            </a:extLst>
          </p:cNvPr>
          <p:cNvSpPr txBox="1"/>
          <p:nvPr/>
        </p:nvSpPr>
        <p:spPr>
          <a:xfrm>
            <a:off x="819925" y="1160145"/>
            <a:ext cx="1007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Accuracy: </a:t>
            </a:r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98.8%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(better than GAGE 94.1%, 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CFGExplainer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90%)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ROUGE-L &amp; 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BERTScore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Higher semantic alignment with real explanations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85FE29-9545-A375-7950-474401299EF9}"/>
              </a:ext>
            </a:extLst>
          </p:cNvPr>
          <p:cNvSpPr txBox="1"/>
          <p:nvPr/>
        </p:nvSpPr>
        <p:spPr>
          <a:xfrm>
            <a:off x="9326880" y="212775"/>
            <a:ext cx="25628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en-CA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GPT</a:t>
            </a:r>
            <a:endParaRPr lang="en-C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258215-CE76-B102-0569-6D4D2CF19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567" y="2353736"/>
            <a:ext cx="6411521" cy="1917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683963-EE1D-6AB8-A99A-6584B6291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903" y="4112065"/>
            <a:ext cx="7490526" cy="253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53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D8B63-4F7F-B92E-3FEF-242859449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545C296-94B8-0CD6-355D-F72A934B5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66CD-51FC-4BC9-A707-201BAC10A873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 descr="A close-up of a document&#10;&#10;AI-generated content may be incorrect.">
            <a:extLst>
              <a:ext uri="{FF2B5EF4-FFF2-40B4-BE49-F238E27FC236}">
                <a16:creationId xmlns:a16="http://schemas.microsoft.com/office/drawing/2014/main" id="{73A93EC8-ED62-2E7D-56A4-2D2A930D3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14"/>
          <a:stretch/>
        </p:blipFill>
        <p:spPr>
          <a:xfrm>
            <a:off x="5647410" y="1984170"/>
            <a:ext cx="6087469" cy="3962401"/>
          </a:xfrm>
          <a:prstGeom prst="rect">
            <a:avLst/>
          </a:prstGeom>
        </p:spPr>
      </p:pic>
      <p:pic>
        <p:nvPicPr>
          <p:cNvPr id="16" name="Picture 15" descr="A close-up of a document&#10;&#10;AI-generated content may be incorrect.">
            <a:extLst>
              <a:ext uri="{FF2B5EF4-FFF2-40B4-BE49-F238E27FC236}">
                <a16:creationId xmlns:a16="http://schemas.microsoft.com/office/drawing/2014/main" id="{AE527BD3-6FD7-4457-A734-C61DF9D3C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55"/>
          <a:stretch/>
        </p:blipFill>
        <p:spPr>
          <a:xfrm>
            <a:off x="313329" y="2538975"/>
            <a:ext cx="5289187" cy="41825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FF4FBEA-5D85-BBF4-B013-8519DADAA075}"/>
              </a:ext>
            </a:extLst>
          </p:cNvPr>
          <p:cNvSpPr/>
          <p:nvPr/>
        </p:nvSpPr>
        <p:spPr>
          <a:xfrm>
            <a:off x="2438400" y="4091935"/>
            <a:ext cx="2946400" cy="406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0328B9-29B5-CB76-51D4-EAD0B1548AE1}"/>
              </a:ext>
            </a:extLst>
          </p:cNvPr>
          <p:cNvSpPr/>
          <p:nvPr/>
        </p:nvSpPr>
        <p:spPr>
          <a:xfrm>
            <a:off x="6333459" y="4136544"/>
            <a:ext cx="2946400" cy="406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24AE0A-6DE2-3BED-6106-4F227505224F}"/>
              </a:ext>
            </a:extLst>
          </p:cNvPr>
          <p:cNvSpPr/>
          <p:nvPr/>
        </p:nvSpPr>
        <p:spPr>
          <a:xfrm>
            <a:off x="8128000" y="5160873"/>
            <a:ext cx="1625600" cy="406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4D30B-86A6-20C8-17C9-42DCA9D484BA}"/>
              </a:ext>
            </a:extLst>
          </p:cNvPr>
          <p:cNvSpPr txBox="1"/>
          <p:nvPr/>
        </p:nvSpPr>
        <p:spPr>
          <a:xfrm>
            <a:off x="302260" y="305107"/>
            <a:ext cx="3996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6E7574-F630-C8DF-315A-ADF8CEFDDF40}"/>
              </a:ext>
            </a:extLst>
          </p:cNvPr>
          <p:cNvSpPr txBox="1"/>
          <p:nvPr/>
        </p:nvSpPr>
        <p:spPr>
          <a:xfrm>
            <a:off x="819925" y="1160145"/>
            <a:ext cx="100787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Firseria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ransomware → MalGPT correctly described persistence, registry edits, evasion</a:t>
            </a:r>
          </a:p>
        </p:txBody>
      </p:sp>
    </p:spTree>
    <p:extLst>
      <p:ext uri="{BB962C8B-B14F-4D97-AF65-F5344CB8AC3E}">
        <p14:creationId xmlns:p14="http://schemas.microsoft.com/office/powerpoint/2010/main" val="650050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A9C19-C7A5-315B-0D7F-37DFE640B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758D778-2AEE-B3AD-4A37-2385A7D95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66CD-51FC-4BC9-A707-201BAC10A873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 descr="A close-up of a document&#10;&#10;AI-generated content may be incorrect.">
            <a:extLst>
              <a:ext uri="{FF2B5EF4-FFF2-40B4-BE49-F238E27FC236}">
                <a16:creationId xmlns:a16="http://schemas.microsoft.com/office/drawing/2014/main" id="{D23B5AEC-FBCD-0A50-AEB1-AB76635EB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14"/>
          <a:stretch/>
        </p:blipFill>
        <p:spPr>
          <a:xfrm>
            <a:off x="5647409" y="1782284"/>
            <a:ext cx="8740979" cy="5689600"/>
          </a:xfrm>
          <a:prstGeom prst="rect">
            <a:avLst/>
          </a:prstGeom>
        </p:spPr>
      </p:pic>
      <p:pic>
        <p:nvPicPr>
          <p:cNvPr id="16" name="Picture 15" descr="A close-up of a document&#10;&#10;AI-generated content may be incorrect.">
            <a:extLst>
              <a:ext uri="{FF2B5EF4-FFF2-40B4-BE49-F238E27FC236}">
                <a16:creationId xmlns:a16="http://schemas.microsoft.com/office/drawing/2014/main" id="{87DB51B9-667C-971B-04DB-FC0FAB5D2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55"/>
          <a:stretch/>
        </p:blipFill>
        <p:spPr>
          <a:xfrm>
            <a:off x="-1930399" y="2538975"/>
            <a:ext cx="7532916" cy="595676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F42A703-8C9C-3DAF-4D2E-F9F1C01D7A1E}"/>
              </a:ext>
            </a:extLst>
          </p:cNvPr>
          <p:cNvSpPr/>
          <p:nvPr/>
        </p:nvSpPr>
        <p:spPr>
          <a:xfrm>
            <a:off x="1117600" y="4851401"/>
            <a:ext cx="4165600" cy="406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6C980F-CFD9-36B7-B50F-0ADB15D8CB5E}"/>
              </a:ext>
            </a:extLst>
          </p:cNvPr>
          <p:cNvSpPr/>
          <p:nvPr/>
        </p:nvSpPr>
        <p:spPr>
          <a:xfrm>
            <a:off x="6604000" y="5055900"/>
            <a:ext cx="4267200" cy="406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A18E61-3E03-8B50-9FB4-7DA4CD55BFC7}"/>
              </a:ext>
            </a:extLst>
          </p:cNvPr>
          <p:cNvSpPr/>
          <p:nvPr/>
        </p:nvSpPr>
        <p:spPr>
          <a:xfrm>
            <a:off x="9014725" y="6430337"/>
            <a:ext cx="2612568" cy="406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2FE1E3-6081-0E1D-7BE7-3F8002EBBF93}"/>
              </a:ext>
            </a:extLst>
          </p:cNvPr>
          <p:cNvSpPr txBox="1"/>
          <p:nvPr/>
        </p:nvSpPr>
        <p:spPr>
          <a:xfrm>
            <a:off x="302260" y="305107"/>
            <a:ext cx="3996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C36072-7A9E-7850-E3C4-2B23A5507296}"/>
              </a:ext>
            </a:extLst>
          </p:cNvPr>
          <p:cNvSpPr txBox="1"/>
          <p:nvPr/>
        </p:nvSpPr>
        <p:spPr>
          <a:xfrm>
            <a:off x="819925" y="1160145"/>
            <a:ext cx="100787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Firseria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ransomware → MalGPT correctly described persistence, registry edits, evasion</a:t>
            </a:r>
          </a:p>
        </p:txBody>
      </p:sp>
    </p:spTree>
    <p:extLst>
      <p:ext uri="{BB962C8B-B14F-4D97-AF65-F5344CB8AC3E}">
        <p14:creationId xmlns:p14="http://schemas.microsoft.com/office/powerpoint/2010/main" val="2211853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BF090-BE82-ACAA-E925-1FFD02CA9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09A15C-2CD1-D357-2FC7-F120DA9D5221}"/>
              </a:ext>
            </a:extLst>
          </p:cNvPr>
          <p:cNvSpPr txBox="1"/>
          <p:nvPr/>
        </p:nvSpPr>
        <p:spPr>
          <a:xfrm>
            <a:off x="751840" y="397441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1A8E60-6936-EE63-8F07-3FCBD093F3DC}"/>
              </a:ext>
            </a:extLst>
          </p:cNvPr>
          <p:cNvSpPr txBox="1"/>
          <p:nvPr/>
        </p:nvSpPr>
        <p:spPr>
          <a:xfrm>
            <a:off x="1036320" y="1426071"/>
            <a:ext cx="6096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2EF53C-8405-098E-FEBD-81C9C085FF85}"/>
              </a:ext>
            </a:extLst>
          </p:cNvPr>
          <p:cNvSpPr txBox="1"/>
          <p:nvPr/>
        </p:nvSpPr>
        <p:spPr>
          <a:xfrm>
            <a:off x="9326880" y="212775"/>
            <a:ext cx="25628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en-CA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GPT</a:t>
            </a:r>
            <a:endParaRPr lang="en-C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043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E6EC4-E397-BC1D-4B31-D53B3BC0C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E512895-D9C9-336A-71AC-DED90839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66CD-51FC-4BC9-A707-201BAC10A873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 descr="A close-up of a document&#10;&#10;AI-generated content may be incorrect.">
            <a:extLst>
              <a:ext uri="{FF2B5EF4-FFF2-40B4-BE49-F238E27FC236}">
                <a16:creationId xmlns:a16="http://schemas.microsoft.com/office/drawing/2014/main" id="{EC7E5F50-5E81-87D1-5073-DCFEBCD7C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14"/>
          <a:stretch/>
        </p:blipFill>
        <p:spPr>
          <a:xfrm>
            <a:off x="5647410" y="1889166"/>
            <a:ext cx="6087469" cy="3962401"/>
          </a:xfrm>
          <a:prstGeom prst="rect">
            <a:avLst/>
          </a:prstGeom>
        </p:spPr>
      </p:pic>
      <p:pic>
        <p:nvPicPr>
          <p:cNvPr id="16" name="Picture 15" descr="A close-up of a document&#10;&#10;AI-generated content may be incorrect.">
            <a:extLst>
              <a:ext uri="{FF2B5EF4-FFF2-40B4-BE49-F238E27FC236}">
                <a16:creationId xmlns:a16="http://schemas.microsoft.com/office/drawing/2014/main" id="{99CC30E8-2278-22A8-C86A-7440A64B3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55"/>
          <a:stretch/>
        </p:blipFill>
        <p:spPr>
          <a:xfrm>
            <a:off x="313329" y="2538975"/>
            <a:ext cx="5289187" cy="41825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82030D4-18F2-D6F2-CF1C-B534A506B7E1}"/>
              </a:ext>
            </a:extLst>
          </p:cNvPr>
          <p:cNvSpPr/>
          <p:nvPr/>
        </p:nvSpPr>
        <p:spPr>
          <a:xfrm>
            <a:off x="2438400" y="4091935"/>
            <a:ext cx="2946400" cy="406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B12EF0-9A10-DE66-F065-89E168B87E0E}"/>
              </a:ext>
            </a:extLst>
          </p:cNvPr>
          <p:cNvSpPr/>
          <p:nvPr/>
        </p:nvSpPr>
        <p:spPr>
          <a:xfrm>
            <a:off x="6333459" y="4041540"/>
            <a:ext cx="2946400" cy="406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8325AC-90F5-255E-68FF-DE3A9D2D1079}"/>
              </a:ext>
            </a:extLst>
          </p:cNvPr>
          <p:cNvSpPr/>
          <p:nvPr/>
        </p:nvSpPr>
        <p:spPr>
          <a:xfrm>
            <a:off x="8128000" y="5065869"/>
            <a:ext cx="1625600" cy="406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0C4EED-0EBA-C21E-D224-31C5E9B48051}"/>
              </a:ext>
            </a:extLst>
          </p:cNvPr>
          <p:cNvSpPr txBox="1"/>
          <p:nvPr/>
        </p:nvSpPr>
        <p:spPr>
          <a:xfrm>
            <a:off x="302260" y="305107"/>
            <a:ext cx="3996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06787F-9A05-2D0D-C6D3-625C244F26F1}"/>
              </a:ext>
            </a:extLst>
          </p:cNvPr>
          <p:cNvSpPr txBox="1"/>
          <p:nvPr/>
        </p:nvSpPr>
        <p:spPr>
          <a:xfrm>
            <a:off x="819925" y="1160145"/>
            <a:ext cx="100787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Firseria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ransomware → MalGPT correctly described persistence, registry edits, evasion</a:t>
            </a:r>
          </a:p>
        </p:txBody>
      </p:sp>
    </p:spTree>
    <p:extLst>
      <p:ext uri="{BB962C8B-B14F-4D97-AF65-F5344CB8AC3E}">
        <p14:creationId xmlns:p14="http://schemas.microsoft.com/office/powerpoint/2010/main" val="952400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07370-348A-4083-72DC-84983E5D7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A9DDB5-B3C9-1B62-BE1D-9BDF61E0467C}"/>
              </a:ext>
            </a:extLst>
          </p:cNvPr>
          <p:cNvSpPr txBox="1"/>
          <p:nvPr/>
        </p:nvSpPr>
        <p:spPr>
          <a:xfrm>
            <a:off x="302260" y="305107"/>
            <a:ext cx="3996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4BB512-C791-6B38-DC04-0247849A6EF1}"/>
              </a:ext>
            </a:extLst>
          </p:cNvPr>
          <p:cNvSpPr txBox="1"/>
          <p:nvPr/>
        </p:nvSpPr>
        <p:spPr>
          <a:xfrm>
            <a:off x="819925" y="1160145"/>
            <a:ext cx="1007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Occasional hallucinations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dependency (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VirusTotal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reports, limited malware families)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136C57-8FF9-C8CD-D643-65EB26A6E1F8}"/>
              </a:ext>
            </a:extLst>
          </p:cNvPr>
          <p:cNvSpPr txBox="1"/>
          <p:nvPr/>
        </p:nvSpPr>
        <p:spPr>
          <a:xfrm>
            <a:off x="9326880" y="212775"/>
            <a:ext cx="25628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en-CA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GPT</a:t>
            </a:r>
            <a:endParaRPr lang="en-C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DBFD68-38AC-282B-3FCF-921B92E7D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446071"/>
            <a:ext cx="71628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59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7BB2E-8141-214E-35B9-649F24491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C612D1-14FB-606F-903E-A6A565399EE5}"/>
              </a:ext>
            </a:extLst>
          </p:cNvPr>
          <p:cNvSpPr txBox="1"/>
          <p:nvPr/>
        </p:nvSpPr>
        <p:spPr>
          <a:xfrm>
            <a:off x="302260" y="305107"/>
            <a:ext cx="3996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781BE-4B60-B53B-F3BF-D6183FA9C52E}"/>
              </a:ext>
            </a:extLst>
          </p:cNvPr>
          <p:cNvSpPr txBox="1"/>
          <p:nvPr/>
        </p:nvSpPr>
        <p:spPr>
          <a:xfrm>
            <a:off x="819925" y="1160145"/>
            <a:ext cx="1007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Occasional hallucinations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dependency (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VirusTotal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reports, limited malware families)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E3ECCF-6C25-1B85-B742-F1F6DC12F3BF}"/>
              </a:ext>
            </a:extLst>
          </p:cNvPr>
          <p:cNvSpPr txBox="1"/>
          <p:nvPr/>
        </p:nvSpPr>
        <p:spPr>
          <a:xfrm>
            <a:off x="9326880" y="212775"/>
            <a:ext cx="25628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en-CA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GPT</a:t>
            </a:r>
            <a:endParaRPr lang="en-C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73F946-FF25-171E-1422-1471AE5F3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7" y="2175808"/>
            <a:ext cx="12653707" cy="70672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861CC06-0E54-29B3-30ED-983D8DA17219}"/>
              </a:ext>
            </a:extLst>
          </p:cNvPr>
          <p:cNvSpPr/>
          <p:nvPr/>
        </p:nvSpPr>
        <p:spPr>
          <a:xfrm>
            <a:off x="692678" y="2628375"/>
            <a:ext cx="4508713" cy="56309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1C73824C-BB85-025E-7B28-E3CE14B8C525}"/>
              </a:ext>
            </a:extLst>
          </p:cNvPr>
          <p:cNvSpPr/>
          <p:nvPr/>
        </p:nvSpPr>
        <p:spPr>
          <a:xfrm rot="18976939">
            <a:off x="4848777" y="1398681"/>
            <a:ext cx="1876301" cy="100677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CE7F5FDC-C4EC-64F4-0B8D-A021286FC228}"/>
              </a:ext>
            </a:extLst>
          </p:cNvPr>
          <p:cNvSpPr/>
          <p:nvPr/>
        </p:nvSpPr>
        <p:spPr>
          <a:xfrm rot="13833154">
            <a:off x="-180909" y="1430779"/>
            <a:ext cx="1876301" cy="100677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86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B16C5-4C82-2EF6-DD43-EC18F5208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22D2C9-006E-7F9F-D255-755F50D7A47F}"/>
              </a:ext>
            </a:extLst>
          </p:cNvPr>
          <p:cNvSpPr txBox="1"/>
          <p:nvPr/>
        </p:nvSpPr>
        <p:spPr>
          <a:xfrm>
            <a:off x="934720" y="1219200"/>
            <a:ext cx="2055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7075F4-E354-3B14-9CC4-892AF150B059}"/>
              </a:ext>
            </a:extLst>
          </p:cNvPr>
          <p:cNvSpPr txBox="1"/>
          <p:nvPr/>
        </p:nvSpPr>
        <p:spPr>
          <a:xfrm>
            <a:off x="1544320" y="2070854"/>
            <a:ext cx="1007872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framework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to explain malware binaries in natural language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Combines 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multi-modal features + CHAiN + GPT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Outperforms existing explainers in detection + explanation 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MalGPT model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 architecture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dataset with natural language explanations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Larger, more diverse malware datasets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 to apps, IoT malware, network viruses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hallucinations in explanations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EBD6DF-5C5E-D54E-4071-93234ABDD092}"/>
              </a:ext>
            </a:extLst>
          </p:cNvPr>
          <p:cNvSpPr txBox="1"/>
          <p:nvPr/>
        </p:nvSpPr>
        <p:spPr>
          <a:xfrm>
            <a:off x="9326880" y="212775"/>
            <a:ext cx="25628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en-CA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GPT</a:t>
            </a:r>
            <a:endParaRPr lang="en-C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420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79FF6-D07C-57C3-9B37-5650D8211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1C173E-95DC-E91B-E93B-30A271282C14}"/>
              </a:ext>
            </a:extLst>
          </p:cNvPr>
          <p:cNvSpPr txBox="1"/>
          <p:nvPr/>
        </p:nvSpPr>
        <p:spPr>
          <a:xfrm>
            <a:off x="1789743" y="1859340"/>
            <a:ext cx="26597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  <a:p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Question?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FEAAC3-12D1-57D9-8E22-9BAEB67CEDEC}"/>
              </a:ext>
            </a:extLst>
          </p:cNvPr>
          <p:cNvSpPr txBox="1"/>
          <p:nvPr/>
        </p:nvSpPr>
        <p:spPr>
          <a:xfrm>
            <a:off x="9326880" y="212775"/>
            <a:ext cx="25628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en-CA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GPT</a:t>
            </a:r>
            <a:endParaRPr lang="en-C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303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2A7CB-2448-45F0-9B92-2B8E00167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460AB7-23A7-569A-F934-ECA4C0DDDCC3}"/>
              </a:ext>
            </a:extLst>
          </p:cNvPr>
          <p:cNvSpPr txBox="1"/>
          <p:nvPr/>
        </p:nvSpPr>
        <p:spPr>
          <a:xfrm>
            <a:off x="339214" y="397441"/>
            <a:ext cx="2410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B97903-316D-1D5D-3EF4-41CED840518E}"/>
              </a:ext>
            </a:extLst>
          </p:cNvPr>
          <p:cNvSpPr txBox="1"/>
          <p:nvPr/>
        </p:nvSpPr>
        <p:spPr>
          <a:xfrm>
            <a:off x="873760" y="1237734"/>
            <a:ext cx="101193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Malware detection with DL models → high accuracy but 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black-box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XAI (LIME, SHAP) works for text/images → fails for binaries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Analysts + decision makers need 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human-readable explanations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motivation: Traditional models show 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 ≠ understanding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→ Build a framework that 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detects + explains malware binaries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27FF29-3063-A48B-7877-B8614852E0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850" r="22440"/>
          <a:stretch>
            <a:fillRect/>
          </a:stretch>
        </p:blipFill>
        <p:spPr>
          <a:xfrm>
            <a:off x="10485120" y="0"/>
            <a:ext cx="1706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89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D6D4C-28A0-7B27-185D-E3E94C5E9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041D9D-8FCB-7901-9189-93F3D2ED10E0}"/>
              </a:ext>
            </a:extLst>
          </p:cNvPr>
          <p:cNvSpPr txBox="1"/>
          <p:nvPr/>
        </p:nvSpPr>
        <p:spPr>
          <a:xfrm>
            <a:off x="339214" y="397441"/>
            <a:ext cx="2001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596CC2-C135-701F-CBD8-76740677FD3A}"/>
              </a:ext>
            </a:extLst>
          </p:cNvPr>
          <p:cNvSpPr txBox="1"/>
          <p:nvPr/>
        </p:nvSpPr>
        <p:spPr>
          <a:xfrm>
            <a:off x="9326880" y="212775"/>
            <a:ext cx="25628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en-CA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GPT</a:t>
            </a:r>
            <a:endParaRPr lang="en-C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DAD4D2-9D68-D8F8-048A-B5F1C8AC0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726" y="982217"/>
            <a:ext cx="6134670" cy="50266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EBA8DF-8C91-A07C-1FD7-84A2237E2B68}"/>
              </a:ext>
            </a:extLst>
          </p:cNvPr>
          <p:cNvSpPr txBox="1"/>
          <p:nvPr/>
        </p:nvSpPr>
        <p:spPr>
          <a:xfrm>
            <a:off x="237506" y="6322059"/>
            <a:ext cx="120415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0" i="0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M. Saqib, S. Mahdavifar, </a:t>
            </a:r>
            <a:r>
              <a:rPr lang="en-CA" sz="120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C. M. Fung, </a:t>
            </a:r>
            <a:r>
              <a:rPr lang="en-CA" sz="12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P. Charland. </a:t>
            </a:r>
            <a:r>
              <a:rPr lang="en-CA" sz="1200" b="0" i="0" u="none" strike="noStrike" dirty="0">
                <a:solidFill>
                  <a:srgbClr val="286E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 comprehensive analysis of explainable AI for malware hunting</a:t>
            </a:r>
            <a:r>
              <a:rPr lang="en-CA" sz="12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CA" sz="1200" b="0" i="1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ACM Computing Surveys (</a:t>
            </a:r>
            <a:r>
              <a:rPr lang="en-CA" sz="1200" b="1" i="1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CSUR</a:t>
            </a:r>
            <a:r>
              <a:rPr lang="en-CA" sz="1200" b="0" i="1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CA" sz="12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56(12.314):1-40, October 2024.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BEABE4-4786-C6F8-332A-3482B3E63CAF}"/>
              </a:ext>
            </a:extLst>
          </p:cNvPr>
          <p:cNvSpPr txBox="1"/>
          <p:nvPr/>
        </p:nvSpPr>
        <p:spPr>
          <a:xfrm>
            <a:off x="7720908" y="1295360"/>
            <a:ext cx="36522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Levels of Communication in </a:t>
            </a:r>
            <a:r>
              <a:rPr lang="en-C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CA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 for Malware Analysis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11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C66E7-1859-5F73-7AA4-0E84B5BA9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F2BE84-B125-B344-EFD5-0E7FD4483422}"/>
              </a:ext>
            </a:extLst>
          </p:cNvPr>
          <p:cNvSpPr txBox="1"/>
          <p:nvPr/>
        </p:nvSpPr>
        <p:spPr>
          <a:xfrm>
            <a:off x="339214" y="397441"/>
            <a:ext cx="2001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C6664F-2507-B6E7-EE26-7146578146ED}"/>
              </a:ext>
            </a:extLst>
          </p:cNvPr>
          <p:cNvSpPr txBox="1"/>
          <p:nvPr/>
        </p:nvSpPr>
        <p:spPr>
          <a:xfrm>
            <a:off x="9326880" y="212775"/>
            <a:ext cx="25628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en-CA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GPT</a:t>
            </a:r>
            <a:endParaRPr lang="en-C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9279A4-E03C-6924-A79A-971439F63B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6935"/>
          <a:stretch>
            <a:fillRect/>
          </a:stretch>
        </p:blipFill>
        <p:spPr>
          <a:xfrm>
            <a:off x="463962" y="2901166"/>
            <a:ext cx="8240652" cy="29078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85BA06-C70F-306E-095F-DB7928D899BC}"/>
              </a:ext>
            </a:extLst>
          </p:cNvPr>
          <p:cNvSpPr txBox="1"/>
          <p:nvPr/>
        </p:nvSpPr>
        <p:spPr>
          <a:xfrm>
            <a:off x="237506" y="6322059"/>
            <a:ext cx="120415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0" i="0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M. Saqib, S. Mahdavifar, </a:t>
            </a:r>
            <a:r>
              <a:rPr lang="en-CA" sz="120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C. M. Fung, </a:t>
            </a:r>
            <a:r>
              <a:rPr lang="en-CA" sz="12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P. Charland. </a:t>
            </a:r>
            <a:r>
              <a:rPr lang="en-CA" sz="1200" b="0" i="0" u="none" strike="noStrike" dirty="0">
                <a:solidFill>
                  <a:srgbClr val="286E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 comprehensive analysis of explainable AI for malware hunting</a:t>
            </a:r>
            <a:r>
              <a:rPr lang="en-CA" sz="12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CA" sz="1200" b="0" i="1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ACM Computing Surveys (</a:t>
            </a:r>
            <a:r>
              <a:rPr lang="en-CA" sz="1200" b="1" i="1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CSUR</a:t>
            </a:r>
            <a:r>
              <a:rPr lang="en-CA" sz="1200" b="0" i="1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CA" sz="12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56(12.314):1-40, October 2024.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E2C0C3-9A18-59E2-0FC8-E73563322106}"/>
              </a:ext>
            </a:extLst>
          </p:cNvPr>
          <p:cNvSpPr txBox="1"/>
          <p:nvPr/>
        </p:nvSpPr>
        <p:spPr>
          <a:xfrm>
            <a:off x="5593278" y="1295360"/>
            <a:ext cx="5779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Levels of Communication in </a:t>
            </a:r>
            <a:r>
              <a:rPr lang="en-C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CA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 for Malware Analysis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39CA8C-3EE3-B1AF-A216-84658780CE84}"/>
              </a:ext>
            </a:extLst>
          </p:cNvPr>
          <p:cNvSpPr txBox="1"/>
          <p:nvPr/>
        </p:nvSpPr>
        <p:spPr>
          <a:xfrm>
            <a:off x="7042068" y="1664692"/>
            <a:ext cx="50549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 0 – Visualization &amp; Patterns (Lowest Abstraction)</a:t>
            </a:r>
          </a:p>
          <a:p>
            <a:pPr algn="l"/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Examples: heatmaps, trees, rule visualizations.</a:t>
            </a:r>
          </a:p>
          <a:p>
            <a:pPr algn="l"/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 directly meaningful to security experts but show overall model behavior.</a:t>
            </a:r>
          </a:p>
          <a:p>
            <a:pPr algn="l"/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Useful for </a:t>
            </a:r>
            <a:r>
              <a:rPr lang="en-CA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analysts / entry-level security staff</a:t>
            </a:r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to spot anomalies or patterns.</a:t>
            </a:r>
          </a:p>
        </p:txBody>
      </p:sp>
    </p:spTree>
    <p:extLst>
      <p:ext uri="{BB962C8B-B14F-4D97-AF65-F5344CB8AC3E}">
        <p14:creationId xmlns:p14="http://schemas.microsoft.com/office/powerpoint/2010/main" val="2264315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CC01B-F757-242F-4B24-70FD2357A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3C36A5-00CC-90A4-F91D-8E8B66B250A6}"/>
              </a:ext>
            </a:extLst>
          </p:cNvPr>
          <p:cNvSpPr txBox="1"/>
          <p:nvPr/>
        </p:nvSpPr>
        <p:spPr>
          <a:xfrm>
            <a:off x="339214" y="397441"/>
            <a:ext cx="2001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42ED63-0156-12C5-F41C-5961F28978AB}"/>
              </a:ext>
            </a:extLst>
          </p:cNvPr>
          <p:cNvSpPr txBox="1"/>
          <p:nvPr/>
        </p:nvSpPr>
        <p:spPr>
          <a:xfrm>
            <a:off x="9326880" y="212775"/>
            <a:ext cx="25628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en-CA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GPT</a:t>
            </a:r>
            <a:endParaRPr lang="en-C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441922-5E22-860F-18D8-99A5263E4C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44" t="42332" r="144" b="36916"/>
          <a:stretch>
            <a:fillRect/>
          </a:stretch>
        </p:blipFill>
        <p:spPr>
          <a:xfrm>
            <a:off x="463962" y="3669475"/>
            <a:ext cx="8240652" cy="14012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7436D6-7742-90C6-360B-80EC75DBD425}"/>
              </a:ext>
            </a:extLst>
          </p:cNvPr>
          <p:cNvSpPr txBox="1"/>
          <p:nvPr/>
        </p:nvSpPr>
        <p:spPr>
          <a:xfrm>
            <a:off x="237506" y="6322059"/>
            <a:ext cx="120415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0" i="0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M. Saqib, S. Mahdavifar, </a:t>
            </a:r>
            <a:r>
              <a:rPr lang="en-CA" sz="120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C. M. Fung, </a:t>
            </a:r>
            <a:r>
              <a:rPr lang="en-CA" sz="12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P. Charland. </a:t>
            </a:r>
            <a:r>
              <a:rPr lang="en-CA" sz="1200" b="0" i="0" u="none" strike="noStrike" dirty="0">
                <a:solidFill>
                  <a:srgbClr val="286E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 comprehensive analysis of explainable AI for malware hunting</a:t>
            </a:r>
            <a:r>
              <a:rPr lang="en-CA" sz="12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CA" sz="1200" b="0" i="1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ACM Computing Surveys (</a:t>
            </a:r>
            <a:r>
              <a:rPr lang="en-CA" sz="1200" b="1" i="1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CSUR</a:t>
            </a:r>
            <a:r>
              <a:rPr lang="en-CA" sz="1200" b="0" i="1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CA" sz="12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56(12.314):1-40, October 2024.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7E7D8D-205F-DFBD-511A-B224DE933CCA}"/>
              </a:ext>
            </a:extLst>
          </p:cNvPr>
          <p:cNvSpPr txBox="1"/>
          <p:nvPr/>
        </p:nvSpPr>
        <p:spPr>
          <a:xfrm>
            <a:off x="5593278" y="1295360"/>
            <a:ext cx="5779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Levels of Communication in </a:t>
            </a:r>
            <a:r>
              <a:rPr lang="en-C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CA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 for Malware Analysis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301671-A355-9AF0-F3A8-8F7A2010F655}"/>
              </a:ext>
            </a:extLst>
          </p:cNvPr>
          <p:cNvSpPr txBox="1"/>
          <p:nvPr/>
        </p:nvSpPr>
        <p:spPr>
          <a:xfrm>
            <a:off x="6258296" y="1941764"/>
            <a:ext cx="5486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 1 – Static Features (Basic Indicators)</a:t>
            </a:r>
          </a:p>
          <a:p>
            <a:pPr algn="l"/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Based on </a:t>
            </a:r>
            <a:r>
              <a:rPr lang="en-CA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static properties</a:t>
            </a:r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LIME/SHAP, entropy, PE headers.</a:t>
            </a:r>
          </a:p>
          <a:p>
            <a:pPr algn="l"/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Tells if a file looks suspicious.</a:t>
            </a:r>
          </a:p>
          <a:p>
            <a:pPr algn="l"/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Helps in </a:t>
            </a:r>
            <a:r>
              <a:rPr lang="en-CA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initial threat assessment</a:t>
            </a:r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CA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tool configuration</a:t>
            </a:r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Stakeholders: </a:t>
            </a:r>
            <a:r>
              <a:rPr lang="en-CA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security admins, malware analysts</a:t>
            </a:r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(early incident response).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6C29EC-4072-C20D-CB13-75E9C3C42EC2}"/>
              </a:ext>
            </a:extLst>
          </p:cNvPr>
          <p:cNvSpPr txBox="1"/>
          <p:nvPr/>
        </p:nvSpPr>
        <p:spPr>
          <a:xfrm>
            <a:off x="6258296" y="1633951"/>
            <a:ext cx="50549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1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 0 – Visualization &amp; Patterns (Lowest Abstraction)</a:t>
            </a:r>
          </a:p>
        </p:txBody>
      </p:sp>
    </p:spTree>
    <p:extLst>
      <p:ext uri="{BB962C8B-B14F-4D97-AF65-F5344CB8AC3E}">
        <p14:creationId xmlns:p14="http://schemas.microsoft.com/office/powerpoint/2010/main" val="2197797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23279-55C9-3971-3129-2610A5557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CA21AB-53E2-5C63-A427-50F2427D7BB2}"/>
              </a:ext>
            </a:extLst>
          </p:cNvPr>
          <p:cNvSpPr txBox="1"/>
          <p:nvPr/>
        </p:nvSpPr>
        <p:spPr>
          <a:xfrm>
            <a:off x="339214" y="397441"/>
            <a:ext cx="2001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1144E3-6210-9563-C247-673C42897E1B}"/>
              </a:ext>
            </a:extLst>
          </p:cNvPr>
          <p:cNvSpPr txBox="1"/>
          <p:nvPr/>
        </p:nvSpPr>
        <p:spPr>
          <a:xfrm>
            <a:off x="9326880" y="212775"/>
            <a:ext cx="25628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en-CA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GPT</a:t>
            </a:r>
            <a:endParaRPr lang="en-C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3FDDB3-33BF-782B-04FF-44A2DA6B3E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985" t="60717" r="985" b="12551"/>
          <a:stretch>
            <a:fillRect/>
          </a:stretch>
        </p:blipFill>
        <p:spPr>
          <a:xfrm>
            <a:off x="463962" y="3669475"/>
            <a:ext cx="8240652" cy="1805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B3E325-1B4E-140B-31B4-EAF7437C242F}"/>
              </a:ext>
            </a:extLst>
          </p:cNvPr>
          <p:cNvSpPr txBox="1"/>
          <p:nvPr/>
        </p:nvSpPr>
        <p:spPr>
          <a:xfrm>
            <a:off x="237506" y="6322059"/>
            <a:ext cx="120415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0" i="0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M. Saqib, S. Mahdavifar, </a:t>
            </a:r>
            <a:r>
              <a:rPr lang="en-CA" sz="120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C. M. Fung, </a:t>
            </a:r>
            <a:r>
              <a:rPr lang="en-CA" sz="12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P. Charland. </a:t>
            </a:r>
            <a:r>
              <a:rPr lang="en-CA" sz="1200" b="0" i="0" u="none" strike="noStrike" dirty="0">
                <a:solidFill>
                  <a:srgbClr val="286E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 comprehensive analysis of explainable AI for malware hunting</a:t>
            </a:r>
            <a:r>
              <a:rPr lang="en-CA" sz="12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CA" sz="1200" b="0" i="1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ACM Computing Surveys (</a:t>
            </a:r>
            <a:r>
              <a:rPr lang="en-CA" sz="1200" b="1" i="1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CSUR</a:t>
            </a:r>
            <a:r>
              <a:rPr lang="en-CA" sz="1200" b="0" i="1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CA" sz="12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56(12.314):1-40, October 2024.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0E20B0-6A24-B9CE-62B9-5E68A5396232}"/>
              </a:ext>
            </a:extLst>
          </p:cNvPr>
          <p:cNvSpPr txBox="1"/>
          <p:nvPr/>
        </p:nvSpPr>
        <p:spPr>
          <a:xfrm>
            <a:off x="5593278" y="1295360"/>
            <a:ext cx="5779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Levels of Communication in </a:t>
            </a:r>
            <a:r>
              <a:rPr lang="en-C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CA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 for Malware Analysis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7707A0-5535-1D89-53EF-E8E3C12DDF61}"/>
              </a:ext>
            </a:extLst>
          </p:cNvPr>
          <p:cNvSpPr txBox="1"/>
          <p:nvPr/>
        </p:nvSpPr>
        <p:spPr>
          <a:xfrm>
            <a:off x="6258296" y="1941764"/>
            <a:ext cx="5486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1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 1 – Static Features (Basic Indicators)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E774DE-E250-D121-12E1-EB1D123693C2}"/>
              </a:ext>
            </a:extLst>
          </p:cNvPr>
          <p:cNvSpPr txBox="1"/>
          <p:nvPr/>
        </p:nvSpPr>
        <p:spPr>
          <a:xfrm>
            <a:off x="6258296" y="1633951"/>
            <a:ext cx="50549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1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 0 – Visualization &amp; Patterns (Lowest Abstraction)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44D753-ECD5-7551-D004-7EB87DE470D1}"/>
              </a:ext>
            </a:extLst>
          </p:cNvPr>
          <p:cNvSpPr txBox="1"/>
          <p:nvPr/>
        </p:nvSpPr>
        <p:spPr>
          <a:xfrm>
            <a:off x="6258296" y="2218256"/>
            <a:ext cx="62107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 2 – Dynamic Features (Behavioral Clues)</a:t>
            </a:r>
          </a:p>
          <a:p>
            <a:pPr algn="l"/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Based on </a:t>
            </a:r>
            <a:r>
              <a:rPr lang="en-CA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runtime behavior</a:t>
            </a:r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API calls, system activity, network traffic.</a:t>
            </a:r>
          </a:p>
          <a:p>
            <a:pPr algn="l"/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Offers deeper insight into </a:t>
            </a:r>
            <a:r>
              <a:rPr lang="en-CA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malware is doing.</a:t>
            </a:r>
          </a:p>
          <a:p>
            <a:pPr algn="l"/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Supports </a:t>
            </a:r>
            <a:r>
              <a:rPr lang="en-CA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threat hunting</a:t>
            </a:r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CA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incident response</a:t>
            </a:r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Stakeholders: </a:t>
            </a:r>
            <a:r>
              <a:rPr lang="en-CA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network admins, incident responders</a:t>
            </a:r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0074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5EE08-07FB-FE1C-C7E6-C349A3EB3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335114-35CE-0CEB-5C05-2C34D17CB3A5}"/>
              </a:ext>
            </a:extLst>
          </p:cNvPr>
          <p:cNvSpPr txBox="1"/>
          <p:nvPr/>
        </p:nvSpPr>
        <p:spPr>
          <a:xfrm>
            <a:off x="339214" y="397441"/>
            <a:ext cx="2001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273B5-ABE8-F534-7580-3B79F9A908EF}"/>
              </a:ext>
            </a:extLst>
          </p:cNvPr>
          <p:cNvSpPr txBox="1"/>
          <p:nvPr/>
        </p:nvSpPr>
        <p:spPr>
          <a:xfrm>
            <a:off x="9326880" y="212775"/>
            <a:ext cx="25628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en-CA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GPT</a:t>
            </a:r>
            <a:endParaRPr lang="en-C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454542-9B77-CE99-7A7B-5D5F04D415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2" t="86530" r="-202" b="188"/>
          <a:stretch>
            <a:fillRect/>
          </a:stretch>
        </p:blipFill>
        <p:spPr>
          <a:xfrm>
            <a:off x="463962" y="4577683"/>
            <a:ext cx="8240652" cy="8968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84ADE8-2075-7056-8334-2E5A126C92AB}"/>
              </a:ext>
            </a:extLst>
          </p:cNvPr>
          <p:cNvSpPr txBox="1"/>
          <p:nvPr/>
        </p:nvSpPr>
        <p:spPr>
          <a:xfrm>
            <a:off x="237506" y="6322059"/>
            <a:ext cx="120415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0" i="0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M. Saqib, S. Mahdavifar, </a:t>
            </a:r>
            <a:r>
              <a:rPr lang="en-CA" sz="120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C. M. Fung, </a:t>
            </a:r>
            <a:r>
              <a:rPr lang="en-CA" sz="12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P. Charland. </a:t>
            </a:r>
            <a:r>
              <a:rPr lang="en-CA" sz="1200" b="0" i="0" u="none" strike="noStrike" dirty="0">
                <a:solidFill>
                  <a:srgbClr val="286E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 comprehensive analysis of explainable AI for malware hunting</a:t>
            </a:r>
            <a:r>
              <a:rPr lang="en-CA" sz="12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CA" sz="1200" b="0" i="1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ACM Computing Surveys (</a:t>
            </a:r>
            <a:r>
              <a:rPr lang="en-CA" sz="1200" b="1" i="1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CSUR</a:t>
            </a:r>
            <a:r>
              <a:rPr lang="en-CA" sz="1200" b="0" i="1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CA" sz="12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56(12.314):1-40, October 2024.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3B85C-B86D-F38D-EB49-5DBCA3F207D1}"/>
              </a:ext>
            </a:extLst>
          </p:cNvPr>
          <p:cNvSpPr txBox="1"/>
          <p:nvPr/>
        </p:nvSpPr>
        <p:spPr>
          <a:xfrm>
            <a:off x="5593278" y="1295360"/>
            <a:ext cx="5779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Levels of Communication in </a:t>
            </a:r>
            <a:r>
              <a:rPr lang="en-C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CA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 for Malware Analysis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F7FB13-862D-E42B-C40E-56C7D977BC5D}"/>
              </a:ext>
            </a:extLst>
          </p:cNvPr>
          <p:cNvSpPr txBox="1"/>
          <p:nvPr/>
        </p:nvSpPr>
        <p:spPr>
          <a:xfrm>
            <a:off x="6258296" y="1941764"/>
            <a:ext cx="5486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1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 1 – Static Features (Basic Indicators)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57E22C-E90C-67DA-0781-B1BE5A04B8D0}"/>
              </a:ext>
            </a:extLst>
          </p:cNvPr>
          <p:cNvSpPr txBox="1"/>
          <p:nvPr/>
        </p:nvSpPr>
        <p:spPr>
          <a:xfrm>
            <a:off x="6258296" y="1633951"/>
            <a:ext cx="50549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1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 0 – Visualization &amp; Patterns (Lowest Abstraction)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BADC4-1168-3C10-BBE2-5092D25884A1}"/>
              </a:ext>
            </a:extLst>
          </p:cNvPr>
          <p:cNvSpPr txBox="1"/>
          <p:nvPr/>
        </p:nvSpPr>
        <p:spPr>
          <a:xfrm>
            <a:off x="6258296" y="2218256"/>
            <a:ext cx="62107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1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 2 – Dynamic Features (Behavioral Clues)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4D0486-7BBC-B647-EFCB-4FC6E7E3B254}"/>
              </a:ext>
            </a:extLst>
          </p:cNvPr>
          <p:cNvSpPr txBox="1"/>
          <p:nvPr/>
        </p:nvSpPr>
        <p:spPr>
          <a:xfrm>
            <a:off x="6258296" y="2494751"/>
            <a:ext cx="62345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 3 – Reverse Engineering (Highest Abstraction &amp; Fidelity)</a:t>
            </a:r>
          </a:p>
          <a:p>
            <a:pPr algn="l"/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Focus on </a:t>
            </a:r>
            <a:r>
              <a:rPr lang="en-CA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code-level features</a:t>
            </a:r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subgraphs, assembly analysis</a:t>
            </a:r>
            <a:r>
              <a:rPr lang="en-CA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1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Provides deep understanding of malware’s operations and strategies.</a:t>
            </a:r>
          </a:p>
          <a:p>
            <a:pPr algn="l"/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Critical for </a:t>
            </a:r>
            <a:r>
              <a:rPr lang="en-CA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forensic analysts and advanced security researchers</a:t>
            </a:r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Enables drawing </a:t>
            </a:r>
            <a:r>
              <a:rPr lang="en-CA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final conclusions</a:t>
            </a:r>
            <a:r>
              <a:rPr lang="en-CA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about risks and attack mechanisms.</a:t>
            </a:r>
          </a:p>
        </p:txBody>
      </p:sp>
    </p:spTree>
    <p:extLst>
      <p:ext uri="{BB962C8B-B14F-4D97-AF65-F5344CB8AC3E}">
        <p14:creationId xmlns:p14="http://schemas.microsoft.com/office/powerpoint/2010/main" val="439553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3AE08-7087-C068-C704-9D734C56C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079D3E-8ED1-AFDD-1D0B-781D9CB9DD4E}"/>
              </a:ext>
            </a:extLst>
          </p:cNvPr>
          <p:cNvSpPr txBox="1"/>
          <p:nvPr/>
        </p:nvSpPr>
        <p:spPr>
          <a:xfrm>
            <a:off x="339214" y="397441"/>
            <a:ext cx="2001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AB426-787E-18E0-ED2F-1E5A16227C62}"/>
              </a:ext>
            </a:extLst>
          </p:cNvPr>
          <p:cNvSpPr txBox="1"/>
          <p:nvPr/>
        </p:nvSpPr>
        <p:spPr>
          <a:xfrm>
            <a:off x="9326880" y="212775"/>
            <a:ext cx="25628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en-CA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GPT</a:t>
            </a:r>
            <a:endParaRPr lang="en-C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075BE5-29A9-7980-9D07-362BE6F776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2" t="86530" r="-202" b="188"/>
          <a:stretch>
            <a:fillRect/>
          </a:stretch>
        </p:blipFill>
        <p:spPr>
          <a:xfrm>
            <a:off x="1070450" y="1789763"/>
            <a:ext cx="4844308" cy="5847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DFA5F6-DE90-DFB0-A505-B6D2B5AE59D4}"/>
              </a:ext>
            </a:extLst>
          </p:cNvPr>
          <p:cNvSpPr txBox="1"/>
          <p:nvPr/>
        </p:nvSpPr>
        <p:spPr>
          <a:xfrm>
            <a:off x="237506" y="6322059"/>
            <a:ext cx="120415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0" i="0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M. Saqib, S. Mahdavifar, </a:t>
            </a:r>
            <a:r>
              <a:rPr lang="en-CA" sz="120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C. M. Fung, </a:t>
            </a:r>
            <a:r>
              <a:rPr lang="en-CA" sz="12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P. Charland. </a:t>
            </a:r>
            <a:r>
              <a:rPr lang="en-CA" sz="1200" b="0" i="0" u="none" strike="noStrike" dirty="0">
                <a:solidFill>
                  <a:srgbClr val="286E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 comprehensive analysis of explainable AI for malware hunting</a:t>
            </a:r>
            <a:r>
              <a:rPr lang="en-CA" sz="12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CA" sz="1200" b="0" i="1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ACM Computing Surveys (</a:t>
            </a:r>
            <a:r>
              <a:rPr lang="en-CA" sz="1200" b="1" i="1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CSUR</a:t>
            </a:r>
            <a:r>
              <a:rPr lang="en-CA" sz="1200" b="0" i="1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CA" sz="1200" b="0" i="0" u="none" strike="noStrike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56(12.314):1-40, October 2024.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83C28F-0E59-992A-815E-1DC16ADAE439}"/>
              </a:ext>
            </a:extLst>
          </p:cNvPr>
          <p:cNvSpPr txBox="1"/>
          <p:nvPr/>
        </p:nvSpPr>
        <p:spPr>
          <a:xfrm>
            <a:off x="5593278" y="1295360"/>
            <a:ext cx="5779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Levels of Communication in </a:t>
            </a:r>
            <a:r>
              <a:rPr lang="en-C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CA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 for Malware Analysis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A138FF-0074-1D39-EEA1-B4B1A409605D}"/>
              </a:ext>
            </a:extLst>
          </p:cNvPr>
          <p:cNvSpPr txBox="1"/>
          <p:nvPr/>
        </p:nvSpPr>
        <p:spPr>
          <a:xfrm>
            <a:off x="6258296" y="1941764"/>
            <a:ext cx="5486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1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 1 – Static Features (Basic Indicators)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8A8BC8-78BA-CB40-734C-E98A0F8786C2}"/>
              </a:ext>
            </a:extLst>
          </p:cNvPr>
          <p:cNvSpPr txBox="1"/>
          <p:nvPr/>
        </p:nvSpPr>
        <p:spPr>
          <a:xfrm>
            <a:off x="6258296" y="1633951"/>
            <a:ext cx="50549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1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 0 – Visualization &amp; Patterns (Lowest Abstraction)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CB79DA-1D02-3824-A178-60154671379E}"/>
              </a:ext>
            </a:extLst>
          </p:cNvPr>
          <p:cNvSpPr txBox="1"/>
          <p:nvPr/>
        </p:nvSpPr>
        <p:spPr>
          <a:xfrm>
            <a:off x="6258296" y="2218256"/>
            <a:ext cx="62107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1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 2 – Dynamic Features (Behavioral Clues)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4473C2-9847-64E4-C3C9-ABEFD576BB2A}"/>
              </a:ext>
            </a:extLst>
          </p:cNvPr>
          <p:cNvSpPr txBox="1"/>
          <p:nvPr/>
        </p:nvSpPr>
        <p:spPr>
          <a:xfrm>
            <a:off x="6258296" y="2494751"/>
            <a:ext cx="62345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1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 3 – Reverse Engineering (Highest Abstraction &amp; Fidelity)</a:t>
            </a: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B1EF6C63-027D-F68A-6863-C1BC33DE2569}"/>
              </a:ext>
            </a:extLst>
          </p:cNvPr>
          <p:cNvSpPr/>
          <p:nvPr/>
        </p:nvSpPr>
        <p:spPr>
          <a:xfrm>
            <a:off x="1508166" y="1995618"/>
            <a:ext cx="4318660" cy="347710"/>
          </a:xfrm>
          <a:prstGeom prst="frame">
            <a:avLst>
              <a:gd name="adj1" fmla="val 3167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6C79AE-94DB-9689-147A-3E23B3E9DF9F}"/>
              </a:ext>
            </a:extLst>
          </p:cNvPr>
          <p:cNvSpPr txBox="1"/>
          <p:nvPr/>
        </p:nvSpPr>
        <p:spPr>
          <a:xfrm>
            <a:off x="6258296" y="2802561"/>
            <a:ext cx="62345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Level X – Natural Language based Explainability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2097A5D-B036-E5C3-C4AD-FBC2B32C6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31" y="4163160"/>
            <a:ext cx="5231081" cy="17924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BB6188-EDF0-F3C8-34E9-3837746D602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5712"/>
          <a:stretch>
            <a:fillRect/>
          </a:stretch>
        </p:blipFill>
        <p:spPr>
          <a:xfrm>
            <a:off x="6323873" y="4163160"/>
            <a:ext cx="5531384" cy="1792468"/>
          </a:xfrm>
          <a:prstGeom prst="rect">
            <a:avLst/>
          </a:prstGeom>
        </p:spPr>
      </p:pic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9B48D35F-BD5A-6B02-2707-AFFBD8FBDCEE}"/>
              </a:ext>
            </a:extLst>
          </p:cNvPr>
          <p:cNvCxnSpPr>
            <a:stCxn id="13" idx="2"/>
            <a:endCxn id="16" idx="1"/>
          </p:cNvCxnSpPr>
          <p:nvPr/>
        </p:nvCxnSpPr>
        <p:spPr>
          <a:xfrm rot="5400000">
            <a:off x="870281" y="2262179"/>
            <a:ext cx="2716066" cy="2878365"/>
          </a:xfrm>
          <a:prstGeom prst="curvedConnector4">
            <a:avLst>
              <a:gd name="adj1" fmla="val 33501"/>
              <a:gd name="adj2" fmla="val 107942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F2321DDF-D28E-40DD-7ADD-97453E71B33D}"/>
              </a:ext>
            </a:extLst>
          </p:cNvPr>
          <p:cNvCxnSpPr>
            <a:cxnSpLocks/>
            <a:stCxn id="13" idx="2"/>
            <a:endCxn id="18" idx="0"/>
          </p:cNvCxnSpPr>
          <p:nvPr/>
        </p:nvCxnSpPr>
        <p:spPr>
          <a:xfrm rot="16200000" flipH="1">
            <a:off x="5468614" y="542209"/>
            <a:ext cx="1819832" cy="542206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098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13910</TotalTime>
  <Words>3861</Words>
  <Application>Microsoft Office PowerPoint</Application>
  <PresentationFormat>Widescreen</PresentationFormat>
  <Paragraphs>288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Mohd Saqib, Mr</dc:creator>
  <cp:lastModifiedBy>Benjamin Fung, Prof</cp:lastModifiedBy>
  <cp:revision>4</cp:revision>
  <dcterms:created xsi:type="dcterms:W3CDTF">2025-08-24T17:17:18Z</dcterms:created>
  <dcterms:modified xsi:type="dcterms:W3CDTF">2025-11-22T17:12:49Z</dcterms:modified>
</cp:coreProperties>
</file>