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8" r:id="rId1"/>
  </p:sldMasterIdLst>
  <p:notesMasterIdLst>
    <p:notesMasterId r:id="rId29"/>
  </p:notesMasterIdLst>
  <p:sldIdLst>
    <p:sldId id="256" r:id="rId2"/>
    <p:sldId id="257" r:id="rId3"/>
    <p:sldId id="303" r:id="rId4"/>
    <p:sldId id="302" r:id="rId5"/>
    <p:sldId id="304" r:id="rId6"/>
    <p:sldId id="282" r:id="rId7"/>
    <p:sldId id="305" r:id="rId8"/>
    <p:sldId id="306" r:id="rId9"/>
    <p:sldId id="307" r:id="rId10"/>
    <p:sldId id="278" r:id="rId11"/>
    <p:sldId id="283" r:id="rId12"/>
    <p:sldId id="279" r:id="rId13"/>
    <p:sldId id="280" r:id="rId14"/>
    <p:sldId id="265" r:id="rId15"/>
    <p:sldId id="286" r:id="rId16"/>
    <p:sldId id="289" r:id="rId17"/>
    <p:sldId id="287" r:id="rId18"/>
    <p:sldId id="288" r:id="rId19"/>
    <p:sldId id="297" r:id="rId20"/>
    <p:sldId id="298" r:id="rId21"/>
    <p:sldId id="294" r:id="rId22"/>
    <p:sldId id="299" r:id="rId23"/>
    <p:sldId id="295" r:id="rId24"/>
    <p:sldId id="300" r:id="rId25"/>
    <p:sldId id="308" r:id="rId26"/>
    <p:sldId id="276" r:id="rId27"/>
    <p:sldId id="275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0B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378F1-E37F-47C9-A4EB-FB6794CE5134}" type="datetimeFigureOut">
              <a:rPr lang="en-CA" smtClean="0"/>
              <a:t>2024-06-14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A4C66A-EF75-4050-8C9F-3179E4E278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8641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1E776-9A43-4F78-B0D1-DAC4E9A079D7}" type="datetime1">
              <a:rPr lang="en-CA" smtClean="0"/>
              <a:t>2024-06-14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55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F413B-44EE-4F46-8427-805C86AA98A9}" type="datetime1">
              <a:rPr lang="en-CA" smtClean="0"/>
              <a:t>2024-06-14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6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911AE-7142-4001-A808-107FA4A1F738}" type="datetime1">
              <a:rPr lang="en-CA" smtClean="0"/>
              <a:t>2024-06-14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3811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1EB6-056C-49FD-A9AB-8F26F878FAFB}" type="datetime1">
              <a:rPr lang="en-CA" smtClean="0"/>
              <a:t>2024-06-14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8575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0AC1E-7AEA-4565-B853-5C3DB9642C26}" type="datetime1">
              <a:rPr lang="en-CA" smtClean="0"/>
              <a:t>2024-06-14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8162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2CC58-6961-4009-8F80-5028D5ACB99B}" type="datetime1">
              <a:rPr lang="en-CA" smtClean="0"/>
              <a:t>2024-06-14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42717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A26-4FE9-4DF2-A9F1-4E200FE6E96D}" type="datetime1">
              <a:rPr lang="en-CA" smtClean="0"/>
              <a:t>2024-06-14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8586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ECB61-B302-4FEF-90FF-F2679261894C}" type="datetime1">
              <a:rPr lang="en-CA" smtClean="0"/>
              <a:t>2024-06-14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49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67919-52F6-4F61-8E15-0E81CF0C7A59}" type="datetime1">
              <a:rPr lang="en-CA" smtClean="0"/>
              <a:t>2024-06-14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874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293D7-7778-4961-ABD2-7C4E87F05458}" type="datetime1">
              <a:rPr lang="en-CA" smtClean="0"/>
              <a:t>2024-06-14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35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27C0-7753-4BB3-A924-24287FEA5691}" type="datetime1">
              <a:rPr lang="en-CA" smtClean="0"/>
              <a:t>2024-06-14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5322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45C74-A042-49B9-A69C-B686AF71EA59}" type="datetime1">
              <a:rPr lang="en-CA" smtClean="0"/>
              <a:t>2024-06-14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640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EB909-C274-4911-A05B-3E0547EF4E7D}" type="datetime1">
              <a:rPr lang="en-CA" smtClean="0"/>
              <a:t>2024-06-14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156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59402-B453-478A-AFA8-37DB5BFE8EA4}" type="datetime1">
              <a:rPr lang="en-CA" smtClean="0"/>
              <a:t>2024-06-14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3992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A68D4-5C3F-4742-977D-CAE8D2A3BE03}" type="datetime1">
              <a:rPr lang="en-CA" smtClean="0"/>
              <a:t>2024-06-14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0768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526B-1987-4B72-BA03-2701512DD98C}" type="datetime1">
              <a:rPr lang="en-CA" smtClean="0"/>
              <a:t>2024-06-14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3271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EC2C1-8B64-4A6D-BCA8-C5648F3301D0}" type="datetime1">
              <a:rPr lang="en-CA" smtClean="0"/>
              <a:t>2024-06-14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BB43240-9B67-43B5-89C3-A9D207CE634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0545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  <p:sldLayoutId id="2147483970" r:id="rId12"/>
    <p:sldLayoutId id="2147483971" r:id="rId13"/>
    <p:sldLayoutId id="2147483972" r:id="rId14"/>
    <p:sldLayoutId id="2147483973" r:id="rId15"/>
    <p:sldLayoutId id="214748397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7310" y="0"/>
            <a:ext cx="8193524" cy="3889439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US" sz="3600" dirty="0" err="1" smtClean="0"/>
              <a:t>AsmDocGen</a:t>
            </a:r>
            <a:r>
              <a:rPr lang="en-US" sz="3600" dirty="0"/>
              <a:t>: Generating Functional Natural Language Descriptions for</a:t>
            </a:r>
            <a:br>
              <a:rPr lang="en-US" sz="3600" dirty="0"/>
            </a:br>
            <a:r>
              <a:rPr lang="en-US" sz="3600" dirty="0"/>
              <a:t>Assembly Code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839" y="3114261"/>
            <a:ext cx="9144000" cy="3498574"/>
          </a:xfrm>
        </p:spPr>
        <p:txBody>
          <a:bodyPr>
            <a:normAutofit/>
          </a:bodyPr>
          <a:lstStyle/>
          <a:p>
            <a:pPr algn="ctr"/>
            <a:endParaRPr lang="en-CA" sz="3200" b="1" dirty="0" smtClean="0"/>
          </a:p>
          <a:p>
            <a:pPr algn="ctr"/>
            <a:r>
              <a:rPr lang="en-CA" sz="1900" b="1" dirty="0">
                <a:solidFill>
                  <a:schemeClr val="tx1"/>
                </a:solidFill>
              </a:rPr>
              <a:t>Jesia Quader </a:t>
            </a:r>
            <a:r>
              <a:rPr lang="en-CA" sz="1900" b="1" dirty="0" smtClean="0">
                <a:solidFill>
                  <a:schemeClr val="tx1"/>
                </a:solidFill>
              </a:rPr>
              <a:t>Yuki, </a:t>
            </a:r>
            <a:r>
              <a:rPr lang="en-CA" sz="1900" b="1" dirty="0" err="1">
                <a:solidFill>
                  <a:schemeClr val="tx1"/>
                </a:solidFill>
              </a:rPr>
              <a:t>Mohammadhossein</a:t>
            </a:r>
            <a:r>
              <a:rPr lang="en-CA" sz="1900" b="1" dirty="0">
                <a:solidFill>
                  <a:schemeClr val="tx1"/>
                </a:solidFill>
              </a:rPr>
              <a:t> </a:t>
            </a:r>
            <a:r>
              <a:rPr lang="en-CA" sz="1900" b="1" dirty="0" err="1" smtClean="0">
                <a:solidFill>
                  <a:schemeClr val="tx1"/>
                </a:solidFill>
              </a:rPr>
              <a:t>Amouei</a:t>
            </a:r>
            <a:r>
              <a:rPr lang="en-CA" sz="1900" b="1" dirty="0" smtClean="0">
                <a:solidFill>
                  <a:schemeClr val="tx1"/>
                </a:solidFill>
              </a:rPr>
              <a:t>, </a:t>
            </a:r>
            <a:r>
              <a:rPr lang="en-CA" sz="1900" b="1" dirty="0">
                <a:solidFill>
                  <a:schemeClr val="tx1"/>
                </a:solidFill>
              </a:rPr>
              <a:t>Benjamin C. M. </a:t>
            </a:r>
            <a:r>
              <a:rPr lang="en-CA" sz="1900" b="1" dirty="0" smtClean="0">
                <a:solidFill>
                  <a:schemeClr val="tx1"/>
                </a:solidFill>
              </a:rPr>
              <a:t>Fung, </a:t>
            </a:r>
            <a:r>
              <a:rPr lang="en-CA" sz="1900" b="1" dirty="0">
                <a:solidFill>
                  <a:schemeClr val="tx1"/>
                </a:solidFill>
              </a:rPr>
              <a:t>Philippe</a:t>
            </a:r>
          </a:p>
          <a:p>
            <a:pPr algn="ctr"/>
            <a:r>
              <a:rPr lang="en-CA" sz="1900" b="1" dirty="0" err="1" smtClean="0">
                <a:solidFill>
                  <a:schemeClr val="tx1"/>
                </a:solidFill>
              </a:rPr>
              <a:t>Charland</a:t>
            </a:r>
            <a:r>
              <a:rPr lang="en-CA" sz="1900" b="1" dirty="0" smtClean="0">
                <a:solidFill>
                  <a:schemeClr val="tx1"/>
                </a:solidFill>
              </a:rPr>
              <a:t>, </a:t>
            </a:r>
            <a:r>
              <a:rPr lang="en-CA" sz="1900" b="1" dirty="0">
                <a:solidFill>
                  <a:schemeClr val="tx1"/>
                </a:solidFill>
              </a:rPr>
              <a:t>and Andrew </a:t>
            </a:r>
            <a:r>
              <a:rPr lang="en-CA" sz="1900" b="1" dirty="0" err="1" smtClean="0">
                <a:solidFill>
                  <a:schemeClr val="tx1"/>
                </a:solidFill>
              </a:rPr>
              <a:t>Walenstein</a:t>
            </a:r>
            <a:endParaRPr lang="en-CA" sz="1900" b="1" dirty="0" smtClean="0">
              <a:solidFill>
                <a:schemeClr val="tx1"/>
              </a:solidFill>
            </a:endParaRPr>
          </a:p>
          <a:p>
            <a:pPr algn="ctr"/>
            <a:endParaRPr lang="en-US" sz="1900" b="1" dirty="0">
              <a:solidFill>
                <a:schemeClr val="tx1"/>
              </a:solidFill>
            </a:endParaRPr>
          </a:p>
          <a:p>
            <a:pPr algn="ctr"/>
            <a:endParaRPr lang="en-CA" sz="1400" dirty="0" smtClean="0">
              <a:solidFill>
                <a:schemeClr val="tx1"/>
              </a:solidFill>
            </a:endParaRPr>
          </a:p>
          <a:p>
            <a:pPr algn="ctr"/>
            <a:r>
              <a:rPr lang="en-CA" sz="1400" dirty="0" smtClean="0">
                <a:solidFill>
                  <a:schemeClr val="tx1"/>
                </a:solidFill>
              </a:rPr>
              <a:t>School </a:t>
            </a:r>
            <a:r>
              <a:rPr lang="en-CA" sz="1400" dirty="0">
                <a:solidFill>
                  <a:schemeClr val="tx1"/>
                </a:solidFill>
              </a:rPr>
              <a:t>of Information Studies, McGill </a:t>
            </a:r>
            <a:r>
              <a:rPr lang="en-CA" sz="1400" dirty="0" smtClean="0">
                <a:solidFill>
                  <a:schemeClr val="tx1"/>
                </a:solidFill>
              </a:rPr>
              <a:t>University, Montreal, QC, Canada</a:t>
            </a:r>
          </a:p>
          <a:p>
            <a:pPr algn="ctr"/>
            <a:r>
              <a:rPr lang="en-CA" sz="1400" dirty="0" smtClean="0">
                <a:solidFill>
                  <a:schemeClr val="tx1"/>
                </a:solidFill>
              </a:rPr>
              <a:t>Mission Critical Cyber Security Section, Defence R&amp;D Canada, Quebec, QC, Canada</a:t>
            </a:r>
          </a:p>
          <a:p>
            <a:pPr algn="ctr"/>
            <a:r>
              <a:rPr lang="en-CA" sz="1400" dirty="0" smtClean="0">
                <a:solidFill>
                  <a:schemeClr val="tx1"/>
                </a:solidFill>
              </a:rPr>
              <a:t>BlackBerry </a:t>
            </a:r>
            <a:r>
              <a:rPr lang="en-CA" sz="1400" dirty="0">
                <a:solidFill>
                  <a:schemeClr val="tx1"/>
                </a:solidFill>
              </a:rPr>
              <a:t>Limited, Waterloo, ON, Canada</a:t>
            </a:r>
          </a:p>
        </p:txBody>
      </p:sp>
    </p:spTree>
    <p:extLst>
      <p:ext uri="{BB962C8B-B14F-4D97-AF65-F5344CB8AC3E}">
        <p14:creationId xmlns:p14="http://schemas.microsoft.com/office/powerpoint/2010/main" val="403856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838" y="622853"/>
            <a:ext cx="8596668" cy="834887"/>
          </a:xfrm>
        </p:spPr>
        <p:txBody>
          <a:bodyPr/>
          <a:lstStyle/>
          <a:p>
            <a:r>
              <a:rPr lang="en-CA" dirty="0" smtClean="0"/>
              <a:t>Model  Visualization</a:t>
            </a:r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62887" y="6334539"/>
            <a:ext cx="683339" cy="404191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10</a:t>
            </a:fld>
            <a:endParaRPr lang="en-CA" sz="1600" dirty="0">
              <a:solidFill>
                <a:schemeClr val="tx1"/>
              </a:solidFill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268" y="2133313"/>
            <a:ext cx="7016453" cy="3675536"/>
          </a:xfrm>
        </p:spPr>
      </p:pic>
    </p:spTree>
    <p:extLst>
      <p:ext uri="{BB962C8B-B14F-4D97-AF65-F5344CB8AC3E}">
        <p14:creationId xmlns:p14="http://schemas.microsoft.com/office/powerpoint/2010/main" val="35505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Types of Embedding</a:t>
            </a:r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86872" y="6385919"/>
            <a:ext cx="683339" cy="365125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11</a:t>
            </a:fld>
            <a:endParaRPr lang="en-CA" sz="1600" dirty="0">
              <a:solidFill>
                <a:schemeClr val="tx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28" y="1775792"/>
            <a:ext cx="8503374" cy="3810826"/>
          </a:xfrm>
        </p:spPr>
      </p:pic>
    </p:spTree>
    <p:extLst>
      <p:ext uri="{BB962C8B-B14F-4D97-AF65-F5344CB8AC3E}">
        <p14:creationId xmlns:p14="http://schemas.microsoft.com/office/powerpoint/2010/main" val="187356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Model Visualization</a:t>
            </a:r>
            <a:endParaRPr lang="en-CA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0"/>
          <a:stretch/>
        </p:blipFill>
        <p:spPr>
          <a:xfrm>
            <a:off x="808384" y="1510748"/>
            <a:ext cx="8465618" cy="5009321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47114" y="6228523"/>
            <a:ext cx="725616" cy="629478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12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35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Model Visualization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743" y="1709531"/>
            <a:ext cx="6916161" cy="4104095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73620" y="6294784"/>
            <a:ext cx="683339" cy="470452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13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9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043" y="159026"/>
            <a:ext cx="11237844" cy="1219200"/>
          </a:xfrm>
        </p:spPr>
        <p:txBody>
          <a:bodyPr>
            <a:normAutofit/>
          </a:bodyPr>
          <a:lstStyle/>
          <a:p>
            <a:r>
              <a:rPr lang="en-US" dirty="0"/>
              <a:t>H</a:t>
            </a:r>
            <a:r>
              <a:rPr lang="en-US" dirty="0" smtClean="0"/>
              <a:t>ow does </a:t>
            </a:r>
            <a:r>
              <a:rPr lang="en-US" dirty="0" err="1" smtClean="0"/>
              <a:t>CodeBERT</a:t>
            </a:r>
            <a:r>
              <a:rPr lang="en-US" dirty="0" smtClean="0"/>
              <a:t> learn these </a:t>
            </a:r>
            <a:br>
              <a:rPr lang="en-US" dirty="0" smtClean="0"/>
            </a:br>
            <a:r>
              <a:rPr lang="en-US" dirty="0" smtClean="0"/>
              <a:t>representations?</a:t>
            </a:r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1" t="3116" b="7724"/>
          <a:stretch/>
        </p:blipFill>
        <p:spPr>
          <a:xfrm>
            <a:off x="132523" y="1270891"/>
            <a:ext cx="7161767" cy="2718013"/>
          </a:xfrm>
          <a:prstGeom prst="rect">
            <a:avLst/>
          </a:prstGeom>
        </p:spPr>
      </p:pic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6" r="1911"/>
          <a:stretch/>
        </p:blipFill>
        <p:spPr>
          <a:xfrm>
            <a:off x="3970796" y="3988904"/>
            <a:ext cx="6803221" cy="2922104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73620" y="6347791"/>
            <a:ext cx="683339" cy="417443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14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32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13899"/>
            <a:ext cx="8596668" cy="1616501"/>
          </a:xfrm>
        </p:spPr>
        <p:txBody>
          <a:bodyPr/>
          <a:lstStyle/>
          <a:p>
            <a:r>
              <a:rPr lang="en-CA" dirty="0" smtClean="0"/>
              <a:t>METRICS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48"/>
          <a:stretch/>
        </p:blipFill>
        <p:spPr>
          <a:xfrm>
            <a:off x="1978916" y="1075571"/>
            <a:ext cx="7377120" cy="523013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5493572" y="4048605"/>
            <a:ext cx="3780430" cy="2524835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ounded Rectangle 8"/>
          <p:cNvSpPr/>
          <p:nvPr/>
        </p:nvSpPr>
        <p:spPr>
          <a:xfrm>
            <a:off x="5493572" y="1165801"/>
            <a:ext cx="3780430" cy="2524835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ectangle 9"/>
          <p:cNvSpPr/>
          <p:nvPr/>
        </p:nvSpPr>
        <p:spPr>
          <a:xfrm>
            <a:off x="677334" y="1994333"/>
            <a:ext cx="336752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/>
              <a:t>ROUGE scores can also calculate precision, but unlike BLEU, they don't incorporate a brevity penalty. If a candidate translation is longer than its references, BLEU penalizes it, whereas ROUGE doesn't take this into account.</a:t>
            </a:r>
            <a:endParaRPr lang="en-US" sz="13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105323" y="6305701"/>
            <a:ext cx="927652" cy="552299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15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08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75861"/>
            <a:ext cx="8596668" cy="1219200"/>
          </a:xfrm>
        </p:spPr>
        <p:txBody>
          <a:bodyPr/>
          <a:lstStyle/>
          <a:p>
            <a:r>
              <a:rPr lang="en-CA" dirty="0" smtClean="0"/>
              <a:t>ROUGE-1</a:t>
            </a:r>
            <a:r>
              <a:rPr lang="en-CA" dirty="0"/>
              <a:t>, </a:t>
            </a:r>
            <a:r>
              <a:rPr lang="en-CA" dirty="0" smtClean="0"/>
              <a:t>ROUGE-2, ROUGE-L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699" y="1616765"/>
            <a:ext cx="8596668" cy="4159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endParaRPr lang="en-CA" sz="2000" dirty="0" smtClean="0"/>
          </a:p>
          <a:p>
            <a:endParaRPr lang="en-CA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CA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16"/>
          <a:stretch/>
        </p:blipFill>
        <p:spPr>
          <a:xfrm>
            <a:off x="1007806" y="1616765"/>
            <a:ext cx="8427561" cy="377687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60367" y="6385919"/>
            <a:ext cx="683339" cy="365125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16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24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BLEU Score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2671"/>
            <a:ext cx="8596668" cy="411096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</a:rPr>
              <a:t>Internal metrics such as BLEU scores, which compare the machine's translation to existing human-generated translations, are used to evaluate the automatic code comment generator.</a:t>
            </a:r>
          </a:p>
          <a:p>
            <a:pPr marL="0" indent="0">
              <a:buNone/>
            </a:pP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146002" y="3354715"/>
          <a:ext cx="8289546" cy="2353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4773">
                  <a:extLst>
                    <a:ext uri="{9D8B030D-6E8A-4147-A177-3AD203B41FA5}">
                      <a16:colId xmlns:a16="http://schemas.microsoft.com/office/drawing/2014/main" val="1651903661"/>
                    </a:ext>
                  </a:extLst>
                </a:gridCol>
                <a:gridCol w="4144773">
                  <a:extLst>
                    <a:ext uri="{9D8B030D-6E8A-4147-A177-3AD203B41FA5}">
                      <a16:colId xmlns:a16="http://schemas.microsoft.com/office/drawing/2014/main" val="2363783079"/>
                    </a:ext>
                  </a:extLst>
                </a:gridCol>
              </a:tblGrid>
              <a:tr h="410967">
                <a:tc>
                  <a:txBody>
                    <a:bodyPr/>
                    <a:lstStyle/>
                    <a:p>
                      <a:r>
                        <a:rPr lang="en-CA" dirty="0">
                          <a:effectLst/>
                        </a:rPr>
                        <a:t>BLEU Score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/>
                        <a:t>Interpretation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8748618"/>
                  </a:ext>
                </a:extLst>
              </a:tr>
              <a:tr h="410967">
                <a:tc>
                  <a:txBody>
                    <a:bodyPr/>
                    <a:lstStyle/>
                    <a:p>
                      <a:r>
                        <a:rPr lang="en-CA" dirty="0">
                          <a:effectLst/>
                        </a:rPr>
                        <a:t>30 - 40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Understandable to good translations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7528027"/>
                  </a:ext>
                </a:extLst>
              </a:tr>
              <a:tr h="410967">
                <a:tc>
                  <a:txBody>
                    <a:bodyPr/>
                    <a:lstStyle/>
                    <a:p>
                      <a:r>
                        <a:rPr lang="en-CA">
                          <a:effectLst/>
                        </a:rPr>
                        <a:t>40 - 50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High quality translations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0650687"/>
                  </a:ext>
                </a:extLst>
              </a:tr>
              <a:tr h="709341">
                <a:tc>
                  <a:txBody>
                    <a:bodyPr/>
                    <a:lstStyle/>
                    <a:p>
                      <a:r>
                        <a:rPr lang="en-CA">
                          <a:effectLst/>
                        </a:rPr>
                        <a:t>50 - 60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Very high quality, adequate, and fluent translations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6028174"/>
                  </a:ext>
                </a:extLst>
              </a:tr>
              <a:tr h="410967">
                <a:tc>
                  <a:txBody>
                    <a:bodyPr/>
                    <a:lstStyle/>
                    <a:p>
                      <a:r>
                        <a:rPr lang="en-CA" dirty="0">
                          <a:effectLst/>
                        </a:rPr>
                        <a:t>&gt; 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Quality often better than human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225904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47115" y="6386857"/>
            <a:ext cx="683339" cy="365125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17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36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443" y="424067"/>
            <a:ext cx="8596668" cy="1033670"/>
          </a:xfrm>
        </p:spPr>
        <p:txBody>
          <a:bodyPr/>
          <a:lstStyle/>
          <a:p>
            <a:r>
              <a:rPr lang="en-CA" dirty="0" smtClean="0"/>
              <a:t>Results</a:t>
            </a:r>
            <a:endParaRPr lang="en-C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028807"/>
              </p:ext>
            </p:extLst>
          </p:nvPr>
        </p:nvGraphicFramePr>
        <p:xfrm>
          <a:off x="1285461" y="1258957"/>
          <a:ext cx="7673010" cy="5087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7670">
                  <a:extLst>
                    <a:ext uri="{9D8B030D-6E8A-4147-A177-3AD203B41FA5}">
                      <a16:colId xmlns:a16="http://schemas.microsoft.com/office/drawing/2014/main" val="2704900496"/>
                    </a:ext>
                  </a:extLst>
                </a:gridCol>
                <a:gridCol w="2557670">
                  <a:extLst>
                    <a:ext uri="{9D8B030D-6E8A-4147-A177-3AD203B41FA5}">
                      <a16:colId xmlns:a16="http://schemas.microsoft.com/office/drawing/2014/main" val="3234539120"/>
                    </a:ext>
                  </a:extLst>
                </a:gridCol>
                <a:gridCol w="2557670">
                  <a:extLst>
                    <a:ext uri="{9D8B030D-6E8A-4147-A177-3AD203B41FA5}">
                      <a16:colId xmlns:a16="http://schemas.microsoft.com/office/drawing/2014/main" val="37962344"/>
                    </a:ext>
                  </a:extLst>
                </a:gridCol>
              </a:tblGrid>
              <a:tr h="616798">
                <a:tc>
                  <a:txBody>
                    <a:bodyPr/>
                    <a:lstStyle/>
                    <a:p>
                      <a:r>
                        <a:rPr lang="en-CA" dirty="0" smtClean="0"/>
                        <a:t>                               MODEL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                                    BLEU</a:t>
                      </a:r>
                      <a:r>
                        <a:rPr lang="en-CA" baseline="0" dirty="0" smtClean="0"/>
                        <a:t> SCORE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endParaRPr lang="en-CA" dirty="0" smtClean="0"/>
                    </a:p>
                    <a:p>
                      <a:r>
                        <a:rPr lang="en-CA" dirty="0" smtClean="0"/>
                        <a:t>Interpretation</a:t>
                      </a:r>
                      <a:endParaRPr lang="en-CA" dirty="0"/>
                    </a:p>
                  </a:txBody>
                  <a:tcPr marL="74750" marR="74750"/>
                </a:tc>
                <a:extLst>
                  <a:ext uri="{0D108BD9-81ED-4DB2-BD59-A6C34878D82A}">
                    <a16:rowId xmlns:a16="http://schemas.microsoft.com/office/drawing/2014/main" val="3384668"/>
                  </a:ext>
                </a:extLst>
              </a:tr>
              <a:tr h="8811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                             Transformer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                                          </a:t>
                      </a:r>
                      <a:r>
                        <a:rPr lang="en-CA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34.54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Understandable to good translations</a:t>
                      </a:r>
                    </a:p>
                    <a:p>
                      <a:endParaRPr lang="en-CA" dirty="0"/>
                    </a:p>
                  </a:txBody>
                  <a:tcPr marL="74750" marR="74750"/>
                </a:tc>
                <a:extLst>
                  <a:ext uri="{0D108BD9-81ED-4DB2-BD59-A6C34878D82A}">
                    <a16:rowId xmlns:a16="http://schemas.microsoft.com/office/drawing/2014/main" val="4246702000"/>
                  </a:ext>
                </a:extLst>
              </a:tr>
              <a:tr h="742303">
                <a:tc>
                  <a:txBody>
                    <a:bodyPr/>
                    <a:lstStyle/>
                    <a:p>
                      <a:r>
                        <a:rPr lang="en-CA" dirty="0" smtClean="0"/>
                        <a:t>Roberta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50.01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High quality translations</a:t>
                      </a:r>
                    </a:p>
                  </a:txBody>
                  <a:tcPr marL="74750" marR="74750"/>
                </a:tc>
                <a:extLst>
                  <a:ext uri="{0D108BD9-81ED-4DB2-BD59-A6C34878D82A}">
                    <a16:rowId xmlns:a16="http://schemas.microsoft.com/office/drawing/2014/main" val="3317652016"/>
                  </a:ext>
                </a:extLst>
              </a:tr>
              <a:tr h="35245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err="1" smtClean="0"/>
                        <a:t>Distilbert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50.82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Very high quality, adequate, and fluent translations</a:t>
                      </a:r>
                    </a:p>
                  </a:txBody>
                  <a:tcPr marL="74750" marR="74750"/>
                </a:tc>
                <a:extLst>
                  <a:ext uri="{0D108BD9-81ED-4DB2-BD59-A6C34878D82A}">
                    <a16:rowId xmlns:a16="http://schemas.microsoft.com/office/drawing/2014/main" val="1678656007"/>
                  </a:ext>
                </a:extLst>
              </a:tr>
              <a:tr h="961619">
                <a:tc>
                  <a:txBody>
                    <a:bodyPr/>
                    <a:lstStyle/>
                    <a:p>
                      <a:r>
                        <a:rPr lang="en-CA" dirty="0" smtClean="0"/>
                        <a:t>BERT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51.85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Very high quality, adequate, and fluent translations</a:t>
                      </a:r>
                    </a:p>
                  </a:txBody>
                  <a:tcPr marL="74750" marR="74750"/>
                </a:tc>
                <a:extLst>
                  <a:ext uri="{0D108BD9-81ED-4DB2-BD59-A6C34878D82A}">
                    <a16:rowId xmlns:a16="http://schemas.microsoft.com/office/drawing/2014/main" val="745324623"/>
                  </a:ext>
                </a:extLst>
              </a:tr>
              <a:tr h="881140">
                <a:tc>
                  <a:txBody>
                    <a:bodyPr/>
                    <a:lstStyle/>
                    <a:p>
                      <a:r>
                        <a:rPr lang="en-CA" dirty="0" smtClean="0"/>
                        <a:t>                              </a:t>
                      </a:r>
                      <a:r>
                        <a:rPr lang="en-CA" dirty="0" err="1" smtClean="0"/>
                        <a:t>AsmDocGen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                                          54.10</a:t>
                      </a:r>
                      <a:endParaRPr lang="en-CA" dirty="0"/>
                    </a:p>
                  </a:txBody>
                  <a:tcPr marL="74750" marR="7475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Very high quality, adequate, and fluent translations</a:t>
                      </a:r>
                    </a:p>
                  </a:txBody>
                  <a:tcPr marL="74750" marR="74750"/>
                </a:tc>
                <a:extLst>
                  <a:ext uri="{0D108BD9-81ED-4DB2-BD59-A6C34878D82A}">
                    <a16:rowId xmlns:a16="http://schemas.microsoft.com/office/drawing/2014/main" val="232056358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86872" y="6385918"/>
            <a:ext cx="683339" cy="365125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18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88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1479826"/>
            <a:ext cx="9102770" cy="3940313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60367" y="6372666"/>
            <a:ext cx="683339" cy="365125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19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14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6191" y="972311"/>
            <a:ext cx="8293340" cy="1320800"/>
          </a:xfrm>
        </p:spPr>
        <p:txBody>
          <a:bodyPr>
            <a:normAutofit/>
          </a:bodyPr>
          <a:lstStyle/>
          <a:p>
            <a:r>
              <a:rPr lang="en-CA" dirty="0" smtClean="0"/>
              <a:t>Assembly code summarization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3594" y="1722783"/>
            <a:ext cx="9063015" cy="44643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Assembly </a:t>
            </a:r>
            <a:r>
              <a:rPr lang="en-US" sz="2400" dirty="0">
                <a:solidFill>
                  <a:schemeClr val="tx1"/>
                </a:solidFill>
              </a:rPr>
              <a:t>code summarization is the process of </a:t>
            </a:r>
            <a:r>
              <a:rPr lang="en-US" sz="2400" dirty="0" smtClean="0">
                <a:solidFill>
                  <a:schemeClr val="tx1"/>
                </a:solidFill>
              </a:rPr>
              <a:t>producing </a:t>
            </a:r>
            <a:r>
              <a:rPr lang="en-US" sz="2400" dirty="0">
                <a:solidFill>
                  <a:schemeClr val="tx1"/>
                </a:solidFill>
              </a:rPr>
              <a:t>human-readable summaries that aid in understanding the purpose and functionality of the assembly language </a:t>
            </a:r>
            <a:r>
              <a:rPr lang="en-US" sz="2400" dirty="0" smtClean="0">
                <a:solidFill>
                  <a:schemeClr val="tx1"/>
                </a:solidFill>
              </a:rPr>
              <a:t>code.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66191" y="2425149"/>
            <a:ext cx="8547652" cy="2822714"/>
          </a:xfrm>
          <a:prstGeom prst="rect">
            <a:avLst/>
          </a:prstGeom>
          <a:noFill/>
          <a:ln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11339" y="6308035"/>
            <a:ext cx="832367" cy="508581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2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07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Qualitative analysis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0748"/>
            <a:ext cx="8596668" cy="45587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solidFill>
                  <a:schemeClr val="tx1"/>
                </a:solidFill>
              </a:rPr>
              <a:t>Our observations found three types of </a:t>
            </a:r>
            <a:r>
              <a:rPr lang="en-US" dirty="0" smtClean="0">
                <a:solidFill>
                  <a:schemeClr val="tx1"/>
                </a:solidFill>
              </a:rPr>
              <a:t>correctly generated </a:t>
            </a:r>
            <a:r>
              <a:rPr lang="en-US" dirty="0">
                <a:solidFill>
                  <a:schemeClr val="tx1"/>
                </a:solidFill>
              </a:rPr>
              <a:t>comments in terms of their similarity to </a:t>
            </a:r>
            <a:r>
              <a:rPr lang="en-US" dirty="0" smtClean="0">
                <a:solidFill>
                  <a:schemeClr val="tx1"/>
                </a:solidFill>
              </a:rPr>
              <a:t>the ground-truth </a:t>
            </a:r>
            <a:r>
              <a:rPr lang="en-US" dirty="0">
                <a:solidFill>
                  <a:schemeClr val="tx1"/>
                </a:solidFill>
              </a:rPr>
              <a:t>comments. These three types are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0" indent="0" algn="just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74" r="6994"/>
          <a:stretch/>
        </p:blipFill>
        <p:spPr>
          <a:xfrm>
            <a:off x="1363010" y="2390342"/>
            <a:ext cx="7052120" cy="427165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360368" y="6363134"/>
            <a:ext cx="683339" cy="365125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20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94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Results (</a:t>
            </a:r>
            <a:r>
              <a:rPr lang="en-US" dirty="0" smtClean="0"/>
              <a:t>Identical)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8882" y="1086678"/>
            <a:ext cx="8596668" cy="498281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Ground truth: </a:t>
            </a: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find vertex number and edges out </a:t>
            </a:r>
            <a:endParaRPr lang="en-US" altLang="en-US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Generated Comment: </a:t>
            </a:r>
            <a:r>
              <a:rPr lang="en-US" alt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find </a:t>
            </a: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vertex number and edges out 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CA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Ground truth: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perform subtraction then addition 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Generated Comment: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perform subtraction then 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addition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CA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Ground truth: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perform 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multiple multiplication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Generated Comment: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perform multiple multiplication</a:t>
            </a: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CA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86873" y="6334539"/>
            <a:ext cx="646102" cy="416505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21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17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Results </a:t>
            </a:r>
            <a:r>
              <a:rPr lang="en-CA" dirty="0" smtClean="0"/>
              <a:t>(</a:t>
            </a:r>
            <a:r>
              <a:rPr lang="en-US" dirty="0" smtClean="0"/>
              <a:t>Partially similar)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8882" y="1630018"/>
            <a:ext cx="8596668" cy="443947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CA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Ground truth: 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find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second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thursday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of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september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2013 </a:t>
            </a:r>
            <a:endParaRPr lang="en-US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Generated </a:t>
            </a: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Comment: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find second </a:t>
            </a: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thursday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of 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sept</a:t>
            </a: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Ground truth: </a:t>
            </a: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check too many </a:t>
            </a:r>
            <a:r>
              <a:rPr lang="en-US" alt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closing brackets</a:t>
            </a:r>
          </a:p>
          <a:p>
            <a:pPr>
              <a:lnSpc>
                <a:spcPct val="150000"/>
              </a:lnSpc>
            </a:pP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Generated Comment: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find unopened </a:t>
            </a:r>
            <a:r>
              <a:rPr lang="en-US" alt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closing brackets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CA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Ground </a:t>
            </a:r>
            <a:r>
              <a:rPr lang="en-CA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truth: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find paired and 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nested brackets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Generated Comment: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find partially 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paired brackets</a:t>
            </a: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73619" y="6321287"/>
            <a:ext cx="683339" cy="443009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22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70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113" y="609600"/>
            <a:ext cx="8855822" cy="1320800"/>
          </a:xfrm>
        </p:spPr>
        <p:txBody>
          <a:bodyPr/>
          <a:lstStyle/>
          <a:p>
            <a:r>
              <a:rPr lang="en-CA" dirty="0"/>
              <a:t>Results </a:t>
            </a:r>
            <a:r>
              <a:rPr lang="en-CA" dirty="0" smtClean="0"/>
              <a:t>(Contextually similar</a:t>
            </a:r>
            <a:r>
              <a:rPr lang="en-CA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267" y="1270000"/>
            <a:ext cx="8054802" cy="43997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chemeClr val="tx1"/>
                </a:solidFill>
              </a:rPr>
              <a:t>Original </a:t>
            </a:r>
            <a:r>
              <a:rPr lang="en-US" b="1" dirty="0">
                <a:solidFill>
                  <a:schemeClr val="tx1"/>
                </a:solidFill>
              </a:rPr>
              <a:t>Comment: </a:t>
            </a:r>
            <a:r>
              <a:rPr lang="en-CA" dirty="0">
                <a:solidFill>
                  <a:schemeClr val="tx1"/>
                </a:solidFill>
              </a:rPr>
              <a:t>fuzzy compare </a:t>
            </a:r>
            <a:r>
              <a:rPr lang="en-CA" dirty="0" smtClean="0">
                <a:solidFill>
                  <a:schemeClr val="tx1"/>
                </a:solidFill>
              </a:rPr>
              <a:t>operations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</a:rPr>
              <a:t>Generated </a:t>
            </a:r>
            <a:r>
              <a:rPr lang="en-US" dirty="0">
                <a:solidFill>
                  <a:schemeClr val="tx1"/>
                </a:solidFill>
              </a:rPr>
              <a:t>Comment: returns the size of the queue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</a:rPr>
              <a:t>Original Comment:</a:t>
            </a:r>
            <a:r>
              <a:rPr lang="en-US" dirty="0">
                <a:solidFill>
                  <a:schemeClr val="tx1"/>
                </a:solidFill>
              </a:rPr>
              <a:t> find edge </a:t>
            </a:r>
            <a:r>
              <a:rPr lang="en-US" dirty="0" smtClean="0">
                <a:solidFill>
                  <a:schemeClr val="tx1"/>
                </a:solidFill>
              </a:rPr>
              <a:t>destination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</a:rPr>
              <a:t>Generated </a:t>
            </a:r>
            <a:r>
              <a:rPr lang="en-US" dirty="0">
                <a:solidFill>
                  <a:schemeClr val="tx1"/>
                </a:solidFill>
              </a:rPr>
              <a:t>Comment: find last </a:t>
            </a:r>
            <a:r>
              <a:rPr lang="en-US" dirty="0" smtClean="0">
                <a:solidFill>
                  <a:schemeClr val="tx1"/>
                </a:solidFill>
              </a:rPr>
              <a:t>node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3202" y="6202018"/>
            <a:ext cx="1693024" cy="655982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23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91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4244"/>
            <a:ext cx="8890736" cy="4451102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The outcome of the </a:t>
            </a:r>
            <a:r>
              <a:rPr lang="en-US" dirty="0" smtClean="0">
                <a:solidFill>
                  <a:schemeClr val="tx1"/>
                </a:solidFill>
              </a:rPr>
              <a:t>comparison </a:t>
            </a:r>
            <a:r>
              <a:rPr lang="en-US" dirty="0">
                <a:solidFill>
                  <a:schemeClr val="tx1"/>
                </a:solidFill>
              </a:rPr>
              <a:t>between </a:t>
            </a:r>
            <a:r>
              <a:rPr lang="en-US" dirty="0" err="1">
                <a:solidFill>
                  <a:schemeClr val="tx1"/>
                </a:solidFill>
              </a:rPr>
              <a:t>AsmDocGen</a:t>
            </a:r>
            <a:r>
              <a:rPr lang="en-US" dirty="0">
                <a:solidFill>
                  <a:schemeClr val="tx1"/>
                </a:solidFill>
              </a:rPr>
              <a:t>, BERT, </a:t>
            </a:r>
            <a:r>
              <a:rPr lang="en-US" dirty="0" err="1">
                <a:solidFill>
                  <a:schemeClr val="tx1"/>
                </a:solidFill>
              </a:rPr>
              <a:t>RoBERTa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smtClean="0">
                <a:solidFill>
                  <a:schemeClr val="tx1"/>
                </a:solidFill>
              </a:rPr>
              <a:t>and </a:t>
            </a:r>
            <a:r>
              <a:rPr lang="en-US" dirty="0" err="1" smtClean="0">
                <a:solidFill>
                  <a:schemeClr val="tx1"/>
                </a:solidFill>
              </a:rPr>
              <a:t>DistilBERT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shows the high capability of </a:t>
            </a:r>
            <a:r>
              <a:rPr lang="en-US" dirty="0" err="1" smtClean="0">
                <a:solidFill>
                  <a:schemeClr val="tx1"/>
                </a:solidFill>
              </a:rPr>
              <a:t>CodeBERT</a:t>
            </a:r>
            <a:r>
              <a:rPr lang="en-US" dirty="0" smtClean="0">
                <a:solidFill>
                  <a:schemeClr val="tx1"/>
                </a:solidFill>
              </a:rPr>
              <a:t> to </a:t>
            </a:r>
            <a:r>
              <a:rPr lang="en-US" dirty="0">
                <a:solidFill>
                  <a:schemeClr val="tx1"/>
                </a:solidFill>
              </a:rPr>
              <a:t>learn and understand the assembly language, </a:t>
            </a:r>
            <a:r>
              <a:rPr lang="en-US" dirty="0" smtClean="0">
                <a:solidFill>
                  <a:schemeClr val="tx1"/>
                </a:solidFill>
              </a:rPr>
              <a:t>and the </a:t>
            </a:r>
            <a:r>
              <a:rPr lang="en-US" dirty="0">
                <a:solidFill>
                  <a:schemeClr val="tx1"/>
                </a:solidFill>
              </a:rPr>
              <a:t>overall performance of </a:t>
            </a:r>
            <a:r>
              <a:rPr lang="en-US" dirty="0" err="1">
                <a:solidFill>
                  <a:schemeClr val="tx1"/>
                </a:solidFill>
              </a:rPr>
              <a:t>AsmDocGen</a:t>
            </a:r>
            <a:r>
              <a:rPr lang="en-US" dirty="0">
                <a:solidFill>
                  <a:schemeClr val="tx1"/>
                </a:solidFill>
              </a:rPr>
              <a:t> as a </a:t>
            </a:r>
            <a:r>
              <a:rPr lang="en-US" dirty="0" smtClean="0">
                <a:solidFill>
                  <a:schemeClr val="tx1"/>
                </a:solidFill>
              </a:rPr>
              <a:t>whole.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The evaluation supports the argument that </a:t>
            </a:r>
            <a:r>
              <a:rPr lang="en-US" dirty="0" err="1" smtClean="0">
                <a:solidFill>
                  <a:schemeClr val="tx1"/>
                </a:solidFill>
              </a:rPr>
              <a:t>AsmDocGen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represents a significant advance in the field of </a:t>
            </a:r>
            <a:r>
              <a:rPr lang="en-US" dirty="0" smtClean="0">
                <a:solidFill>
                  <a:schemeClr val="tx1"/>
                </a:solidFill>
              </a:rPr>
              <a:t>automatic </a:t>
            </a:r>
            <a:r>
              <a:rPr lang="en-US" dirty="0">
                <a:solidFill>
                  <a:schemeClr val="tx1"/>
                </a:solidFill>
              </a:rPr>
              <a:t>code commenting for low-level </a:t>
            </a:r>
            <a:r>
              <a:rPr lang="en-US" dirty="0" smtClean="0">
                <a:solidFill>
                  <a:schemeClr val="tx1"/>
                </a:solidFill>
              </a:rPr>
              <a:t>programming languages </a:t>
            </a:r>
            <a:r>
              <a:rPr lang="en-US" dirty="0">
                <a:solidFill>
                  <a:schemeClr val="tx1"/>
                </a:solidFill>
              </a:rPr>
              <a:t>by using a transformer-based </a:t>
            </a:r>
            <a:r>
              <a:rPr lang="en-US" dirty="0" smtClean="0">
                <a:solidFill>
                  <a:schemeClr val="tx1"/>
                </a:solidFill>
              </a:rPr>
              <a:t>model.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The reference </a:t>
            </a:r>
            <a:r>
              <a:rPr lang="en-US" dirty="0">
                <a:solidFill>
                  <a:schemeClr val="tx1"/>
                </a:solidFill>
              </a:rPr>
              <a:t>corpus we created of </a:t>
            </a:r>
            <a:r>
              <a:rPr lang="en-US" dirty="0" smtClean="0">
                <a:solidFill>
                  <a:schemeClr val="tx1"/>
                </a:solidFill>
              </a:rPr>
              <a:t>assembly-comment pairs </a:t>
            </a:r>
            <a:r>
              <a:rPr lang="en-US" dirty="0">
                <a:solidFill>
                  <a:schemeClr val="tx1"/>
                </a:solidFill>
              </a:rPr>
              <a:t>was shown to be beneficial for retraining </a:t>
            </a:r>
            <a:r>
              <a:rPr lang="en-US" dirty="0" smtClean="0">
                <a:solidFill>
                  <a:schemeClr val="tx1"/>
                </a:solidFill>
              </a:rPr>
              <a:t>Code-BERT </a:t>
            </a:r>
            <a:r>
              <a:rPr lang="en-US" dirty="0">
                <a:solidFill>
                  <a:schemeClr val="tx1"/>
                </a:solidFill>
              </a:rPr>
              <a:t>to align it better with this assembly </a:t>
            </a:r>
            <a:r>
              <a:rPr lang="en-US" dirty="0" smtClean="0">
                <a:solidFill>
                  <a:schemeClr val="tx1"/>
                </a:solidFill>
              </a:rPr>
              <a:t>documentation </a:t>
            </a:r>
            <a:r>
              <a:rPr lang="en-US" dirty="0">
                <a:solidFill>
                  <a:schemeClr val="tx1"/>
                </a:solidFill>
              </a:rPr>
              <a:t>task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This </a:t>
            </a:r>
            <a:r>
              <a:rPr lang="en-US" dirty="0">
                <a:solidFill>
                  <a:schemeClr val="tx1"/>
                </a:solidFill>
              </a:rPr>
              <a:t>innovative approach sets a new </a:t>
            </a:r>
            <a:r>
              <a:rPr lang="en-US" dirty="0" smtClean="0">
                <a:solidFill>
                  <a:schemeClr val="tx1"/>
                </a:solidFill>
              </a:rPr>
              <a:t>standard </a:t>
            </a:r>
            <a:r>
              <a:rPr lang="en-US" dirty="0">
                <a:solidFill>
                  <a:schemeClr val="tx1"/>
                </a:solidFill>
              </a:rPr>
              <a:t>in the </a:t>
            </a:r>
            <a:r>
              <a:rPr lang="en-US" dirty="0" smtClean="0">
                <a:solidFill>
                  <a:schemeClr val="tx1"/>
                </a:solidFill>
              </a:rPr>
              <a:t>area.</a:t>
            </a: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23129" y="6308036"/>
            <a:ext cx="696593" cy="450574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24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05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980660"/>
            <a:ext cx="8596668" cy="949739"/>
          </a:xfrm>
        </p:spPr>
        <p:txBody>
          <a:bodyPr>
            <a:normAutofit fontScale="90000"/>
          </a:bodyPr>
          <a:lstStyle/>
          <a:p>
            <a:r>
              <a:rPr lang="en-US" dirty="0"/>
              <a:t>Acknowledgment</a:t>
            </a:r>
            <a:br>
              <a:rPr lang="en-US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305877"/>
            <a:ext cx="8996753" cy="37354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This </a:t>
            </a:r>
            <a:r>
              <a:rPr lang="en-US" sz="2400" dirty="0">
                <a:solidFill>
                  <a:schemeClr val="tx1"/>
                </a:solidFill>
              </a:rPr>
              <a:t>research is supported by NSERC </a:t>
            </a:r>
            <a:r>
              <a:rPr lang="en-US" sz="2400" dirty="0" smtClean="0">
                <a:solidFill>
                  <a:schemeClr val="tx1"/>
                </a:solidFill>
              </a:rPr>
              <a:t>Alliance Grants </a:t>
            </a:r>
            <a:r>
              <a:rPr lang="en-US" sz="2400" dirty="0">
                <a:solidFill>
                  <a:schemeClr val="tx1"/>
                </a:solidFill>
              </a:rPr>
              <a:t>(ALLRP 561035-20), BlackBerry </a:t>
            </a:r>
            <a:r>
              <a:rPr lang="en-US" sz="2400" dirty="0" smtClean="0">
                <a:solidFill>
                  <a:schemeClr val="tx1"/>
                </a:solidFill>
              </a:rPr>
              <a:t>Limited, and </a:t>
            </a:r>
            <a:r>
              <a:rPr lang="en-US" sz="2400" dirty="0" err="1">
                <a:solidFill>
                  <a:schemeClr val="tx1"/>
                </a:solidFill>
              </a:rPr>
              <a:t>Defence</a:t>
            </a:r>
            <a:r>
              <a:rPr lang="en-US" sz="2400" dirty="0">
                <a:solidFill>
                  <a:schemeClr val="tx1"/>
                </a:solidFill>
              </a:rPr>
              <a:t> Research and Development </a:t>
            </a:r>
            <a:r>
              <a:rPr lang="en-US" sz="2400" dirty="0" smtClean="0">
                <a:solidFill>
                  <a:schemeClr val="tx1"/>
                </a:solidFill>
              </a:rPr>
              <a:t>Canada (DRDC</a:t>
            </a:r>
            <a:r>
              <a:rPr lang="en-US" sz="2400" dirty="0">
                <a:solidFill>
                  <a:schemeClr val="tx1"/>
                </a:solidFill>
              </a:rPr>
              <a:t>).</a:t>
            </a:r>
            <a:endParaRPr lang="en-CA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73621" y="6281531"/>
            <a:ext cx="659354" cy="482764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25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35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96279"/>
            <a:ext cx="8596668" cy="43450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] </a:t>
            </a:r>
            <a:r>
              <a:rPr lang="en-US" dirty="0" err="1">
                <a:solidFill>
                  <a:schemeClr val="tx1"/>
                </a:solidFill>
              </a:rPr>
              <a:t>Kusupati</a:t>
            </a:r>
            <a:r>
              <a:rPr lang="en-US" dirty="0">
                <a:solidFill>
                  <a:schemeClr val="tx1"/>
                </a:solidFill>
              </a:rPr>
              <a:t>, U., and </a:t>
            </a:r>
            <a:r>
              <a:rPr lang="en-US" dirty="0" err="1">
                <a:solidFill>
                  <a:schemeClr val="tx1"/>
                </a:solidFill>
              </a:rPr>
              <a:t>Ailavarapu</a:t>
            </a:r>
            <a:r>
              <a:rPr lang="en-US" dirty="0">
                <a:solidFill>
                  <a:schemeClr val="tx1"/>
                </a:solidFill>
              </a:rPr>
              <a:t>, V.R. (2022). Natural Language to Code Using Transformers. </a:t>
            </a:r>
            <a:r>
              <a:rPr lang="en-US" i="1" dirty="0" err="1">
                <a:solidFill>
                  <a:schemeClr val="tx1"/>
                </a:solidFill>
              </a:rPr>
              <a:t>ArXiv</a:t>
            </a:r>
            <a:r>
              <a:rPr lang="en-US" i="1" dirty="0">
                <a:solidFill>
                  <a:schemeClr val="tx1"/>
                </a:solidFill>
              </a:rPr>
              <a:t>, abs/2202.00367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[2] </a:t>
            </a:r>
            <a:r>
              <a:rPr lang="en-US" dirty="0" err="1">
                <a:solidFill>
                  <a:schemeClr val="tx1"/>
                </a:solidFill>
              </a:rPr>
              <a:t>LeClair</a:t>
            </a:r>
            <a:r>
              <a:rPr lang="en-US" dirty="0">
                <a:solidFill>
                  <a:schemeClr val="tx1"/>
                </a:solidFill>
              </a:rPr>
              <a:t>, A., Jiang, S., and McMillan, C. (2019). A neural model for generating natural language summaries of program subroutines.</a:t>
            </a:r>
            <a:r>
              <a:rPr lang="en-US" i="1" dirty="0">
                <a:solidFill>
                  <a:schemeClr val="tx1"/>
                </a:solidFill>
              </a:rPr>
              <a:t> In Proceedings of the 41st International Conference on Software Engineering, </a:t>
            </a:r>
            <a:r>
              <a:rPr lang="en-US" dirty="0">
                <a:solidFill>
                  <a:schemeClr val="tx1"/>
                </a:solidFill>
              </a:rPr>
              <a:t>page 795–806. IEEE Press. 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[3] </a:t>
            </a:r>
            <a:r>
              <a:rPr lang="en-US" dirty="0">
                <a:solidFill>
                  <a:schemeClr val="tx1"/>
                </a:solidFill>
              </a:rPr>
              <a:t>Liu, Y., and </a:t>
            </a:r>
            <a:r>
              <a:rPr lang="en-US" dirty="0" err="1">
                <a:solidFill>
                  <a:schemeClr val="tx1"/>
                </a:solidFill>
              </a:rPr>
              <a:t>Lapata</a:t>
            </a:r>
            <a:r>
              <a:rPr lang="en-US" dirty="0">
                <a:solidFill>
                  <a:schemeClr val="tx1"/>
                </a:solidFill>
              </a:rPr>
              <a:t> M. (2019). Text summarization with </a:t>
            </a:r>
            <a:r>
              <a:rPr lang="en-US" dirty="0" err="1">
                <a:solidFill>
                  <a:schemeClr val="tx1"/>
                </a:solidFill>
              </a:rPr>
              <a:t>pretrained</a:t>
            </a:r>
            <a:r>
              <a:rPr lang="en-US" dirty="0">
                <a:solidFill>
                  <a:schemeClr val="tx1"/>
                </a:solidFill>
              </a:rPr>
              <a:t> encoders. </a:t>
            </a:r>
            <a:r>
              <a:rPr lang="en-US" dirty="0" err="1">
                <a:solidFill>
                  <a:schemeClr val="tx1"/>
                </a:solidFill>
              </a:rPr>
              <a:t>arXiv</a:t>
            </a:r>
            <a:r>
              <a:rPr lang="en-US" dirty="0">
                <a:solidFill>
                  <a:schemeClr val="tx1"/>
                </a:solidFill>
              </a:rPr>
              <a:t> preprint arXiv:1908.08345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[4]</a:t>
            </a:r>
            <a:r>
              <a:rPr lang="en-CA" dirty="0" smtClean="0">
                <a:solidFill>
                  <a:schemeClr val="tx1"/>
                </a:solidFill>
              </a:rPr>
              <a:t> </a:t>
            </a:r>
            <a:r>
              <a:rPr lang="en-CA" dirty="0" err="1">
                <a:solidFill>
                  <a:schemeClr val="tx1"/>
                </a:solidFill>
              </a:rPr>
              <a:t>Vaswani</a:t>
            </a:r>
            <a:r>
              <a:rPr lang="en-CA" dirty="0">
                <a:solidFill>
                  <a:schemeClr val="tx1"/>
                </a:solidFill>
              </a:rPr>
              <a:t>, A., </a:t>
            </a:r>
            <a:r>
              <a:rPr lang="en-CA" dirty="0" err="1">
                <a:solidFill>
                  <a:schemeClr val="tx1"/>
                </a:solidFill>
              </a:rPr>
              <a:t>Shazeer</a:t>
            </a:r>
            <a:r>
              <a:rPr lang="en-CA" dirty="0">
                <a:solidFill>
                  <a:schemeClr val="tx1"/>
                </a:solidFill>
              </a:rPr>
              <a:t>, N., </a:t>
            </a:r>
            <a:r>
              <a:rPr lang="en-CA" dirty="0" err="1">
                <a:solidFill>
                  <a:schemeClr val="tx1"/>
                </a:solidFill>
              </a:rPr>
              <a:t>Parmar</a:t>
            </a:r>
            <a:r>
              <a:rPr lang="en-CA" dirty="0">
                <a:solidFill>
                  <a:schemeClr val="tx1"/>
                </a:solidFill>
              </a:rPr>
              <a:t>, N., </a:t>
            </a:r>
            <a:r>
              <a:rPr lang="en-CA" dirty="0" err="1">
                <a:solidFill>
                  <a:schemeClr val="tx1"/>
                </a:solidFill>
              </a:rPr>
              <a:t>Jakob</a:t>
            </a:r>
            <a:r>
              <a:rPr lang="en-CA" dirty="0">
                <a:solidFill>
                  <a:schemeClr val="tx1"/>
                </a:solidFill>
              </a:rPr>
              <a:t>, </a:t>
            </a:r>
            <a:r>
              <a:rPr lang="en-CA" dirty="0" err="1">
                <a:solidFill>
                  <a:schemeClr val="tx1"/>
                </a:solidFill>
              </a:rPr>
              <a:t>Uszkoreit</a:t>
            </a:r>
            <a:r>
              <a:rPr lang="en-CA" dirty="0">
                <a:solidFill>
                  <a:schemeClr val="tx1"/>
                </a:solidFill>
              </a:rPr>
              <a:t>, Jones, L., Gomez A. N., Kaiser, L., and </a:t>
            </a:r>
            <a:r>
              <a:rPr lang="en-CA" dirty="0" err="1">
                <a:solidFill>
                  <a:schemeClr val="tx1"/>
                </a:solidFill>
              </a:rPr>
              <a:t>Polosukhin</a:t>
            </a:r>
            <a:r>
              <a:rPr lang="en-CA" dirty="0">
                <a:solidFill>
                  <a:schemeClr val="tx1"/>
                </a:solidFill>
              </a:rPr>
              <a:t>, I. (2017). Attention is all you need. </a:t>
            </a:r>
            <a:r>
              <a:rPr lang="en-CA" i="1" dirty="0">
                <a:solidFill>
                  <a:schemeClr val="tx1"/>
                </a:solidFill>
              </a:rPr>
              <a:t>In Advances in Neural Information Processing Systems 30</a:t>
            </a:r>
            <a:r>
              <a:rPr lang="en-CA" dirty="0">
                <a:solidFill>
                  <a:schemeClr val="tx1"/>
                </a:solidFill>
              </a:rPr>
              <a:t>, pages </a:t>
            </a:r>
            <a:r>
              <a:rPr lang="en-CA" dirty="0" smtClean="0">
                <a:solidFill>
                  <a:schemeClr val="tx1"/>
                </a:solidFill>
              </a:rPr>
              <a:t>5998–6008.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CA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47114" y="6281530"/>
            <a:ext cx="685859" cy="469513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26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18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374" y="1590261"/>
            <a:ext cx="7620000" cy="3810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360367" y="6308035"/>
            <a:ext cx="712363" cy="456261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27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19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51"/>
          <a:stretch/>
        </p:blipFill>
        <p:spPr>
          <a:xfrm>
            <a:off x="497159" y="636104"/>
            <a:ext cx="9031154" cy="5406887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320610" y="6334539"/>
            <a:ext cx="712364" cy="429757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3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56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333863" y="6359414"/>
            <a:ext cx="683339" cy="365125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4</a:t>
            </a:fld>
            <a:endParaRPr lang="en-CA" sz="1600" dirty="0">
              <a:solidFill>
                <a:schemeClr val="tx1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2" b="5117"/>
          <a:stretch/>
        </p:blipFill>
        <p:spPr>
          <a:xfrm>
            <a:off x="1162323" y="581465"/>
            <a:ext cx="7992892" cy="5898847"/>
          </a:xfrm>
        </p:spPr>
      </p:pic>
    </p:spTree>
    <p:extLst>
      <p:ext uri="{BB962C8B-B14F-4D97-AF65-F5344CB8AC3E}">
        <p14:creationId xmlns:p14="http://schemas.microsoft.com/office/powerpoint/2010/main" val="304746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79" y="260837"/>
            <a:ext cx="8348369" cy="6319902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333863" y="6321288"/>
            <a:ext cx="683339" cy="442014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5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97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1548"/>
            <a:ext cx="8596668" cy="1638852"/>
          </a:xfrm>
        </p:spPr>
        <p:txBody>
          <a:bodyPr/>
          <a:lstStyle/>
          <a:p>
            <a:r>
              <a:rPr lang="en-CA" dirty="0" smtClean="0"/>
              <a:t>Dataset </a:t>
            </a:r>
            <a:endParaRPr lang="en-CA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92" b="10012"/>
          <a:stretch/>
        </p:blipFill>
        <p:spPr>
          <a:xfrm>
            <a:off x="677334" y="1930400"/>
            <a:ext cx="8877483" cy="292873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20611" y="6321287"/>
            <a:ext cx="683339" cy="430695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6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0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11" r="5946"/>
          <a:stretch/>
        </p:blipFill>
        <p:spPr>
          <a:xfrm>
            <a:off x="7845287" y="1138253"/>
            <a:ext cx="1689716" cy="3641183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86" y="1009554"/>
            <a:ext cx="3205553" cy="411981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493"/>
          <a:stretch/>
        </p:blipFill>
        <p:spPr>
          <a:xfrm>
            <a:off x="4393919" y="1359484"/>
            <a:ext cx="3451368" cy="341995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339" y="436362"/>
            <a:ext cx="571580" cy="504496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338470" y="4944700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Before</a:t>
            </a:r>
            <a:endParaRPr lang="en-CA" dirty="0"/>
          </a:p>
        </p:txBody>
      </p:sp>
      <p:sp>
        <p:nvSpPr>
          <p:cNvPr id="15" name="Rectangle 14"/>
          <p:cNvSpPr/>
          <p:nvPr/>
        </p:nvSpPr>
        <p:spPr>
          <a:xfrm>
            <a:off x="7131630" y="4944700"/>
            <a:ext cx="713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After</a:t>
            </a:r>
            <a:endParaRPr lang="en-CA" dirty="0"/>
          </a:p>
        </p:txBody>
      </p:sp>
      <p:sp>
        <p:nvSpPr>
          <p:cNvPr id="16" name="Rectangle 15"/>
          <p:cNvSpPr/>
          <p:nvPr/>
        </p:nvSpPr>
        <p:spPr>
          <a:xfrm>
            <a:off x="943021" y="824888"/>
            <a:ext cx="19127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C code </a:t>
            </a:r>
            <a:r>
              <a:rPr lang="en-US" sz="1200" dirty="0" smtClean="0"/>
              <a:t>and </a:t>
            </a:r>
            <a:r>
              <a:rPr lang="en-US" sz="1200" dirty="0"/>
              <a:t>its </a:t>
            </a:r>
            <a:r>
              <a:rPr lang="en-US" sz="1200" dirty="0" smtClean="0"/>
              <a:t>comments</a:t>
            </a:r>
            <a:endParaRPr lang="en-CA" sz="1200" dirty="0"/>
          </a:p>
        </p:txBody>
      </p:sp>
      <p:sp>
        <p:nvSpPr>
          <p:cNvPr id="17" name="Rectangle 16"/>
          <p:cNvSpPr/>
          <p:nvPr/>
        </p:nvSpPr>
        <p:spPr>
          <a:xfrm>
            <a:off x="5461942" y="932430"/>
            <a:ext cx="34018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ASM function with its corresponding comments</a:t>
            </a:r>
            <a:endParaRPr lang="en-CA" sz="1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333863" y="6321287"/>
            <a:ext cx="683339" cy="443947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7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46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66"/>
          <a:stretch/>
        </p:blipFill>
        <p:spPr>
          <a:xfrm>
            <a:off x="6420216" y="-33131"/>
            <a:ext cx="5877802" cy="6891131"/>
          </a:xfrm>
          <a:prstGeom prst="rect">
            <a:avLst/>
          </a:prstGeom>
        </p:spPr>
      </p:pic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133" y="675348"/>
            <a:ext cx="4622328" cy="5426212"/>
          </a:xfr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26"/>
          <a:stretch/>
        </p:blipFill>
        <p:spPr>
          <a:xfrm>
            <a:off x="6843393" y="675348"/>
            <a:ext cx="3758346" cy="5355238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330609" y="6308035"/>
            <a:ext cx="728869" cy="430695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8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6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71061"/>
            <a:ext cx="8596668" cy="1559339"/>
          </a:xfrm>
        </p:spPr>
        <p:txBody>
          <a:bodyPr/>
          <a:lstStyle/>
          <a:p>
            <a:r>
              <a:rPr lang="en-CA" dirty="0"/>
              <a:t>Data Preparation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3" r="10006"/>
          <a:stretch/>
        </p:blipFill>
        <p:spPr>
          <a:xfrm>
            <a:off x="887894" y="1150729"/>
            <a:ext cx="7765776" cy="5461394"/>
          </a:xfrm>
        </p:spPr>
      </p:pic>
      <p:sp>
        <p:nvSpPr>
          <p:cNvPr id="7" name="Rectangle 6"/>
          <p:cNvSpPr/>
          <p:nvPr/>
        </p:nvSpPr>
        <p:spPr>
          <a:xfrm>
            <a:off x="3286539" y="1150730"/>
            <a:ext cx="6162261" cy="2188818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3392557" y="5155097"/>
            <a:ext cx="5471673" cy="145702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3392557" y="3339549"/>
            <a:ext cx="5471673" cy="159026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ectangle 9"/>
          <p:cNvSpPr/>
          <p:nvPr/>
        </p:nvSpPr>
        <p:spPr>
          <a:xfrm>
            <a:off x="3392557" y="1351722"/>
            <a:ext cx="5471673" cy="178462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68893" y="6294783"/>
            <a:ext cx="683339" cy="499903"/>
          </a:xfrm>
        </p:spPr>
        <p:txBody>
          <a:bodyPr/>
          <a:lstStyle/>
          <a:p>
            <a:fld id="{0BB43240-9B67-43B5-89C3-A9D207CE6349}" type="slidenum">
              <a:rPr lang="en-CA" sz="1600" smtClean="0">
                <a:solidFill>
                  <a:schemeClr val="tx1"/>
                </a:solidFill>
              </a:rPr>
              <a:t>9</a:t>
            </a:fld>
            <a:endParaRPr lang="en-CA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89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3118</TotalTime>
  <Words>668</Words>
  <Application>Microsoft Office PowerPoint</Application>
  <PresentationFormat>Widescreen</PresentationFormat>
  <Paragraphs>138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Trebuchet MS</vt:lpstr>
      <vt:lpstr>Wingdings 3</vt:lpstr>
      <vt:lpstr>Facet</vt:lpstr>
      <vt:lpstr>      AsmDocGen: Generating Functional Natural Language Descriptions for Assembly Code </vt:lpstr>
      <vt:lpstr>Assembly code summarization</vt:lpstr>
      <vt:lpstr>PowerPoint Presentation</vt:lpstr>
      <vt:lpstr>PowerPoint Presentation</vt:lpstr>
      <vt:lpstr>PowerPoint Presentation</vt:lpstr>
      <vt:lpstr>Dataset </vt:lpstr>
      <vt:lpstr>PowerPoint Presentation</vt:lpstr>
      <vt:lpstr>PowerPoint Presentation</vt:lpstr>
      <vt:lpstr>Data Preparation</vt:lpstr>
      <vt:lpstr>Model  Visualization</vt:lpstr>
      <vt:lpstr>Types of Embedding</vt:lpstr>
      <vt:lpstr>Model Visualization</vt:lpstr>
      <vt:lpstr>Model Visualization</vt:lpstr>
      <vt:lpstr>How does CodeBERT learn these  representations?</vt:lpstr>
      <vt:lpstr>METRICS</vt:lpstr>
      <vt:lpstr>ROUGE-1, ROUGE-2, ROUGE-L</vt:lpstr>
      <vt:lpstr>BLEU Score</vt:lpstr>
      <vt:lpstr>Results</vt:lpstr>
      <vt:lpstr>Results</vt:lpstr>
      <vt:lpstr>Qualitative analysis</vt:lpstr>
      <vt:lpstr>Results (Identical)</vt:lpstr>
      <vt:lpstr>Results (Partially similar)</vt:lpstr>
      <vt:lpstr>Results (Contextually similar)</vt:lpstr>
      <vt:lpstr>Conclusions</vt:lpstr>
      <vt:lpstr>Acknowledgment 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Summarization  (ASM2Comment)</dc:title>
  <dc:creator>Jesia Quader Yuki</dc:creator>
  <cp:lastModifiedBy>jesia yuki</cp:lastModifiedBy>
  <cp:revision>136</cp:revision>
  <dcterms:created xsi:type="dcterms:W3CDTF">2022-09-30T19:26:46Z</dcterms:created>
  <dcterms:modified xsi:type="dcterms:W3CDTF">2024-06-14T16:19:40Z</dcterms:modified>
</cp:coreProperties>
</file>